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476" r:id="rId2"/>
    <p:sldId id="477" r:id="rId3"/>
    <p:sldId id="478" r:id="rId4"/>
    <p:sldId id="479" r:id="rId5"/>
    <p:sldId id="480" r:id="rId6"/>
    <p:sldId id="492" r:id="rId7"/>
    <p:sldId id="491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7" userDrawn="1">
          <p15:clr>
            <a:srgbClr val="A4A3A4"/>
          </p15:clr>
        </p15:guide>
        <p15:guide id="2" pos="38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330" autoAdjust="0"/>
    <p:restoredTop sz="86286" autoAdjust="0"/>
  </p:normalViewPr>
  <p:slideViewPr>
    <p:cSldViewPr snapToGrid="0" showGuides="1">
      <p:cViewPr varScale="1">
        <p:scale>
          <a:sx n="153" d="100"/>
          <a:sy n="153" d="100"/>
        </p:scale>
        <p:origin x="130" y="168"/>
      </p:cViewPr>
      <p:guideLst>
        <p:guide orient="horz" pos="2047"/>
        <p:guide pos="38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070998-DD5C-4377-96DF-12FAB188B81A}" type="datetimeFigureOut">
              <a:rPr lang="zh-CN" altLang="en-US" smtClean="0"/>
              <a:t>2022/11/2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5B20AE-F806-4575-BB0E-9D2A7D0BBD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9108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22" y="72833"/>
            <a:ext cx="993227" cy="99322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3053" y="0"/>
            <a:ext cx="1197676" cy="1138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691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1911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6529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78625" y="365125"/>
            <a:ext cx="9909942" cy="1325563"/>
          </a:xfrm>
        </p:spPr>
        <p:txBody>
          <a:bodyPr>
            <a:normAutofit/>
          </a:bodyPr>
          <a:lstStyle>
            <a:lvl1pPr>
              <a:defRPr sz="3600">
                <a:latin typeface="Calisto MT" panose="02040603050505030304" pitchFamily="18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57156"/>
            <a:ext cx="10515600" cy="4351338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1pPr>
            <a:lvl2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2pPr>
            <a:lvl3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3pPr>
            <a:lvl4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4pPr>
            <a:lvl5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83" y="39413"/>
            <a:ext cx="1032642" cy="103264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386" y="-57479"/>
            <a:ext cx="1258614" cy="1196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154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5410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2022/11/2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2457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2022/11/2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9740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2022/11/2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3006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2022/11/2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458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2022/11/2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3411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2022/11/2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6986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07D0D-DD00-41CB-94F5-FC85BFE1370F}" type="datetimeFigureOut">
              <a:rPr lang="zh-CN" altLang="en-US" smtClean="0"/>
              <a:t>2022/11/2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5672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562" y="0"/>
            <a:ext cx="9860015" cy="961623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作业</a:t>
            </a:r>
            <a:r>
              <a:rPr lang="en-US" altLang="zh-CN" dirty="0" smtClean="0">
                <a:solidFill>
                  <a:schemeClr val="accent5"/>
                </a:solidFill>
              </a:rPr>
              <a:t>27</a:t>
            </a:r>
            <a:r>
              <a:rPr lang="zh-CN" altLang="en-US" dirty="0" smtClean="0">
                <a:solidFill>
                  <a:schemeClr val="accent5"/>
                </a:solidFill>
              </a:rPr>
              <a:t> 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03829" y="1079672"/>
            <a:ext cx="4162110" cy="460683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2000" dirty="0" smtClean="0">
                <a:solidFill>
                  <a:schemeClr val="accent5"/>
                </a:solidFill>
              </a:rPr>
              <a:t>判断下列分子的</a:t>
            </a:r>
            <a:r>
              <a:rPr lang="en-US" altLang="zh-CN" sz="2000" dirty="0" smtClean="0">
                <a:solidFill>
                  <a:schemeClr val="accent5"/>
                </a:solidFill>
              </a:rPr>
              <a:t>HOMO</a:t>
            </a:r>
            <a:r>
              <a:rPr lang="zh-CN" altLang="en-US" sz="2000" dirty="0" smtClean="0">
                <a:solidFill>
                  <a:schemeClr val="accent5"/>
                </a:solidFill>
              </a:rPr>
              <a:t>和</a:t>
            </a:r>
            <a:r>
              <a:rPr lang="en-US" altLang="zh-CN" sz="2000" dirty="0" smtClean="0">
                <a:solidFill>
                  <a:schemeClr val="accent5"/>
                </a:solidFill>
              </a:rPr>
              <a:t>LUMO</a:t>
            </a:r>
            <a:r>
              <a:rPr lang="en-US" altLang="zh-CN" sz="2000" dirty="0">
                <a:solidFill>
                  <a:schemeClr val="accent5"/>
                </a:solidFill>
              </a:rPr>
              <a:t>.</a:t>
            </a:r>
            <a:endParaRPr lang="en-US" altLang="zh-CN" sz="2000" baseline="30000" dirty="0">
              <a:solidFill>
                <a:schemeClr val="accent5"/>
              </a:solidFill>
            </a:endParaRPr>
          </a:p>
        </p:txBody>
      </p:sp>
      <p:sp>
        <p:nvSpPr>
          <p:cNvPr id="168" name="内容占位符 2"/>
          <p:cNvSpPr txBox="1">
            <a:spLocks/>
          </p:cNvSpPr>
          <p:nvPr/>
        </p:nvSpPr>
        <p:spPr>
          <a:xfrm>
            <a:off x="4240852" y="1080681"/>
            <a:ext cx="7596385" cy="5231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buNone/>
            </a:pPr>
            <a:r>
              <a:rPr lang="en-US" altLang="zh-CN" sz="2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H</a:t>
            </a:r>
            <a:r>
              <a:rPr lang="en-US" altLang="zh-CN" sz="2000" baseline="-25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2</a:t>
            </a:r>
            <a:r>
              <a:rPr lang="en-US" altLang="zh-CN" sz="2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O; </a:t>
            </a:r>
            <a:r>
              <a:rPr lang="zh-CN" altLang="en-US" sz="2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 </a:t>
            </a:r>
            <a:r>
              <a:rPr lang="en-US" altLang="zh-CN" sz="2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H</a:t>
            </a:r>
            <a:r>
              <a:rPr lang="en-US" altLang="zh-CN" sz="2000" baseline="-25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3</a:t>
            </a:r>
            <a:r>
              <a:rPr lang="en-US" altLang="zh-CN" sz="2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O</a:t>
            </a:r>
            <a:r>
              <a:rPr lang="en-US" altLang="zh-CN" sz="2000" baseline="30000" dirty="0">
                <a:solidFill>
                  <a:schemeClr val="accent5"/>
                </a:solidFill>
                <a:sym typeface="Symbol" panose="05050102010706020507" pitchFamily="18" charset="2"/>
              </a:rPr>
              <a:t></a:t>
            </a:r>
            <a:r>
              <a:rPr lang="en-US" altLang="zh-CN" sz="2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;  CH</a:t>
            </a:r>
            <a:r>
              <a:rPr lang="en-US" altLang="zh-CN" sz="2000" baseline="-25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4</a:t>
            </a:r>
            <a:r>
              <a:rPr lang="en-US" altLang="zh-CN" sz="2000" dirty="0">
                <a:solidFill>
                  <a:schemeClr val="accent5"/>
                </a:solidFill>
                <a:sym typeface="Symbol" panose="05050102010706020507" pitchFamily="18" charset="2"/>
              </a:rPr>
              <a:t>; </a:t>
            </a:r>
            <a:r>
              <a:rPr lang="en-US" altLang="zh-CN" sz="2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BH</a:t>
            </a:r>
            <a:r>
              <a:rPr lang="en-US" altLang="zh-CN" sz="2000" baseline="-25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4</a:t>
            </a:r>
            <a:r>
              <a:rPr lang="en-US" altLang="zh-CN" sz="2000" baseline="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</a:t>
            </a:r>
            <a:r>
              <a:rPr lang="en-US" altLang="zh-CN" sz="2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; AlCl</a:t>
            </a:r>
            <a:r>
              <a:rPr lang="en-US" altLang="zh-CN" sz="2000" baseline="-25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3</a:t>
            </a:r>
            <a:r>
              <a:rPr lang="en-US" altLang="zh-CN" sz="2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;   </a:t>
            </a:r>
            <a:endParaRPr lang="en-US" altLang="zh-CN" sz="2000" dirty="0">
              <a:solidFill>
                <a:schemeClr val="accent5"/>
              </a:solidFill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en-US" altLang="zh-CN" sz="2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  </a:t>
            </a:r>
            <a:endParaRPr lang="en-US" altLang="zh-CN" sz="2000" dirty="0">
              <a:solidFill>
                <a:schemeClr val="accent5"/>
              </a:solidFill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7920507" y="1139755"/>
            <a:ext cx="1243291" cy="369332"/>
            <a:chOff x="7920507" y="1139755"/>
            <a:chExt cx="1243291" cy="369332"/>
          </a:xfrm>
        </p:grpSpPr>
        <p:sp>
          <p:nvSpPr>
            <p:cNvPr id="7" name="文本框 6"/>
            <p:cNvSpPr txBox="1"/>
            <p:nvPr/>
          </p:nvSpPr>
          <p:spPr>
            <a:xfrm>
              <a:off x="7920507" y="1139755"/>
              <a:ext cx="6142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chemeClr val="accent5"/>
                  </a:solidFill>
                  <a:latin typeface="Calisto MT" panose="02040603050505030304" pitchFamily="18" charset="0"/>
                </a:rPr>
                <a:t>CH</a:t>
              </a:r>
              <a:r>
                <a:rPr lang="en-US" altLang="zh-CN" baseline="-25000" dirty="0" smtClean="0">
                  <a:solidFill>
                    <a:schemeClr val="accent5"/>
                  </a:solidFill>
                  <a:latin typeface="Calisto MT" panose="02040603050505030304" pitchFamily="18" charset="0"/>
                </a:rPr>
                <a:t>3</a:t>
              </a:r>
              <a:endParaRPr lang="zh-CN" altLang="en-US" baseline="-25000" dirty="0">
                <a:solidFill>
                  <a:schemeClr val="accent5"/>
                </a:solidFill>
                <a:latin typeface="Calisto MT" panose="02040603050505030304" pitchFamily="18" charset="0"/>
              </a:endParaRP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8322379" y="1139755"/>
              <a:ext cx="8414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chemeClr val="accent5"/>
                  </a:solidFill>
                  <a:latin typeface="Calisto MT" panose="02040603050505030304" pitchFamily="18" charset="0"/>
                  <a:sym typeface="Symbol" panose="05050102010706020507" pitchFamily="18" charset="2"/>
                </a:rPr>
                <a:t></a:t>
              </a:r>
              <a:r>
                <a:rPr lang="en-US" altLang="zh-CN" dirty="0" smtClean="0">
                  <a:solidFill>
                    <a:schemeClr val="accent5"/>
                  </a:solidFill>
                  <a:latin typeface="Calisto MT" panose="02040603050505030304" pitchFamily="18" charset="0"/>
                </a:rPr>
                <a:t>C</a:t>
              </a:r>
              <a:r>
                <a:rPr lang="en-US" altLang="zh-CN" dirty="0" smtClean="0">
                  <a:solidFill>
                    <a:schemeClr val="accent5"/>
                  </a:solidFill>
                  <a:latin typeface="Calisto MT" panose="02040603050505030304" pitchFamily="18" charset="0"/>
                  <a:sym typeface="Symbol" panose="05050102010706020507" pitchFamily="18" charset="2"/>
                </a:rPr>
                <a:t>N</a:t>
              </a:r>
              <a:endParaRPr lang="zh-CN" altLang="en-US" baseline="-25000" dirty="0">
                <a:solidFill>
                  <a:schemeClr val="accent5"/>
                </a:solidFill>
                <a:latin typeface="Calisto MT" panose="02040603050505030304" pitchFamily="18" charset="0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361517" y="1824507"/>
            <a:ext cx="561469" cy="489397"/>
            <a:chOff x="361517" y="1824507"/>
            <a:chExt cx="561469" cy="489397"/>
          </a:xfrm>
        </p:grpSpPr>
        <p:sp>
          <p:nvSpPr>
            <p:cNvPr id="10" name="六边形 9"/>
            <p:cNvSpPr/>
            <p:nvPr/>
          </p:nvSpPr>
          <p:spPr>
            <a:xfrm>
              <a:off x="361517" y="1824507"/>
              <a:ext cx="561469" cy="489397"/>
            </a:xfrm>
            <a:prstGeom prst="hexagon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5" name="直接连接符 14"/>
            <p:cNvCxnSpPr/>
            <p:nvPr/>
          </p:nvCxnSpPr>
          <p:spPr>
            <a:xfrm>
              <a:off x="485104" y="1884608"/>
              <a:ext cx="309093" cy="0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组合 22"/>
          <p:cNvGrpSpPr/>
          <p:nvPr/>
        </p:nvGrpSpPr>
        <p:grpSpPr>
          <a:xfrm>
            <a:off x="1245867" y="1807632"/>
            <a:ext cx="1122938" cy="523145"/>
            <a:chOff x="1245867" y="1807632"/>
            <a:chExt cx="1122938" cy="523145"/>
          </a:xfrm>
        </p:grpSpPr>
        <p:sp>
          <p:nvSpPr>
            <p:cNvPr id="44" name="六边形 43"/>
            <p:cNvSpPr/>
            <p:nvPr/>
          </p:nvSpPr>
          <p:spPr>
            <a:xfrm>
              <a:off x="1245867" y="1810479"/>
              <a:ext cx="561469" cy="489397"/>
            </a:xfrm>
            <a:prstGeom prst="hexagon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5" name="直接连接符 44"/>
            <p:cNvCxnSpPr/>
            <p:nvPr/>
          </p:nvCxnSpPr>
          <p:spPr>
            <a:xfrm>
              <a:off x="1807336" y="2033712"/>
              <a:ext cx="309093" cy="0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接连接符 45"/>
            <p:cNvCxnSpPr/>
            <p:nvPr/>
          </p:nvCxnSpPr>
          <p:spPr>
            <a:xfrm>
              <a:off x="1807336" y="2085228"/>
              <a:ext cx="309093" cy="0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内容占位符 2"/>
            <p:cNvSpPr txBox="1">
              <a:spLocks/>
            </p:cNvSpPr>
            <p:nvPr/>
          </p:nvSpPr>
          <p:spPr>
            <a:xfrm>
              <a:off x="2027518" y="1807632"/>
              <a:ext cx="341287" cy="52314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30000"/>
                </a:lnSpc>
                <a:buNone/>
              </a:pPr>
              <a:r>
                <a:rPr lang="en-US" altLang="zh-CN" sz="2000" dirty="0" smtClean="0">
                  <a:solidFill>
                    <a:schemeClr val="accent5"/>
                  </a:solidFill>
                  <a:sym typeface="Symbol" panose="05050102010706020507" pitchFamily="18" charset="2"/>
                </a:rPr>
                <a:t>O</a:t>
              </a:r>
              <a:endParaRPr lang="en-US" altLang="zh-CN" sz="2000" dirty="0">
                <a:solidFill>
                  <a:schemeClr val="accent5"/>
                </a:solidFill>
              </a:endParaRPr>
            </a:p>
            <a:p>
              <a:pPr marL="0" indent="0">
                <a:lnSpc>
                  <a:spcPct val="130000"/>
                </a:lnSpc>
                <a:buNone/>
              </a:pPr>
              <a:r>
                <a:rPr lang="en-US" altLang="zh-CN" sz="2000" dirty="0" smtClean="0">
                  <a:solidFill>
                    <a:schemeClr val="accent5"/>
                  </a:solidFill>
                  <a:sym typeface="Symbol" panose="05050102010706020507" pitchFamily="18" charset="2"/>
                </a:rPr>
                <a:t>  </a:t>
              </a:r>
              <a:endParaRPr lang="en-US" altLang="zh-CN" sz="2000" dirty="0">
                <a:solidFill>
                  <a:schemeClr val="accent5"/>
                </a:solidFill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2648755" y="1731931"/>
            <a:ext cx="1167684" cy="523145"/>
            <a:chOff x="2648755" y="1731931"/>
            <a:chExt cx="1167684" cy="523145"/>
          </a:xfrm>
        </p:grpSpPr>
        <p:cxnSp>
          <p:nvCxnSpPr>
            <p:cNvPr id="48" name="直接连接符 47"/>
            <p:cNvCxnSpPr/>
            <p:nvPr/>
          </p:nvCxnSpPr>
          <p:spPr>
            <a:xfrm flipV="1">
              <a:off x="2648755" y="1884608"/>
              <a:ext cx="257577" cy="217792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接连接符 49"/>
            <p:cNvCxnSpPr/>
            <p:nvPr/>
          </p:nvCxnSpPr>
          <p:spPr>
            <a:xfrm>
              <a:off x="2906332" y="1895929"/>
              <a:ext cx="257577" cy="217792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接连接符 52"/>
            <p:cNvCxnSpPr/>
            <p:nvPr/>
          </p:nvCxnSpPr>
          <p:spPr>
            <a:xfrm flipV="1">
              <a:off x="3163909" y="1949003"/>
              <a:ext cx="257577" cy="153397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内容占位符 2"/>
            <p:cNvSpPr txBox="1">
              <a:spLocks/>
            </p:cNvSpPr>
            <p:nvPr/>
          </p:nvSpPr>
          <p:spPr>
            <a:xfrm>
              <a:off x="3360149" y="1731931"/>
              <a:ext cx="456290" cy="52314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30000"/>
                </a:lnSpc>
                <a:buNone/>
              </a:pPr>
              <a:r>
                <a:rPr lang="en-US" altLang="zh-CN" sz="2000" dirty="0" smtClean="0">
                  <a:solidFill>
                    <a:schemeClr val="accent5"/>
                  </a:solidFill>
                  <a:sym typeface="Symbol" panose="05050102010706020507" pitchFamily="18" charset="2"/>
                </a:rPr>
                <a:t>Br</a:t>
              </a:r>
              <a:endParaRPr lang="en-US" altLang="zh-CN" sz="2000" dirty="0">
                <a:solidFill>
                  <a:schemeClr val="accent5"/>
                </a:solidFill>
              </a:endParaRPr>
            </a:p>
            <a:p>
              <a:pPr marL="0" indent="0">
                <a:lnSpc>
                  <a:spcPct val="130000"/>
                </a:lnSpc>
                <a:buNone/>
              </a:pPr>
              <a:r>
                <a:rPr lang="en-US" altLang="zh-CN" sz="2000" dirty="0" smtClean="0">
                  <a:solidFill>
                    <a:schemeClr val="accent5"/>
                  </a:solidFill>
                  <a:sym typeface="Symbol" panose="05050102010706020507" pitchFamily="18" charset="2"/>
                </a:rPr>
                <a:t>  </a:t>
              </a:r>
              <a:endParaRPr lang="en-US" altLang="zh-CN" sz="2000" dirty="0">
                <a:solidFill>
                  <a:schemeClr val="accent5"/>
                </a:solidFill>
              </a:endParaRP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4012679" y="1846488"/>
            <a:ext cx="865938" cy="534466"/>
            <a:chOff x="2648755" y="1884608"/>
            <a:chExt cx="865938" cy="534466"/>
          </a:xfrm>
        </p:grpSpPr>
        <p:cxnSp>
          <p:nvCxnSpPr>
            <p:cNvPr id="60" name="直接连接符 59"/>
            <p:cNvCxnSpPr/>
            <p:nvPr/>
          </p:nvCxnSpPr>
          <p:spPr>
            <a:xfrm flipV="1">
              <a:off x="2648755" y="1884608"/>
              <a:ext cx="257577" cy="217792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接连接符 60"/>
            <p:cNvCxnSpPr/>
            <p:nvPr/>
          </p:nvCxnSpPr>
          <p:spPr>
            <a:xfrm>
              <a:off x="2906332" y="1895929"/>
              <a:ext cx="257577" cy="217792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内容占位符 2"/>
            <p:cNvSpPr txBox="1">
              <a:spLocks/>
            </p:cNvSpPr>
            <p:nvPr/>
          </p:nvSpPr>
          <p:spPr>
            <a:xfrm>
              <a:off x="3058403" y="1895929"/>
              <a:ext cx="456290" cy="52314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30000"/>
                </a:lnSpc>
                <a:buNone/>
              </a:pPr>
              <a:r>
                <a:rPr lang="en-US" altLang="zh-CN" sz="2000" dirty="0" smtClean="0">
                  <a:solidFill>
                    <a:schemeClr val="accent5"/>
                  </a:solidFill>
                  <a:sym typeface="Symbol" panose="05050102010706020507" pitchFamily="18" charset="2"/>
                </a:rPr>
                <a:t>Li</a:t>
              </a:r>
              <a:endParaRPr lang="en-US" altLang="zh-CN" sz="2000" dirty="0">
                <a:solidFill>
                  <a:schemeClr val="accent5"/>
                </a:solidFill>
              </a:endParaRPr>
            </a:p>
            <a:p>
              <a:pPr marL="0" indent="0">
                <a:lnSpc>
                  <a:spcPct val="130000"/>
                </a:lnSpc>
                <a:buNone/>
              </a:pPr>
              <a:r>
                <a:rPr lang="en-US" altLang="zh-CN" sz="2000" dirty="0" smtClean="0">
                  <a:solidFill>
                    <a:schemeClr val="accent5"/>
                  </a:solidFill>
                  <a:sym typeface="Symbol" panose="05050102010706020507" pitchFamily="18" charset="2"/>
                </a:rPr>
                <a:t>  </a:t>
              </a:r>
              <a:endParaRPr lang="en-US" altLang="zh-CN" sz="2000" dirty="0">
                <a:solidFill>
                  <a:schemeClr val="accent5"/>
                </a:solidFill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5119381" y="1389994"/>
            <a:ext cx="1158214" cy="1067653"/>
            <a:chOff x="4974299" y="1457531"/>
            <a:chExt cx="1158214" cy="1067653"/>
          </a:xfrm>
        </p:grpSpPr>
        <p:cxnSp>
          <p:nvCxnSpPr>
            <p:cNvPr id="66" name="直接连接符 65"/>
            <p:cNvCxnSpPr/>
            <p:nvPr/>
          </p:nvCxnSpPr>
          <p:spPr>
            <a:xfrm rot="16200000">
              <a:off x="5133364" y="1961786"/>
              <a:ext cx="294249" cy="0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接连接符 66"/>
            <p:cNvCxnSpPr/>
            <p:nvPr/>
          </p:nvCxnSpPr>
          <p:spPr>
            <a:xfrm rot="16200000">
              <a:off x="5180352" y="1961786"/>
              <a:ext cx="294249" cy="0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内容占位符 2"/>
            <p:cNvSpPr txBox="1">
              <a:spLocks/>
            </p:cNvSpPr>
            <p:nvPr/>
          </p:nvSpPr>
          <p:spPr>
            <a:xfrm>
              <a:off x="5124843" y="1457531"/>
              <a:ext cx="311291" cy="49147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30000"/>
                </a:lnSpc>
                <a:buNone/>
              </a:pPr>
              <a:r>
                <a:rPr lang="en-US" altLang="zh-CN" sz="2000" dirty="0" smtClean="0">
                  <a:solidFill>
                    <a:schemeClr val="accent5"/>
                  </a:solidFill>
                  <a:sym typeface="Symbol" panose="05050102010706020507" pitchFamily="18" charset="2"/>
                </a:rPr>
                <a:t>O</a:t>
              </a:r>
              <a:endParaRPr lang="en-US" altLang="zh-CN" sz="2000" dirty="0">
                <a:solidFill>
                  <a:schemeClr val="accent5"/>
                </a:solidFill>
              </a:endParaRPr>
            </a:p>
          </p:txBody>
        </p:sp>
        <p:cxnSp>
          <p:nvCxnSpPr>
            <p:cNvPr id="69" name="直接连接符 68"/>
            <p:cNvCxnSpPr/>
            <p:nvPr/>
          </p:nvCxnSpPr>
          <p:spPr>
            <a:xfrm flipV="1">
              <a:off x="4974299" y="2085228"/>
              <a:ext cx="314313" cy="182913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接连接符 70"/>
            <p:cNvCxnSpPr/>
            <p:nvPr/>
          </p:nvCxnSpPr>
          <p:spPr>
            <a:xfrm>
              <a:off x="5335599" y="2092760"/>
              <a:ext cx="308731" cy="175381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内容占位符 2"/>
            <p:cNvSpPr txBox="1">
              <a:spLocks/>
            </p:cNvSpPr>
            <p:nvPr/>
          </p:nvSpPr>
          <p:spPr>
            <a:xfrm>
              <a:off x="5560427" y="2033712"/>
              <a:ext cx="572086" cy="49147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30000"/>
                </a:lnSpc>
                <a:buNone/>
              </a:pPr>
              <a:r>
                <a:rPr lang="en-US" altLang="zh-CN" sz="2000" dirty="0" smtClean="0">
                  <a:solidFill>
                    <a:schemeClr val="accent5"/>
                  </a:solidFill>
                  <a:sym typeface="Symbol" panose="05050102010706020507" pitchFamily="18" charset="2"/>
                </a:rPr>
                <a:t>Cl</a:t>
              </a:r>
              <a:endParaRPr lang="en-US" altLang="zh-CN" sz="2000" dirty="0">
                <a:solidFill>
                  <a:schemeClr val="accent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435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562" y="0"/>
            <a:ext cx="9860015" cy="961623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作业</a:t>
            </a:r>
            <a:r>
              <a:rPr lang="en-US" altLang="zh-CN" dirty="0" smtClean="0">
                <a:solidFill>
                  <a:schemeClr val="accent5"/>
                </a:solidFill>
              </a:rPr>
              <a:t>28</a:t>
            </a:r>
            <a:r>
              <a:rPr lang="zh-CN" altLang="en-US" dirty="0" smtClean="0">
                <a:solidFill>
                  <a:schemeClr val="accent5"/>
                </a:solidFill>
              </a:rPr>
              <a:t> 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03829" y="1079672"/>
            <a:ext cx="7343280" cy="460683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2000" dirty="0" smtClean="0">
                <a:solidFill>
                  <a:schemeClr val="accent5"/>
                </a:solidFill>
              </a:rPr>
              <a:t>判断下列分子的</a:t>
            </a:r>
            <a:r>
              <a:rPr lang="en-US" altLang="zh-CN" sz="2000" dirty="0" smtClean="0">
                <a:solidFill>
                  <a:schemeClr val="accent5"/>
                </a:solidFill>
              </a:rPr>
              <a:t>HOMO</a:t>
            </a:r>
            <a:r>
              <a:rPr lang="zh-CN" altLang="en-US" sz="2000" dirty="0" smtClean="0">
                <a:solidFill>
                  <a:schemeClr val="accent5"/>
                </a:solidFill>
              </a:rPr>
              <a:t>以及哪个位置最易质子化，画出机理图</a:t>
            </a:r>
            <a:r>
              <a:rPr lang="en-US" altLang="zh-CN" sz="2000" dirty="0" smtClean="0">
                <a:solidFill>
                  <a:schemeClr val="accent5"/>
                </a:solidFill>
              </a:rPr>
              <a:t>.</a:t>
            </a:r>
            <a:endParaRPr lang="en-US" altLang="zh-CN" sz="2000" baseline="30000" dirty="0">
              <a:solidFill>
                <a:schemeClr val="accent5"/>
              </a:solidFill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5195776" y="1885564"/>
            <a:ext cx="1300619" cy="386111"/>
            <a:chOff x="7920507" y="1122976"/>
            <a:chExt cx="1300619" cy="386111"/>
          </a:xfrm>
        </p:grpSpPr>
        <p:sp>
          <p:nvSpPr>
            <p:cNvPr id="7" name="文本框 6"/>
            <p:cNvSpPr txBox="1"/>
            <p:nvPr/>
          </p:nvSpPr>
          <p:spPr>
            <a:xfrm>
              <a:off x="7920507" y="1139755"/>
              <a:ext cx="6142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chemeClr val="accent5"/>
                  </a:solidFill>
                  <a:latin typeface="Calisto MT" panose="02040603050505030304" pitchFamily="18" charset="0"/>
                </a:rPr>
                <a:t>CH</a:t>
              </a:r>
              <a:r>
                <a:rPr lang="en-US" altLang="zh-CN" baseline="-25000" dirty="0" smtClean="0">
                  <a:solidFill>
                    <a:schemeClr val="accent5"/>
                  </a:solidFill>
                  <a:latin typeface="Calisto MT" panose="02040603050505030304" pitchFamily="18" charset="0"/>
                </a:rPr>
                <a:t>3</a:t>
              </a:r>
              <a:endParaRPr lang="zh-CN" altLang="en-US" baseline="-25000" dirty="0">
                <a:solidFill>
                  <a:schemeClr val="accent5"/>
                </a:solidFill>
                <a:latin typeface="Calisto MT" panose="02040603050505030304" pitchFamily="18" charset="0"/>
              </a:endParaRP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8379707" y="1122976"/>
              <a:ext cx="8414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chemeClr val="accent5"/>
                  </a:solidFill>
                  <a:latin typeface="Calisto MT" panose="02040603050505030304" pitchFamily="18" charset="0"/>
                  <a:sym typeface="Symbol" panose="05050102010706020507" pitchFamily="18" charset="2"/>
                </a:rPr>
                <a:t></a:t>
              </a:r>
              <a:r>
                <a:rPr lang="en-US" altLang="zh-CN" dirty="0" smtClean="0">
                  <a:solidFill>
                    <a:schemeClr val="accent5"/>
                  </a:solidFill>
                  <a:latin typeface="Calisto MT" panose="02040603050505030304" pitchFamily="18" charset="0"/>
                </a:rPr>
                <a:t>C</a:t>
              </a:r>
              <a:r>
                <a:rPr lang="en-US" altLang="zh-CN" dirty="0" smtClean="0">
                  <a:solidFill>
                    <a:schemeClr val="accent5"/>
                  </a:solidFill>
                  <a:latin typeface="Calisto MT" panose="02040603050505030304" pitchFamily="18" charset="0"/>
                  <a:sym typeface="Symbol" panose="05050102010706020507" pitchFamily="18" charset="2"/>
                </a:rPr>
                <a:t>N</a:t>
              </a:r>
              <a:endParaRPr lang="zh-CN" altLang="en-US" baseline="-25000" dirty="0">
                <a:solidFill>
                  <a:schemeClr val="accent5"/>
                </a:solidFill>
                <a:latin typeface="Calisto MT" panose="02040603050505030304" pitchFamily="18" charset="0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361517" y="1824507"/>
            <a:ext cx="561469" cy="489397"/>
            <a:chOff x="361517" y="1824507"/>
            <a:chExt cx="561469" cy="489397"/>
          </a:xfrm>
        </p:grpSpPr>
        <p:sp>
          <p:nvSpPr>
            <p:cNvPr id="10" name="六边形 9"/>
            <p:cNvSpPr/>
            <p:nvPr/>
          </p:nvSpPr>
          <p:spPr>
            <a:xfrm>
              <a:off x="361517" y="1824507"/>
              <a:ext cx="561469" cy="489397"/>
            </a:xfrm>
            <a:prstGeom prst="hexagon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5" name="直接连接符 14"/>
            <p:cNvCxnSpPr/>
            <p:nvPr/>
          </p:nvCxnSpPr>
          <p:spPr>
            <a:xfrm>
              <a:off x="485104" y="1884608"/>
              <a:ext cx="309093" cy="0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组合 21"/>
          <p:cNvGrpSpPr/>
          <p:nvPr/>
        </p:nvGrpSpPr>
        <p:grpSpPr>
          <a:xfrm>
            <a:off x="1093257" y="1731751"/>
            <a:ext cx="1774832" cy="754792"/>
            <a:chOff x="2369971" y="1731931"/>
            <a:chExt cx="1748214" cy="754792"/>
          </a:xfrm>
        </p:grpSpPr>
        <p:cxnSp>
          <p:nvCxnSpPr>
            <p:cNvPr id="48" name="直接连接符 47"/>
            <p:cNvCxnSpPr/>
            <p:nvPr/>
          </p:nvCxnSpPr>
          <p:spPr>
            <a:xfrm flipV="1">
              <a:off x="2648755" y="1884608"/>
              <a:ext cx="257577" cy="217792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接连接符 49"/>
            <p:cNvCxnSpPr/>
            <p:nvPr/>
          </p:nvCxnSpPr>
          <p:spPr>
            <a:xfrm>
              <a:off x="2906332" y="1895929"/>
              <a:ext cx="257577" cy="217792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接连接符 52"/>
            <p:cNvCxnSpPr/>
            <p:nvPr/>
          </p:nvCxnSpPr>
          <p:spPr>
            <a:xfrm flipV="1">
              <a:off x="3163909" y="1949003"/>
              <a:ext cx="257577" cy="153397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内容占位符 2"/>
            <p:cNvSpPr txBox="1">
              <a:spLocks/>
            </p:cNvSpPr>
            <p:nvPr/>
          </p:nvSpPr>
          <p:spPr>
            <a:xfrm>
              <a:off x="3360149" y="1731931"/>
              <a:ext cx="758036" cy="52314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30000"/>
                </a:lnSpc>
                <a:buNone/>
              </a:pPr>
              <a:r>
                <a:rPr lang="en-US" altLang="zh-CN" sz="2000" dirty="0" smtClean="0">
                  <a:solidFill>
                    <a:schemeClr val="accent5"/>
                  </a:solidFill>
                  <a:sym typeface="Symbol" panose="05050102010706020507" pitchFamily="18" charset="2"/>
                </a:rPr>
                <a:t>NH</a:t>
              </a:r>
              <a:r>
                <a:rPr lang="en-US" altLang="zh-CN" sz="2000" baseline="-25000" dirty="0" smtClean="0">
                  <a:solidFill>
                    <a:schemeClr val="accent5"/>
                  </a:solidFill>
                  <a:sym typeface="Symbol" panose="05050102010706020507" pitchFamily="18" charset="2"/>
                </a:rPr>
                <a:t>2</a:t>
              </a:r>
              <a:endParaRPr lang="en-US" altLang="zh-CN" sz="2000" baseline="-25000" dirty="0">
                <a:solidFill>
                  <a:schemeClr val="accent5"/>
                </a:solidFill>
              </a:endParaRPr>
            </a:p>
            <a:p>
              <a:pPr marL="0" indent="0">
                <a:lnSpc>
                  <a:spcPct val="130000"/>
                </a:lnSpc>
                <a:buNone/>
              </a:pPr>
              <a:r>
                <a:rPr lang="en-US" altLang="zh-CN" sz="2000" dirty="0" smtClean="0">
                  <a:solidFill>
                    <a:schemeClr val="accent5"/>
                  </a:solidFill>
                  <a:sym typeface="Symbol" panose="05050102010706020507" pitchFamily="18" charset="2"/>
                </a:rPr>
                <a:t>  </a:t>
              </a:r>
              <a:endParaRPr lang="en-US" altLang="zh-CN" sz="2000" dirty="0">
                <a:solidFill>
                  <a:schemeClr val="accent5"/>
                </a:solidFill>
              </a:endParaRPr>
            </a:p>
          </p:txBody>
        </p:sp>
        <p:sp>
          <p:nvSpPr>
            <p:cNvPr id="202" name="内容占位符 2"/>
            <p:cNvSpPr txBox="1">
              <a:spLocks/>
            </p:cNvSpPr>
            <p:nvPr/>
          </p:nvSpPr>
          <p:spPr>
            <a:xfrm>
              <a:off x="2369971" y="1963578"/>
              <a:ext cx="758036" cy="52314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30000"/>
                </a:lnSpc>
                <a:buNone/>
              </a:pPr>
              <a:r>
                <a:rPr lang="en-US" altLang="zh-CN" sz="2000" dirty="0" smtClean="0">
                  <a:solidFill>
                    <a:schemeClr val="accent5"/>
                  </a:solidFill>
                  <a:sym typeface="Symbol" panose="05050102010706020507" pitchFamily="18" charset="2"/>
                </a:rPr>
                <a:t>OH</a:t>
              </a:r>
              <a:endParaRPr lang="en-US" altLang="zh-CN" sz="2000" baseline="-25000" dirty="0">
                <a:solidFill>
                  <a:schemeClr val="accent5"/>
                </a:solidFill>
              </a:endParaRPr>
            </a:p>
            <a:p>
              <a:pPr marL="0" indent="0">
                <a:lnSpc>
                  <a:spcPct val="130000"/>
                </a:lnSpc>
                <a:buNone/>
              </a:pPr>
              <a:r>
                <a:rPr lang="en-US" altLang="zh-CN" sz="2000" dirty="0" smtClean="0">
                  <a:solidFill>
                    <a:schemeClr val="accent5"/>
                  </a:solidFill>
                  <a:sym typeface="Symbol" panose="05050102010706020507" pitchFamily="18" charset="2"/>
                </a:rPr>
                <a:t>  </a:t>
              </a:r>
              <a:endParaRPr lang="en-US" altLang="zh-CN" sz="2000" dirty="0">
                <a:solidFill>
                  <a:schemeClr val="accent5"/>
                </a:solidFill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2877485" y="1588018"/>
            <a:ext cx="670031" cy="810610"/>
            <a:chOff x="4974299" y="1457531"/>
            <a:chExt cx="670031" cy="810610"/>
          </a:xfrm>
        </p:grpSpPr>
        <p:cxnSp>
          <p:nvCxnSpPr>
            <p:cNvPr id="66" name="直接连接符 65"/>
            <p:cNvCxnSpPr/>
            <p:nvPr/>
          </p:nvCxnSpPr>
          <p:spPr>
            <a:xfrm rot="16200000">
              <a:off x="5133364" y="1961786"/>
              <a:ext cx="294249" cy="0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接连接符 66"/>
            <p:cNvCxnSpPr/>
            <p:nvPr/>
          </p:nvCxnSpPr>
          <p:spPr>
            <a:xfrm rot="16200000">
              <a:off x="5180352" y="1961786"/>
              <a:ext cx="294249" cy="0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内容占位符 2"/>
            <p:cNvSpPr txBox="1">
              <a:spLocks/>
            </p:cNvSpPr>
            <p:nvPr/>
          </p:nvSpPr>
          <p:spPr>
            <a:xfrm>
              <a:off x="5124843" y="1457531"/>
              <a:ext cx="311291" cy="49147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30000"/>
                </a:lnSpc>
                <a:buNone/>
              </a:pPr>
              <a:r>
                <a:rPr lang="en-US" altLang="zh-CN" sz="2000" dirty="0" smtClean="0">
                  <a:solidFill>
                    <a:schemeClr val="accent5"/>
                  </a:solidFill>
                  <a:sym typeface="Symbol" panose="05050102010706020507" pitchFamily="18" charset="2"/>
                </a:rPr>
                <a:t>O</a:t>
              </a:r>
              <a:endParaRPr lang="en-US" altLang="zh-CN" sz="2000" dirty="0">
                <a:solidFill>
                  <a:schemeClr val="accent5"/>
                </a:solidFill>
              </a:endParaRPr>
            </a:p>
          </p:txBody>
        </p:sp>
        <p:cxnSp>
          <p:nvCxnSpPr>
            <p:cNvPr id="69" name="直接连接符 68"/>
            <p:cNvCxnSpPr/>
            <p:nvPr/>
          </p:nvCxnSpPr>
          <p:spPr>
            <a:xfrm flipV="1">
              <a:off x="4974299" y="2085228"/>
              <a:ext cx="314313" cy="182913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接连接符 70"/>
            <p:cNvCxnSpPr/>
            <p:nvPr/>
          </p:nvCxnSpPr>
          <p:spPr>
            <a:xfrm>
              <a:off x="5335599" y="2092760"/>
              <a:ext cx="308731" cy="175381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7" name="组合 146"/>
          <p:cNvGrpSpPr/>
          <p:nvPr/>
        </p:nvGrpSpPr>
        <p:grpSpPr>
          <a:xfrm>
            <a:off x="3876531" y="1558887"/>
            <a:ext cx="1309474" cy="1067653"/>
            <a:chOff x="4974299" y="1457531"/>
            <a:chExt cx="1309474" cy="1067653"/>
          </a:xfrm>
        </p:grpSpPr>
        <p:cxnSp>
          <p:nvCxnSpPr>
            <p:cNvPr id="153" name="直接连接符 152"/>
            <p:cNvCxnSpPr/>
            <p:nvPr/>
          </p:nvCxnSpPr>
          <p:spPr>
            <a:xfrm rot="16200000">
              <a:off x="5133364" y="1961786"/>
              <a:ext cx="294249" cy="0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接连接符 153"/>
            <p:cNvCxnSpPr/>
            <p:nvPr/>
          </p:nvCxnSpPr>
          <p:spPr>
            <a:xfrm rot="16200000">
              <a:off x="5180352" y="1961786"/>
              <a:ext cx="294249" cy="0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" name="内容占位符 2"/>
            <p:cNvSpPr txBox="1">
              <a:spLocks/>
            </p:cNvSpPr>
            <p:nvPr/>
          </p:nvSpPr>
          <p:spPr>
            <a:xfrm>
              <a:off x="5124843" y="1457531"/>
              <a:ext cx="311291" cy="49147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30000"/>
                </a:lnSpc>
                <a:buNone/>
              </a:pPr>
              <a:r>
                <a:rPr lang="en-US" altLang="zh-CN" sz="2000" dirty="0" smtClean="0">
                  <a:solidFill>
                    <a:schemeClr val="accent5"/>
                  </a:solidFill>
                  <a:sym typeface="Symbol" panose="05050102010706020507" pitchFamily="18" charset="2"/>
                </a:rPr>
                <a:t>O</a:t>
              </a:r>
              <a:endParaRPr lang="en-US" altLang="zh-CN" sz="2000" dirty="0">
                <a:solidFill>
                  <a:schemeClr val="accent5"/>
                </a:solidFill>
              </a:endParaRPr>
            </a:p>
          </p:txBody>
        </p:sp>
        <p:cxnSp>
          <p:nvCxnSpPr>
            <p:cNvPr id="166" name="直接连接符 165"/>
            <p:cNvCxnSpPr/>
            <p:nvPr/>
          </p:nvCxnSpPr>
          <p:spPr>
            <a:xfrm flipV="1">
              <a:off x="4974299" y="2085228"/>
              <a:ext cx="314313" cy="182913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接连接符 166"/>
            <p:cNvCxnSpPr/>
            <p:nvPr/>
          </p:nvCxnSpPr>
          <p:spPr>
            <a:xfrm>
              <a:off x="5335599" y="2092760"/>
              <a:ext cx="308731" cy="175381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1" name="内容占位符 2"/>
            <p:cNvSpPr txBox="1">
              <a:spLocks/>
            </p:cNvSpPr>
            <p:nvPr/>
          </p:nvSpPr>
          <p:spPr>
            <a:xfrm>
              <a:off x="5560426" y="2033712"/>
              <a:ext cx="723347" cy="49147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30000"/>
                </a:lnSpc>
                <a:buNone/>
              </a:pPr>
              <a:r>
                <a:rPr lang="en-US" altLang="zh-CN" sz="2000" dirty="0" smtClean="0">
                  <a:solidFill>
                    <a:schemeClr val="accent5"/>
                  </a:solidFill>
                  <a:sym typeface="Symbol" panose="05050102010706020507" pitchFamily="18" charset="2"/>
                </a:rPr>
                <a:t>NH</a:t>
              </a:r>
              <a:r>
                <a:rPr lang="en-US" altLang="zh-CN" sz="2000" baseline="-25000" dirty="0" smtClean="0">
                  <a:solidFill>
                    <a:schemeClr val="accent5"/>
                  </a:solidFill>
                  <a:sym typeface="Symbol" panose="05050102010706020507" pitchFamily="18" charset="2"/>
                </a:rPr>
                <a:t>2</a:t>
              </a:r>
              <a:endParaRPr lang="en-US" altLang="zh-CN" sz="2000" baseline="-25000" dirty="0">
                <a:solidFill>
                  <a:schemeClr val="accent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4288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562" y="0"/>
            <a:ext cx="9860015" cy="961623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作业</a:t>
            </a:r>
            <a:r>
              <a:rPr lang="en-US" altLang="zh-CN" dirty="0" smtClean="0">
                <a:solidFill>
                  <a:schemeClr val="accent5"/>
                </a:solidFill>
              </a:rPr>
              <a:t>29</a:t>
            </a:r>
            <a:r>
              <a:rPr lang="zh-CN" altLang="en-US" dirty="0" smtClean="0">
                <a:solidFill>
                  <a:schemeClr val="accent5"/>
                </a:solidFill>
              </a:rPr>
              <a:t> 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1671" y="1130840"/>
            <a:ext cx="11636148" cy="460683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2000" dirty="0" smtClean="0">
                <a:solidFill>
                  <a:schemeClr val="accent5"/>
                </a:solidFill>
              </a:rPr>
              <a:t>低温气相中，</a:t>
            </a:r>
            <a:r>
              <a:rPr lang="en-US" altLang="zh-CN" sz="2000" dirty="0" smtClean="0">
                <a:solidFill>
                  <a:schemeClr val="accent5"/>
                </a:solidFill>
              </a:rPr>
              <a:t>AlCl</a:t>
            </a:r>
            <a:r>
              <a:rPr lang="en-US" altLang="zh-CN" sz="2000" baseline="-25000" dirty="0" smtClean="0">
                <a:solidFill>
                  <a:schemeClr val="accent5"/>
                </a:solidFill>
              </a:rPr>
              <a:t>3</a:t>
            </a:r>
            <a:r>
              <a:rPr lang="zh-CN" altLang="en-US" sz="2000" dirty="0" smtClean="0">
                <a:solidFill>
                  <a:schemeClr val="accent5"/>
                </a:solidFill>
              </a:rPr>
              <a:t>极易二聚为</a:t>
            </a:r>
            <a:r>
              <a:rPr lang="en-US" altLang="zh-CN" sz="2000" dirty="0" smtClean="0">
                <a:solidFill>
                  <a:schemeClr val="accent5"/>
                </a:solidFill>
              </a:rPr>
              <a:t>Al</a:t>
            </a:r>
            <a:r>
              <a:rPr lang="en-US" altLang="zh-CN" sz="2000" baseline="-25000" dirty="0" smtClean="0">
                <a:solidFill>
                  <a:schemeClr val="accent5"/>
                </a:solidFill>
              </a:rPr>
              <a:t>2</a:t>
            </a:r>
            <a:r>
              <a:rPr lang="en-US" altLang="zh-CN" sz="2000" dirty="0" smtClean="0">
                <a:solidFill>
                  <a:schemeClr val="accent5"/>
                </a:solidFill>
              </a:rPr>
              <a:t>Cl</a:t>
            </a:r>
            <a:r>
              <a:rPr lang="en-US" altLang="zh-CN" sz="2000" baseline="-25000" dirty="0" smtClean="0">
                <a:solidFill>
                  <a:schemeClr val="accent5"/>
                </a:solidFill>
              </a:rPr>
              <a:t>6</a:t>
            </a:r>
            <a:r>
              <a:rPr lang="en-US" altLang="zh-CN" sz="2000" dirty="0" smtClean="0">
                <a:solidFill>
                  <a:schemeClr val="accent5"/>
                </a:solidFill>
              </a:rPr>
              <a:t>, </a:t>
            </a:r>
            <a:r>
              <a:rPr lang="zh-CN" altLang="en-US" sz="2000" dirty="0" smtClean="0">
                <a:solidFill>
                  <a:schemeClr val="accent5"/>
                </a:solidFill>
              </a:rPr>
              <a:t>请先判断</a:t>
            </a:r>
            <a:r>
              <a:rPr lang="en-US" altLang="zh-CN" sz="2000" dirty="0" smtClean="0">
                <a:solidFill>
                  <a:schemeClr val="accent5"/>
                </a:solidFill>
              </a:rPr>
              <a:t>AlCl</a:t>
            </a:r>
            <a:r>
              <a:rPr lang="en-US" altLang="zh-CN" sz="2000" baseline="-25000" dirty="0" smtClean="0">
                <a:solidFill>
                  <a:schemeClr val="accent5"/>
                </a:solidFill>
              </a:rPr>
              <a:t>3</a:t>
            </a:r>
            <a:r>
              <a:rPr lang="zh-CN" altLang="en-US" sz="2000" dirty="0" smtClean="0">
                <a:solidFill>
                  <a:schemeClr val="accent5"/>
                </a:solidFill>
              </a:rPr>
              <a:t>的</a:t>
            </a:r>
            <a:r>
              <a:rPr lang="en-US" altLang="zh-CN" sz="2000" dirty="0" smtClean="0">
                <a:solidFill>
                  <a:schemeClr val="accent5"/>
                </a:solidFill>
              </a:rPr>
              <a:t>HOMO</a:t>
            </a:r>
            <a:r>
              <a:rPr lang="zh-CN" altLang="en-US" sz="2000" dirty="0" smtClean="0">
                <a:solidFill>
                  <a:schemeClr val="accent5"/>
                </a:solidFill>
              </a:rPr>
              <a:t>和</a:t>
            </a:r>
            <a:r>
              <a:rPr lang="en-US" altLang="zh-CN" sz="2000" dirty="0" smtClean="0">
                <a:solidFill>
                  <a:schemeClr val="accent5"/>
                </a:solidFill>
              </a:rPr>
              <a:t>LUMO</a:t>
            </a:r>
            <a:r>
              <a:rPr lang="zh-CN" altLang="en-US" sz="2000" dirty="0" smtClean="0">
                <a:solidFill>
                  <a:schemeClr val="accent5"/>
                </a:solidFill>
              </a:rPr>
              <a:t>，然后画出二聚反应机理图。</a:t>
            </a:r>
            <a:endParaRPr lang="en-US" altLang="zh-CN" sz="2000" baseline="300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38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562" y="0"/>
            <a:ext cx="9860015" cy="961623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作业</a:t>
            </a:r>
            <a:r>
              <a:rPr lang="en-US" altLang="zh-CN" dirty="0" smtClean="0">
                <a:solidFill>
                  <a:schemeClr val="accent5"/>
                </a:solidFill>
              </a:rPr>
              <a:t>30</a:t>
            </a:r>
            <a:r>
              <a:rPr lang="zh-CN" altLang="en-US" dirty="0" smtClean="0">
                <a:solidFill>
                  <a:schemeClr val="accent5"/>
                </a:solidFill>
              </a:rPr>
              <a:t>：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65562" y="850598"/>
            <a:ext cx="7573583" cy="460683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chemeClr val="accent5"/>
                </a:solidFill>
              </a:rPr>
              <a:t>画</a:t>
            </a:r>
            <a:r>
              <a:rPr lang="zh-CN" altLang="en-US" sz="2000" dirty="0" smtClean="0">
                <a:solidFill>
                  <a:schemeClr val="accent5"/>
                </a:solidFill>
              </a:rPr>
              <a:t>出</a:t>
            </a:r>
            <a:r>
              <a:rPr lang="en-US" altLang="zh-CN" sz="2000" dirty="0" smtClean="0">
                <a:solidFill>
                  <a:schemeClr val="accent5"/>
                </a:solidFill>
              </a:rPr>
              <a:t>BH</a:t>
            </a:r>
            <a:r>
              <a:rPr lang="en-US" altLang="zh-CN" sz="2000" baseline="-25000" dirty="0" smtClean="0">
                <a:solidFill>
                  <a:schemeClr val="accent5"/>
                </a:solidFill>
              </a:rPr>
              <a:t>4</a:t>
            </a:r>
            <a:r>
              <a:rPr lang="en-US" altLang="zh-CN" sz="2000" baseline="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</a:t>
            </a:r>
            <a:r>
              <a:rPr lang="zh-CN" altLang="en-US" sz="2000" dirty="0" smtClean="0">
                <a:solidFill>
                  <a:schemeClr val="accent5"/>
                </a:solidFill>
              </a:rPr>
              <a:t>与丙酮反应的机理图，为何反应能够发生？</a:t>
            </a:r>
            <a:endParaRPr lang="en-US" altLang="zh-CN" sz="2000" baseline="300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54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562" y="0"/>
            <a:ext cx="9860015" cy="961623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作业</a:t>
            </a:r>
            <a:r>
              <a:rPr lang="en-US" altLang="zh-CN" dirty="0" smtClean="0">
                <a:solidFill>
                  <a:schemeClr val="accent5"/>
                </a:solidFill>
              </a:rPr>
              <a:t>31</a:t>
            </a:r>
            <a:r>
              <a:rPr lang="zh-CN" altLang="en-US" dirty="0" smtClean="0">
                <a:solidFill>
                  <a:schemeClr val="accent5"/>
                </a:solidFill>
              </a:rPr>
              <a:t>：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78450" y="961623"/>
            <a:ext cx="10034238" cy="1181402"/>
          </a:xfrm>
        </p:spPr>
        <p:txBody>
          <a:bodyPr>
            <a:noAutofit/>
          </a:bodyPr>
          <a:lstStyle/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chemeClr val="accent5"/>
                </a:solidFill>
              </a:rPr>
              <a:t>画</a:t>
            </a:r>
            <a:r>
              <a:rPr lang="zh-CN" altLang="en-US" sz="2000" dirty="0" smtClean="0">
                <a:solidFill>
                  <a:schemeClr val="accent5"/>
                </a:solidFill>
              </a:rPr>
              <a:t>出氢氧根负离子与碘甲烷反应的曲箭头机理图；画出反应的过渡态；指出反应各步中</a:t>
            </a:r>
            <a:r>
              <a:rPr lang="en-US" altLang="zh-CN" sz="2000" dirty="0" smtClean="0">
                <a:solidFill>
                  <a:schemeClr val="accent5"/>
                </a:solidFill>
              </a:rPr>
              <a:t>C</a:t>
            </a:r>
            <a:r>
              <a:rPr lang="zh-CN" altLang="en-US" sz="2000" dirty="0" smtClean="0">
                <a:solidFill>
                  <a:schemeClr val="accent5"/>
                </a:solidFill>
              </a:rPr>
              <a:t>原子的杂化形式？</a:t>
            </a:r>
            <a:endParaRPr lang="en-US" altLang="zh-CN" sz="2000" baseline="300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20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562" y="0"/>
            <a:ext cx="9860015" cy="961623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作业</a:t>
            </a:r>
            <a:r>
              <a:rPr lang="en-US" altLang="zh-CN" dirty="0" smtClean="0">
                <a:solidFill>
                  <a:schemeClr val="accent5"/>
                </a:solidFill>
              </a:rPr>
              <a:t>32</a:t>
            </a:r>
            <a:r>
              <a:rPr lang="zh-CN" altLang="en-US" dirty="0" smtClean="0">
                <a:solidFill>
                  <a:schemeClr val="accent5"/>
                </a:solidFill>
              </a:rPr>
              <a:t>：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3491" y="861687"/>
            <a:ext cx="10718875" cy="2546077"/>
          </a:xfrm>
        </p:spPr>
        <p:txBody>
          <a:bodyPr>
            <a:noAutofit/>
          </a:bodyPr>
          <a:lstStyle/>
          <a:p>
            <a:pPr marL="0" lv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乙</a:t>
            </a:r>
            <a:r>
              <a:rPr lang="zh-CN" altLang="en-US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酰氯</a:t>
            </a:r>
            <a:r>
              <a:rPr lang="en-US" altLang="zh-CN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en-US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与</a:t>
            </a:r>
            <a:r>
              <a:rPr lang="en-US" altLang="zh-CN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AlCl</a:t>
            </a:r>
            <a:r>
              <a:rPr lang="en-US" altLang="zh-CN" sz="2000" baseline="-30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的反应</a:t>
            </a:r>
            <a:r>
              <a:rPr lang="en-US" altLang="zh-CN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endParaRPr lang="en-US" altLang="zh-CN" sz="20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zh-CN" sz="20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arenBoth"/>
            </a:pPr>
            <a:r>
              <a:rPr lang="zh-CN" altLang="en-US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指出</a:t>
            </a:r>
            <a:r>
              <a:rPr lang="zh-CN" altLang="en-US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乙酰氯</a:t>
            </a:r>
            <a:r>
              <a:rPr lang="en-US" altLang="zh-CN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en-US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与</a:t>
            </a:r>
            <a:r>
              <a:rPr lang="en-US" altLang="zh-CN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AlCl</a:t>
            </a:r>
            <a:r>
              <a:rPr lang="en-US" altLang="zh-CN" sz="2000" baseline="-30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等反应物分子中的</a:t>
            </a:r>
            <a:r>
              <a:rPr lang="en-US" altLang="zh-CN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HOMO</a:t>
            </a:r>
            <a:r>
              <a:rPr lang="zh-CN" altLang="en-US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US" altLang="zh-CN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LUMO; </a:t>
            </a:r>
            <a:endParaRPr lang="en-US" altLang="zh-CN" sz="20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arenBoth"/>
            </a:pPr>
            <a:r>
              <a:rPr lang="zh-CN" altLang="en-US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已知反应中</a:t>
            </a:r>
            <a:r>
              <a:rPr lang="zh-CN" altLang="en-US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存在一个中性中间物种</a:t>
            </a:r>
            <a:r>
              <a:rPr lang="zh-CN" altLang="en-US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，写出</a:t>
            </a:r>
            <a:r>
              <a:rPr lang="zh-CN" altLang="en-US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反应机理，并说明每一步的关键轨道相互作用</a:t>
            </a:r>
            <a:r>
              <a:rPr lang="en-US" altLang="zh-CN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45720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arenBoth"/>
            </a:pPr>
            <a:r>
              <a:rPr lang="zh-CN" altLang="en-US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判断</a:t>
            </a:r>
            <a:r>
              <a:rPr lang="zh-CN" altLang="en-US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反应产物中阳离子</a:t>
            </a:r>
            <a:r>
              <a:rPr lang="en-US" altLang="zh-CN" sz="20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MeCO</a:t>
            </a:r>
            <a:r>
              <a:rPr lang="en-US" altLang="zh-CN" sz="2000" baseline="30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zh-CN" altLang="en-US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</a:t>
            </a:r>
            <a:r>
              <a:rPr lang="en-US" altLang="zh-CN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LUMO</a:t>
            </a:r>
            <a:r>
              <a:rPr lang="zh-CN" altLang="en-US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轨道</a:t>
            </a:r>
            <a:r>
              <a:rPr lang="zh-CN" altLang="en-US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，画</a:t>
            </a:r>
            <a:r>
              <a:rPr lang="zh-CN" altLang="en-US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出其</a:t>
            </a:r>
            <a:r>
              <a:rPr lang="zh-CN" altLang="en-US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组成</a:t>
            </a:r>
            <a:r>
              <a:rPr lang="zh-CN" altLang="en-US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r>
              <a:rPr lang="zh-CN" altLang="en-US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该</a:t>
            </a:r>
            <a:r>
              <a:rPr lang="zh-CN" altLang="en-US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离子如何与亲核物种反应？</a:t>
            </a:r>
            <a:endParaRPr lang="en-US" altLang="zh-CN" sz="20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5" name="图片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3026" y="961623"/>
            <a:ext cx="4762290" cy="774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465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5346914" y="1618168"/>
            <a:ext cx="6480813" cy="5137543"/>
            <a:chOff x="5346914" y="1618168"/>
            <a:chExt cx="6480813" cy="5137543"/>
          </a:xfrm>
        </p:grpSpPr>
        <p:pic>
          <p:nvPicPr>
            <p:cNvPr id="4" name="图片 3"/>
            <p:cNvPicPr>
              <a:picLocks noChangeAspect="1"/>
            </p:cNvPicPr>
            <p:nvPr/>
          </p:nvPicPr>
          <p:blipFill rotWithShape="1">
            <a:blip r:embed="rId2"/>
            <a:srcRect r="13469"/>
            <a:stretch/>
          </p:blipFill>
          <p:spPr>
            <a:xfrm>
              <a:off x="5346914" y="1618168"/>
              <a:ext cx="6480813" cy="5137543"/>
            </a:xfrm>
            <a:prstGeom prst="rect">
              <a:avLst/>
            </a:prstGeom>
          </p:spPr>
        </p:pic>
        <p:pic>
          <p:nvPicPr>
            <p:cNvPr id="5" name="图片 4"/>
            <p:cNvPicPr>
              <a:picLocks noChangeAspect="1"/>
            </p:cNvPicPr>
            <p:nvPr/>
          </p:nvPicPr>
          <p:blipFill rotWithShape="1">
            <a:blip r:embed="rId3"/>
            <a:srcRect l="6703"/>
            <a:stretch/>
          </p:blipFill>
          <p:spPr>
            <a:xfrm>
              <a:off x="9416769" y="3649850"/>
              <a:ext cx="1116660" cy="1021339"/>
            </a:xfrm>
            <a:prstGeom prst="rect">
              <a:avLst/>
            </a:prstGeom>
          </p:spPr>
        </p:pic>
        <p:sp>
          <p:nvSpPr>
            <p:cNvPr id="6" name="矩形 5"/>
            <p:cNvSpPr/>
            <p:nvPr/>
          </p:nvSpPr>
          <p:spPr>
            <a:xfrm>
              <a:off x="9900317" y="4421665"/>
              <a:ext cx="263472" cy="2495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562" y="0"/>
            <a:ext cx="9860015" cy="961623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作业</a:t>
            </a:r>
            <a:r>
              <a:rPr lang="en-US" altLang="zh-CN" dirty="0" smtClean="0">
                <a:solidFill>
                  <a:schemeClr val="accent5"/>
                </a:solidFill>
              </a:rPr>
              <a:t>33</a:t>
            </a:r>
            <a:r>
              <a:rPr lang="zh-CN" altLang="en-US" dirty="0" smtClean="0">
                <a:solidFill>
                  <a:schemeClr val="accent5"/>
                </a:solidFill>
              </a:rPr>
              <a:t>：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12255" y="1172399"/>
            <a:ext cx="11003797" cy="1273234"/>
          </a:xfrm>
        </p:spPr>
        <p:txBody>
          <a:bodyPr>
            <a:noAutofit/>
          </a:bodyPr>
          <a:lstStyle/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altLang="zh-CN" sz="2000" dirty="0" smtClean="0">
                <a:solidFill>
                  <a:schemeClr val="accent5"/>
                </a:solidFill>
              </a:rPr>
              <a:t>1</a:t>
            </a:r>
            <a:r>
              <a:rPr lang="zh-CN" altLang="en-US" sz="2000" dirty="0" smtClean="0">
                <a:solidFill>
                  <a:schemeClr val="accent5"/>
                </a:solidFill>
              </a:rPr>
              <a:t>）判断反应性</a:t>
            </a:r>
            <a:r>
              <a:rPr lang="en-US" altLang="zh-CN" sz="2000" dirty="0" smtClean="0">
                <a:solidFill>
                  <a:schemeClr val="accent5"/>
                </a:solidFill>
              </a:rPr>
              <a:t>(</a:t>
            </a:r>
            <a:r>
              <a:rPr lang="zh-CN" altLang="en-US" sz="2000" dirty="0" smtClean="0">
                <a:solidFill>
                  <a:schemeClr val="accent5"/>
                </a:solidFill>
              </a:rPr>
              <a:t>包括酸碱性、区域选择性、立体选择性等）与反应机理的基本操作程序及判断依据有哪些？ </a:t>
            </a:r>
            <a:endParaRPr lang="en-US" altLang="zh-CN" sz="2000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altLang="zh-CN" sz="2000" dirty="0" smtClean="0">
                <a:solidFill>
                  <a:schemeClr val="accent5"/>
                </a:solidFill>
              </a:rPr>
              <a:t>2</a:t>
            </a:r>
            <a:r>
              <a:rPr lang="zh-CN" altLang="en-US" sz="2000" dirty="0" smtClean="0">
                <a:solidFill>
                  <a:schemeClr val="accent5"/>
                </a:solidFill>
              </a:rPr>
              <a:t>）判断以下反应的机理并说明其选择性的判断依据。</a:t>
            </a:r>
            <a:endParaRPr lang="en-US" altLang="zh-CN" sz="20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99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33212</TotalTime>
  <Words>269</Words>
  <Application>Microsoft Office PowerPoint</Application>
  <PresentationFormat>宽屏</PresentationFormat>
  <Paragraphs>40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宋体</vt:lpstr>
      <vt:lpstr>微软雅黑</vt:lpstr>
      <vt:lpstr>Arial</vt:lpstr>
      <vt:lpstr>Calibri</vt:lpstr>
      <vt:lpstr>Calibri Light</vt:lpstr>
      <vt:lpstr>Calisto MT</vt:lpstr>
      <vt:lpstr>Symbol</vt:lpstr>
      <vt:lpstr>Times New Roman</vt:lpstr>
      <vt:lpstr>Office 主题</vt:lpstr>
      <vt:lpstr>作业27 </vt:lpstr>
      <vt:lpstr>作业28 </vt:lpstr>
      <vt:lpstr>作业29 </vt:lpstr>
      <vt:lpstr>作业30：</vt:lpstr>
      <vt:lpstr>作业31：</vt:lpstr>
      <vt:lpstr>作业32：</vt:lpstr>
      <vt:lpstr>作业33：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Molecular Spectroscopy</dc:title>
  <dc:creator>Lu Xin</dc:creator>
  <cp:lastModifiedBy>Lu Xin</cp:lastModifiedBy>
  <cp:revision>1079</cp:revision>
  <dcterms:created xsi:type="dcterms:W3CDTF">2020-02-19T02:00:23Z</dcterms:created>
  <dcterms:modified xsi:type="dcterms:W3CDTF">2022-11-02T01:15:14Z</dcterms:modified>
</cp:coreProperties>
</file>