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94" r:id="rId2"/>
    <p:sldId id="495" r:id="rId3"/>
    <p:sldId id="470" r:id="rId4"/>
    <p:sldId id="493" r:id="rId5"/>
    <p:sldId id="472" r:id="rId6"/>
    <p:sldId id="47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113" d="100"/>
          <a:sy n="113" d="100"/>
        </p:scale>
        <p:origin x="432" y="120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2022/12/1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21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3598" y="1325563"/>
            <a:ext cx="11093870" cy="161127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已知</a:t>
            </a:r>
            <a:r>
              <a:rPr lang="en-US" altLang="zh-CN" sz="2000" dirty="0" smtClean="0">
                <a:solidFill>
                  <a:schemeClr val="accent5"/>
                </a:solidFill>
              </a:rPr>
              <a:t>C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</a:t>
            </a:r>
            <a:r>
              <a:rPr lang="en-US" altLang="zh-CN" sz="2000" dirty="0" smtClean="0">
                <a:solidFill>
                  <a:schemeClr val="accent5"/>
                </a:solidFill>
              </a:rPr>
              <a:t>2s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2p</a:t>
            </a:r>
            <a:r>
              <a:rPr lang="zh-CN" altLang="en-US" sz="2000" dirty="0" smtClean="0">
                <a:solidFill>
                  <a:schemeClr val="accent5"/>
                </a:solidFill>
              </a:rPr>
              <a:t>轨道的能量分别为</a:t>
            </a:r>
            <a:r>
              <a:rPr lang="en-US" altLang="zh-CN" sz="2000" b="1" i="1" dirty="0" smtClean="0">
                <a:solidFill>
                  <a:srgbClr val="C00000"/>
                </a:solidFill>
              </a:rPr>
              <a:t>E</a:t>
            </a:r>
            <a:r>
              <a:rPr lang="en-US" altLang="zh-CN" sz="2000" b="1" i="1" baseline="-25000" dirty="0" smtClean="0">
                <a:solidFill>
                  <a:srgbClr val="C00000"/>
                </a:solidFill>
              </a:rPr>
              <a:t>2s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b="1" i="1" dirty="0" smtClean="0">
                <a:solidFill>
                  <a:srgbClr val="C00000"/>
                </a:solidFill>
              </a:rPr>
              <a:t>E</a:t>
            </a:r>
            <a:r>
              <a:rPr lang="en-US" altLang="zh-CN" sz="2000" b="1" i="1" baseline="-25000" dirty="0" smtClean="0">
                <a:solidFill>
                  <a:srgbClr val="C00000"/>
                </a:solidFill>
              </a:rPr>
              <a:t>2p</a:t>
            </a:r>
            <a:r>
              <a:rPr lang="en-US" altLang="zh-CN" sz="2000" dirty="0" smtClean="0">
                <a:solidFill>
                  <a:schemeClr val="accent5"/>
                </a:solidFill>
              </a:rPr>
              <a:t>, </a:t>
            </a:r>
            <a:r>
              <a:rPr lang="zh-CN" altLang="en-US" sz="2000" dirty="0" smtClean="0">
                <a:solidFill>
                  <a:schemeClr val="accent5"/>
                </a:solidFill>
              </a:rPr>
              <a:t>试推算其</a:t>
            </a:r>
            <a:r>
              <a:rPr lang="en-US" altLang="zh-CN" sz="2000" dirty="0" smtClean="0">
                <a:solidFill>
                  <a:schemeClr val="accent5"/>
                </a:solidFill>
              </a:rPr>
              <a:t>sp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zh-CN" altLang="en-US" sz="2000" dirty="0" smtClean="0">
                <a:solidFill>
                  <a:schemeClr val="accent5"/>
                </a:solidFill>
              </a:rPr>
              <a:t>杂化轨道的能量，试比较并说明不同类型</a:t>
            </a:r>
            <a:r>
              <a:rPr lang="en-US" altLang="zh-CN" sz="2000" dirty="0" smtClean="0">
                <a:solidFill>
                  <a:schemeClr val="accent5"/>
                </a:solidFill>
              </a:rPr>
              <a:t>(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en-US" altLang="zh-CN" sz="2000" dirty="0" smtClean="0">
                <a:solidFill>
                  <a:schemeClr val="accent5"/>
                </a:solidFill>
              </a:rPr>
              <a:t> </a:t>
            </a:r>
            <a:r>
              <a:rPr lang="zh-CN" altLang="en-US" sz="20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000" dirty="0" smtClean="0">
                <a:solidFill>
                  <a:schemeClr val="accent5"/>
                </a:solidFill>
              </a:rPr>
              <a:t>sp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000" dirty="0" smtClean="0">
                <a:solidFill>
                  <a:schemeClr val="accent5"/>
                </a:solidFill>
              </a:rPr>
              <a:t>sp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3</a:t>
            </a:r>
            <a:r>
              <a:rPr lang="en-US" altLang="zh-CN" sz="2000" dirty="0" smtClean="0">
                <a:solidFill>
                  <a:schemeClr val="accent5"/>
                </a:solidFill>
              </a:rPr>
              <a:t>)C-H</a:t>
            </a:r>
            <a:r>
              <a:rPr lang="zh-CN" altLang="en-US" sz="2000" dirty="0" smtClean="0">
                <a:solidFill>
                  <a:schemeClr val="accent5"/>
                </a:solidFill>
              </a:rPr>
              <a:t>键强弱顺序。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22  </a:t>
            </a:r>
            <a:r>
              <a:rPr lang="zh-CN" altLang="en-US" smtClean="0">
                <a:solidFill>
                  <a:schemeClr val="accent5"/>
                </a:solidFill>
              </a:rPr>
              <a:t>（</a:t>
            </a:r>
            <a:r>
              <a:rPr lang="zh-CN" altLang="en-US">
                <a:solidFill>
                  <a:schemeClr val="accent5"/>
                </a:solidFill>
              </a:rPr>
              <a:t>选</a:t>
            </a:r>
            <a:r>
              <a:rPr lang="zh-CN" altLang="en-US" smtClean="0">
                <a:solidFill>
                  <a:schemeClr val="accent5"/>
                </a:solidFill>
              </a:rPr>
              <a:t>做题，不安排学伴助教）</a:t>
            </a:r>
            <a:r>
              <a:rPr lang="en-US" altLang="zh-CN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8732" y="1079671"/>
            <a:ext cx="10167383" cy="1951798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zh-CN" altLang="en-US" sz="2200" dirty="0" smtClean="0">
                <a:solidFill>
                  <a:schemeClr val="accent5"/>
                </a:solidFill>
              </a:rPr>
              <a:t>对于平面四边形配位化合物，画出中心金属的原子轨道和配体的轨道（假定配体贡献一个</a:t>
            </a:r>
            <a:r>
              <a:rPr lang="en-US" altLang="zh-CN" sz="2200" dirty="0" smtClean="0">
                <a:solidFill>
                  <a:schemeClr val="accent5"/>
                </a:solidFill>
              </a:rPr>
              <a:t>sp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dirty="0" smtClean="0">
                <a:solidFill>
                  <a:schemeClr val="accent5"/>
                </a:solidFill>
              </a:rPr>
              <a:t>HAO)</a:t>
            </a:r>
            <a:r>
              <a:rPr lang="zh-CN" altLang="en-US" sz="2200" dirty="0" smtClean="0">
                <a:solidFill>
                  <a:srgbClr val="FF0000"/>
                </a:solidFill>
              </a:rPr>
              <a:t>相互作用</a:t>
            </a:r>
            <a:r>
              <a:rPr lang="zh-CN" altLang="en-US" sz="2200" dirty="0" smtClean="0">
                <a:solidFill>
                  <a:schemeClr val="accent5"/>
                </a:solidFill>
              </a:rPr>
              <a:t>形成</a:t>
            </a:r>
            <a:r>
              <a:rPr lang="zh-CN" altLang="en-US" sz="2200" dirty="0" smtClean="0">
                <a:solidFill>
                  <a:srgbClr val="FF0000"/>
                </a:solidFill>
              </a:rPr>
              <a:t>多中心分子轨道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的示意图，由此解释配合物中心金属杂化形式为</a:t>
            </a:r>
            <a:r>
              <a:rPr lang="en-US" altLang="zh-CN" sz="2200" dirty="0" smtClean="0">
                <a:solidFill>
                  <a:schemeClr val="accent5"/>
                </a:solidFill>
              </a:rPr>
              <a:t>sp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d</a:t>
            </a:r>
            <a:r>
              <a:rPr lang="zh-CN" altLang="en-US" sz="2200" dirty="0" smtClean="0">
                <a:solidFill>
                  <a:schemeClr val="accent5"/>
                </a:solidFill>
              </a:rPr>
              <a:t>或</a:t>
            </a:r>
            <a:r>
              <a:rPr lang="en-US" altLang="zh-CN" sz="2200" dirty="0" smtClean="0">
                <a:solidFill>
                  <a:schemeClr val="accent5"/>
                </a:solidFill>
              </a:rPr>
              <a:t>p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d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,</a:t>
            </a:r>
            <a:r>
              <a:rPr lang="zh-CN" altLang="en-US" sz="2200" dirty="0" smtClean="0">
                <a:solidFill>
                  <a:schemeClr val="accent5"/>
                </a:solidFill>
              </a:rPr>
              <a:t>而非</a:t>
            </a:r>
            <a:r>
              <a:rPr lang="en-US" altLang="zh-CN" sz="2200" dirty="0" smtClean="0">
                <a:solidFill>
                  <a:schemeClr val="accent5"/>
                </a:solidFill>
              </a:rPr>
              <a:t>sp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3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。</a:t>
            </a:r>
            <a:endParaRPr lang="en-US" altLang="zh-CN" sz="2200" dirty="0">
              <a:solidFill>
                <a:schemeClr val="accent5"/>
              </a:solidFill>
            </a:endParaRPr>
          </a:p>
        </p:txBody>
      </p:sp>
      <p:sp>
        <p:nvSpPr>
          <p:cNvPr id="218" name="内容占位符 2"/>
          <p:cNvSpPr txBox="1">
            <a:spLocks/>
          </p:cNvSpPr>
          <p:nvPr/>
        </p:nvSpPr>
        <p:spPr>
          <a:xfrm>
            <a:off x="11778487" y="2416975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x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 flipV="1">
            <a:off x="11006896" y="2619214"/>
            <a:ext cx="821410" cy="6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flipV="1">
            <a:off x="11006896" y="1958985"/>
            <a:ext cx="0" cy="660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H="1">
            <a:off x="10665933" y="2619214"/>
            <a:ext cx="340963" cy="4122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内容占位符 2"/>
          <p:cNvSpPr txBox="1">
            <a:spLocks/>
          </p:cNvSpPr>
          <p:nvPr/>
        </p:nvSpPr>
        <p:spPr>
          <a:xfrm>
            <a:off x="11006896" y="1756747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y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sp>
        <p:nvSpPr>
          <p:cNvPr id="79" name="内容占位符 2"/>
          <p:cNvSpPr txBox="1">
            <a:spLocks/>
          </p:cNvSpPr>
          <p:nvPr/>
        </p:nvSpPr>
        <p:spPr>
          <a:xfrm>
            <a:off x="10582243" y="2900522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z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cxnSp>
        <p:nvCxnSpPr>
          <p:cNvPr id="80" name="直接箭头连接符 79"/>
          <p:cNvCxnSpPr/>
          <p:nvPr/>
        </p:nvCxnSpPr>
        <p:spPr>
          <a:xfrm flipH="1" flipV="1">
            <a:off x="11247551" y="3281830"/>
            <a:ext cx="6199" cy="37505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内容占位符 2"/>
          <p:cNvSpPr txBox="1">
            <a:spLocks/>
          </p:cNvSpPr>
          <p:nvPr/>
        </p:nvSpPr>
        <p:spPr>
          <a:xfrm>
            <a:off x="11052160" y="3539680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M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cxnSp>
        <p:nvCxnSpPr>
          <p:cNvPr id="84" name="直接箭头连接符 83"/>
          <p:cNvCxnSpPr/>
          <p:nvPr/>
        </p:nvCxnSpPr>
        <p:spPr>
          <a:xfrm flipH="1" flipV="1">
            <a:off x="11247551" y="3858661"/>
            <a:ext cx="6199" cy="37505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rot="5400000" flipH="1" flipV="1">
            <a:off x="11543090" y="3571359"/>
            <a:ext cx="6199" cy="37505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内容占位符 2"/>
          <p:cNvSpPr txBox="1">
            <a:spLocks/>
          </p:cNvSpPr>
          <p:nvPr/>
        </p:nvSpPr>
        <p:spPr>
          <a:xfrm>
            <a:off x="11664230" y="3553550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L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sp>
        <p:nvSpPr>
          <p:cNvPr id="87" name="内容占位符 2"/>
          <p:cNvSpPr txBox="1">
            <a:spLocks/>
          </p:cNvSpPr>
          <p:nvPr/>
        </p:nvSpPr>
        <p:spPr>
          <a:xfrm>
            <a:off x="11083043" y="2971537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L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sp>
        <p:nvSpPr>
          <p:cNvPr id="88" name="内容占位符 2"/>
          <p:cNvSpPr txBox="1">
            <a:spLocks/>
          </p:cNvSpPr>
          <p:nvPr/>
        </p:nvSpPr>
        <p:spPr>
          <a:xfrm>
            <a:off x="11101641" y="4150070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L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cxnSp>
        <p:nvCxnSpPr>
          <p:cNvPr id="89" name="直接箭头连接符 88"/>
          <p:cNvCxnSpPr/>
          <p:nvPr/>
        </p:nvCxnSpPr>
        <p:spPr>
          <a:xfrm rot="5400000" flipH="1" flipV="1">
            <a:off x="10938417" y="3577086"/>
            <a:ext cx="6199" cy="37505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内容占位符 2"/>
          <p:cNvSpPr txBox="1">
            <a:spLocks/>
          </p:cNvSpPr>
          <p:nvPr/>
        </p:nvSpPr>
        <p:spPr>
          <a:xfrm>
            <a:off x="10533037" y="3562376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L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23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1"/>
            <a:ext cx="11567366" cy="151330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solidFill>
                  <a:schemeClr val="accent5"/>
                </a:solidFill>
              </a:rPr>
              <a:t>试确定下列分子中中心原子的杂化形式：</a:t>
            </a:r>
            <a:endParaRPr lang="en-US" altLang="zh-CN" sz="22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 smtClean="0">
                <a:solidFill>
                  <a:schemeClr val="accent5"/>
                </a:solidFill>
              </a:rPr>
              <a:t>1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）</a:t>
            </a:r>
            <a:r>
              <a:rPr lang="en-US" altLang="zh-CN" sz="2200" dirty="0" smtClean="0">
                <a:solidFill>
                  <a:schemeClr val="accent5"/>
                </a:solidFill>
              </a:rPr>
              <a:t>BF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2) BH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4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3) CH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+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4) NH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5) </a:t>
            </a:r>
            <a:r>
              <a:rPr lang="zh-CN" altLang="en-US" sz="2200" dirty="0" smtClean="0">
                <a:solidFill>
                  <a:schemeClr val="accent5"/>
                </a:solidFill>
              </a:rPr>
              <a:t>平面分子甲酰胺</a:t>
            </a:r>
            <a:r>
              <a:rPr lang="en-US" altLang="zh-CN" sz="2200" dirty="0" smtClean="0">
                <a:solidFill>
                  <a:schemeClr val="accent5"/>
                </a:solidFill>
              </a:rPr>
              <a:t>(HCONH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)</a:t>
            </a:r>
            <a:r>
              <a:rPr lang="zh-CN" altLang="en-US" sz="2200" dirty="0" smtClean="0">
                <a:solidFill>
                  <a:schemeClr val="accent5"/>
                </a:solidFill>
              </a:rPr>
              <a:t>中的</a:t>
            </a:r>
            <a:r>
              <a:rPr lang="en-US" altLang="zh-CN" sz="2200" dirty="0" smtClean="0">
                <a:solidFill>
                  <a:schemeClr val="accent5"/>
                </a:solidFill>
              </a:rPr>
              <a:t>N</a:t>
            </a:r>
            <a:r>
              <a:rPr lang="zh-CN" altLang="en-US" sz="2200" dirty="0" smtClean="0">
                <a:solidFill>
                  <a:schemeClr val="accent5"/>
                </a:solidFill>
              </a:rPr>
              <a:t>原子；</a:t>
            </a:r>
            <a:r>
              <a:rPr lang="en-US" altLang="zh-CN" sz="2200" dirty="0" smtClean="0">
                <a:solidFill>
                  <a:schemeClr val="accent5"/>
                </a:solidFill>
              </a:rPr>
              <a:t> 6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） </a:t>
            </a:r>
            <a:r>
              <a:rPr lang="en-US" altLang="zh-CN" sz="2200" dirty="0" smtClean="0">
                <a:solidFill>
                  <a:schemeClr val="accent5"/>
                </a:solidFill>
              </a:rPr>
              <a:t>Cu(H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O)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6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2+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 7)  </a:t>
            </a:r>
            <a:r>
              <a:rPr lang="zh-CN" altLang="en-US" sz="2200" dirty="0" smtClean="0">
                <a:solidFill>
                  <a:schemeClr val="accent5"/>
                </a:solidFill>
              </a:rPr>
              <a:t>平面</a:t>
            </a:r>
            <a:r>
              <a:rPr lang="en-US" altLang="zh-CN" sz="2200" dirty="0" smtClean="0">
                <a:solidFill>
                  <a:schemeClr val="accent5"/>
                </a:solidFill>
              </a:rPr>
              <a:t>Ni(CN)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4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2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8)  PH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dirty="0" smtClean="0">
                <a:solidFill>
                  <a:schemeClr val="accent5"/>
                </a:solidFill>
              </a:rPr>
              <a:t> (H-P-H</a:t>
            </a:r>
            <a:r>
              <a:rPr lang="zh-CN" altLang="en-US" sz="2200" dirty="0" smtClean="0">
                <a:solidFill>
                  <a:schemeClr val="accent5"/>
                </a:solidFill>
              </a:rPr>
              <a:t>键角</a:t>
            </a:r>
            <a:r>
              <a:rPr lang="en-US" altLang="zh-CN" sz="2200" dirty="0" smtClean="0">
                <a:solidFill>
                  <a:schemeClr val="accent5"/>
                </a:solidFill>
              </a:rPr>
              <a:t>~94</a:t>
            </a:r>
            <a:r>
              <a:rPr lang="en-US" altLang="zh-CN" sz="2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)</a:t>
            </a:r>
            <a:endParaRPr lang="en-US" altLang="zh-CN" sz="22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24</a:t>
            </a:r>
            <a:r>
              <a:rPr lang="zh-CN" altLang="en-US" dirty="0">
                <a:solidFill>
                  <a:schemeClr val="accent5"/>
                </a:solidFill>
              </a:rPr>
              <a:t> </a:t>
            </a:r>
            <a:r>
              <a:rPr lang="zh-CN" altLang="en-US" dirty="0" smtClean="0">
                <a:solidFill>
                  <a:schemeClr val="accent5"/>
                </a:solidFill>
              </a:rPr>
              <a:t> （</a:t>
            </a:r>
            <a:r>
              <a:rPr lang="zh-CN" altLang="en-US" dirty="0">
                <a:solidFill>
                  <a:schemeClr val="accent5"/>
                </a:solidFill>
              </a:rPr>
              <a:t>选</a:t>
            </a:r>
            <a:r>
              <a:rPr lang="zh-CN" altLang="en-US" dirty="0" smtClean="0">
                <a:solidFill>
                  <a:schemeClr val="accent5"/>
                </a:solidFill>
              </a:rPr>
              <a:t>做题，不安排学伴助教！）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3598" y="1325563"/>
            <a:ext cx="11093870" cy="161127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试描述甲酸甲酯分子中每个碳原子的杂化形式，哪些原子轨道或</a:t>
            </a:r>
            <a:r>
              <a:rPr lang="en-US" altLang="zh-CN" sz="2000" dirty="0" smtClean="0">
                <a:solidFill>
                  <a:schemeClr val="accent5"/>
                </a:solidFill>
              </a:rPr>
              <a:t>HAO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相互重叠形成了哪些键？指出占据电子的成键轨道和孤对。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25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1"/>
            <a:ext cx="11567366" cy="108875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试描述羧酸</a:t>
            </a:r>
            <a:r>
              <a:rPr lang="en-US" altLang="zh-CN" sz="2000" dirty="0" smtClean="0">
                <a:solidFill>
                  <a:schemeClr val="accent5"/>
                </a:solidFill>
              </a:rPr>
              <a:t>RCOO</a:t>
            </a:r>
            <a:r>
              <a:rPr lang="en-US" altLang="zh-CN" sz="20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中</a:t>
            </a:r>
            <a:r>
              <a:rPr lang="en-US" altLang="zh-CN" sz="2000" dirty="0" smtClean="0">
                <a:solidFill>
                  <a:schemeClr val="accent5"/>
                </a:solidFill>
              </a:rPr>
              <a:t>COO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基团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和成键情形，说明两个 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C-O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键等价的原因？描述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C-O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间的成键，解释为何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C-O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键长介于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C-O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单键和双键键长之间？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26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3638" y="1207030"/>
            <a:ext cx="11506391" cy="1811012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中三个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原子直线</a:t>
            </a:r>
            <a:r>
              <a:rPr lang="zh-CN" altLang="en-US" sz="2000" dirty="0">
                <a:solidFill>
                  <a:schemeClr val="accent5"/>
                </a:solidFill>
              </a:rPr>
              <a:t>对称排列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，假设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原子取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zh-CN" altLang="en-US" sz="2000" dirty="0" smtClean="0">
                <a:solidFill>
                  <a:schemeClr val="accent5"/>
                </a:solidFill>
              </a:rPr>
              <a:t>杂化，试用杂化轨道的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重叠以及垂直键轴</a:t>
            </a:r>
            <a:r>
              <a:rPr lang="zh-CN" altLang="en-US" sz="2000" dirty="0">
                <a:solidFill>
                  <a:schemeClr val="accent5"/>
                </a:solidFill>
                <a:sym typeface="Symbol" panose="05050102010706020507" pitchFamily="18" charset="2"/>
              </a:rPr>
              <a:t>轨道的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重叠来描述该离子中的成键，是否具顺磁性？哪个原子</a:t>
            </a:r>
            <a:r>
              <a:rPr lang="zh-CN" altLang="en-US" sz="2000" dirty="0">
                <a:solidFill>
                  <a:schemeClr val="accent5"/>
                </a:solidFill>
                <a:sym typeface="Symbol" panose="05050102010706020507" pitchFamily="18" charset="2"/>
              </a:rPr>
              <a:t></a:t>
            </a:r>
            <a:r>
              <a:rPr lang="zh-CN" altLang="en-US" sz="2000" dirty="0" smtClean="0">
                <a:solidFill>
                  <a:schemeClr val="accent5"/>
                </a:solidFill>
              </a:rPr>
              <a:t>电子密度最大？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zh-CN" altLang="en-US" sz="2000" dirty="0" smtClean="0">
                <a:solidFill>
                  <a:schemeClr val="accent5"/>
                </a:solidFill>
              </a:rPr>
              <a:t>右图为叠氮酸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000" dirty="0" smtClean="0">
                <a:solidFill>
                  <a:schemeClr val="accent5"/>
                </a:solidFill>
              </a:rPr>
              <a:t>H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分子的结构，试据此推测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0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中的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，并进一步前一问中的成键图像做支持性的解释。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pic>
        <p:nvPicPr>
          <p:cNvPr id="1026" name="Picture 2" descr="https://upload.wikimedia.org/wikipedia/commons/a/a8/Hydrogen-azide-2D-dimensio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463" y="2597980"/>
            <a:ext cx="3392297" cy="137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4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33237</TotalTime>
  <Words>352</Words>
  <Application>Microsoft Office PowerPoint</Application>
  <PresentationFormat>宽屏</PresentationFormat>
  <Paragraphs>22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Calisto MT</vt:lpstr>
      <vt:lpstr>Symbol</vt:lpstr>
      <vt:lpstr>Office 主题</vt:lpstr>
      <vt:lpstr>作业21：</vt:lpstr>
      <vt:lpstr>作业22  （选做题，不安排学伴助教） </vt:lpstr>
      <vt:lpstr>作业23</vt:lpstr>
      <vt:lpstr>作业24  （选做题，不安排学伴助教！）</vt:lpstr>
      <vt:lpstr>作业25</vt:lpstr>
      <vt:lpstr>作业26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1084</cp:revision>
  <dcterms:created xsi:type="dcterms:W3CDTF">2020-02-19T02:00:23Z</dcterms:created>
  <dcterms:modified xsi:type="dcterms:W3CDTF">2022-12-01T03:15:47Z</dcterms:modified>
</cp:coreProperties>
</file>