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32" r:id="rId2"/>
    <p:sldId id="427" r:id="rId3"/>
    <p:sldId id="433" r:id="rId4"/>
    <p:sldId id="435" r:id="rId5"/>
    <p:sldId id="463" r:id="rId6"/>
    <p:sldId id="489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7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30" autoAdjust="0"/>
    <p:restoredTop sz="86286" autoAdjust="0"/>
  </p:normalViewPr>
  <p:slideViewPr>
    <p:cSldViewPr snapToGrid="0" showGuides="1">
      <p:cViewPr varScale="1">
        <p:scale>
          <a:sx n="152" d="100"/>
          <a:sy n="152" d="100"/>
        </p:scale>
        <p:origin x="174" y="162"/>
      </p:cViewPr>
      <p:guideLst>
        <p:guide orient="horz" pos="2047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70998-DD5C-4377-96DF-12FAB188B81A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B20AE-F806-4575-BB0E-9D2A7D0BBD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108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7D0D-DD00-41CB-94F5-FC85BFE1370F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08C3-61F9-4168-9056-D5F71252D12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2" y="72833"/>
            <a:ext cx="993227" cy="9932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053" y="0"/>
            <a:ext cx="1197676" cy="113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9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7D0D-DD00-41CB-94F5-FC85BFE1370F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08C3-61F9-4168-9056-D5F71252D1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91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7D0D-DD00-41CB-94F5-FC85BFE1370F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08C3-61F9-4168-9056-D5F71252D1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52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8625" y="365125"/>
            <a:ext cx="9909942" cy="1325563"/>
          </a:xfrm>
        </p:spPr>
        <p:txBody>
          <a:bodyPr>
            <a:normAutofit/>
          </a:bodyPr>
          <a:lstStyle>
            <a:lvl1pPr>
              <a:defRPr sz="3600">
                <a:latin typeface="Calisto MT" panose="02040603050505030304" pitchFamily="18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57156"/>
            <a:ext cx="10515600" cy="4351338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>
                <a:latin typeface="Calisto MT" panose="02040603050505030304" pitchFamily="18" charset="0"/>
                <a:ea typeface="微软雅黑" panose="020B0503020204020204" pitchFamily="34" charset="-122"/>
              </a:defRPr>
            </a:lvl1pPr>
            <a:lvl2pPr>
              <a:lnSpc>
                <a:spcPct val="110000"/>
              </a:lnSpc>
              <a:spcBef>
                <a:spcPts val="600"/>
              </a:spcBef>
              <a:defRPr>
                <a:latin typeface="Calisto MT" panose="02040603050505030304" pitchFamily="18" charset="0"/>
                <a:ea typeface="微软雅黑" panose="020B0503020204020204" pitchFamily="34" charset="-122"/>
              </a:defRPr>
            </a:lvl2pPr>
            <a:lvl3pPr>
              <a:lnSpc>
                <a:spcPct val="110000"/>
              </a:lnSpc>
              <a:spcBef>
                <a:spcPts val="600"/>
              </a:spcBef>
              <a:defRPr>
                <a:latin typeface="Calisto MT" panose="02040603050505030304" pitchFamily="18" charset="0"/>
                <a:ea typeface="微软雅黑" panose="020B0503020204020204" pitchFamily="34" charset="-122"/>
              </a:defRPr>
            </a:lvl3pPr>
            <a:lvl4pPr>
              <a:lnSpc>
                <a:spcPct val="110000"/>
              </a:lnSpc>
              <a:spcBef>
                <a:spcPts val="600"/>
              </a:spcBef>
              <a:defRPr>
                <a:latin typeface="Calisto MT" panose="02040603050505030304" pitchFamily="18" charset="0"/>
                <a:ea typeface="微软雅黑" panose="020B0503020204020204" pitchFamily="34" charset="-122"/>
              </a:defRPr>
            </a:lvl4pPr>
            <a:lvl5pPr>
              <a:lnSpc>
                <a:spcPct val="110000"/>
              </a:lnSpc>
              <a:spcBef>
                <a:spcPts val="600"/>
              </a:spcBef>
              <a:defRPr>
                <a:latin typeface="Calisto MT" panose="02040603050505030304" pitchFamily="18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7D0D-DD00-41CB-94F5-FC85BFE1370F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08C3-61F9-4168-9056-D5F71252D12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3" y="39413"/>
            <a:ext cx="1032642" cy="10326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386" y="-57479"/>
            <a:ext cx="1258614" cy="11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5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7D0D-DD00-41CB-94F5-FC85BFE1370F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08C3-61F9-4168-9056-D5F71252D1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41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7D0D-DD00-41CB-94F5-FC85BFE1370F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08C3-61F9-4168-9056-D5F71252D1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45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7D0D-DD00-41CB-94F5-FC85BFE1370F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08C3-61F9-4168-9056-D5F71252D1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740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7D0D-DD00-41CB-94F5-FC85BFE1370F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08C3-61F9-4168-9056-D5F71252D1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006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7D0D-DD00-41CB-94F5-FC85BFE1370F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08C3-61F9-4168-9056-D5F71252D1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5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7D0D-DD00-41CB-94F5-FC85BFE1370F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08C3-61F9-4168-9056-D5F71252D1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411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7D0D-DD00-41CB-94F5-FC85BFE1370F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08C3-61F9-4168-9056-D5F71252D1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98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07D0D-DD00-41CB-94F5-FC85BFE1370F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08C3-61F9-4168-9056-D5F71252D1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67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accent5"/>
                </a:solidFill>
              </a:rPr>
              <a:t>作业</a:t>
            </a:r>
            <a:r>
              <a:rPr lang="en-US" altLang="zh-CN" dirty="0" smtClean="0">
                <a:solidFill>
                  <a:schemeClr val="accent5"/>
                </a:solidFill>
              </a:rPr>
              <a:t>4</a:t>
            </a:r>
            <a:r>
              <a:rPr lang="zh-CN" altLang="en-US" dirty="0" smtClean="0">
                <a:solidFill>
                  <a:schemeClr val="accent5"/>
                </a:solidFill>
              </a:rPr>
              <a:t>：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077" y="1439813"/>
            <a:ext cx="5722768" cy="445018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40000"/>
              </a:lnSpc>
              <a:spcBef>
                <a:spcPts val="1200"/>
              </a:spcBef>
              <a:buNone/>
            </a:pPr>
            <a:r>
              <a:rPr lang="zh-CN" altLang="en-US" sz="2000" dirty="0" smtClean="0">
                <a:solidFill>
                  <a:schemeClr val="accent5"/>
                </a:solidFill>
              </a:rPr>
              <a:t>右图分别为</a:t>
            </a:r>
            <a:r>
              <a:rPr lang="en-US" altLang="zh-CN" sz="2000" dirty="0" smtClean="0">
                <a:solidFill>
                  <a:schemeClr val="accent5"/>
                </a:solidFill>
              </a:rPr>
              <a:t>2s</a:t>
            </a:r>
            <a:r>
              <a:rPr lang="zh-CN" altLang="en-US" sz="2000" dirty="0" smtClean="0">
                <a:solidFill>
                  <a:schemeClr val="accent5"/>
                </a:solidFill>
              </a:rPr>
              <a:t>和</a:t>
            </a:r>
            <a:r>
              <a:rPr lang="en-US" altLang="zh-CN" sz="2000" dirty="0" smtClean="0">
                <a:solidFill>
                  <a:schemeClr val="accent5"/>
                </a:solidFill>
              </a:rPr>
              <a:t>2p</a:t>
            </a:r>
            <a:r>
              <a:rPr lang="en-US" altLang="zh-CN" sz="2000" baseline="-25000" dirty="0" smtClean="0">
                <a:solidFill>
                  <a:schemeClr val="accent5"/>
                </a:solidFill>
              </a:rPr>
              <a:t>z</a:t>
            </a:r>
            <a:r>
              <a:rPr lang="zh-CN" altLang="en-US" sz="2000" dirty="0" smtClean="0">
                <a:solidFill>
                  <a:schemeClr val="accent5"/>
                </a:solidFill>
              </a:rPr>
              <a:t>轨道在</a:t>
            </a:r>
            <a:r>
              <a:rPr lang="en-US" altLang="zh-CN" sz="2000" dirty="0" err="1" smtClean="0">
                <a:solidFill>
                  <a:schemeClr val="accent5"/>
                </a:solidFill>
              </a:rPr>
              <a:t>xz</a:t>
            </a:r>
            <a:r>
              <a:rPr lang="zh-CN" altLang="en-US" sz="2000" dirty="0" smtClean="0">
                <a:solidFill>
                  <a:schemeClr val="accent5"/>
                </a:solidFill>
              </a:rPr>
              <a:t>面的等高线图，原子核在中心，实线表示正值，虚线表示负值，相邻线间数值差相同，但是对</a:t>
            </a:r>
            <a:r>
              <a:rPr lang="en-US" altLang="zh-CN" sz="2000" dirty="0" smtClean="0">
                <a:solidFill>
                  <a:schemeClr val="accent5"/>
                </a:solidFill>
              </a:rPr>
              <a:t>2s</a:t>
            </a:r>
            <a:r>
              <a:rPr lang="zh-CN" altLang="en-US" sz="2000" dirty="0" smtClean="0">
                <a:solidFill>
                  <a:schemeClr val="accent5"/>
                </a:solidFill>
              </a:rPr>
              <a:t>轨道，正值线间差是负值线间差的四倍。</a:t>
            </a:r>
            <a:endParaRPr lang="en-US" altLang="zh-CN" sz="2000" dirty="0" smtClean="0">
              <a:solidFill>
                <a:schemeClr val="accent5"/>
              </a:solidFill>
            </a:endParaRPr>
          </a:p>
          <a:p>
            <a:pPr marL="0" indent="0">
              <a:lnSpc>
                <a:spcPct val="140000"/>
              </a:lnSpc>
              <a:spcBef>
                <a:spcPts val="1200"/>
              </a:spcBef>
              <a:buNone/>
            </a:pPr>
            <a:r>
              <a:rPr lang="en-US" altLang="zh-CN" sz="2000" dirty="0" smtClean="0">
                <a:solidFill>
                  <a:schemeClr val="accent5"/>
                </a:solidFill>
              </a:rPr>
              <a:t>1</a:t>
            </a:r>
            <a:r>
              <a:rPr lang="zh-CN" altLang="en-US" sz="2000" dirty="0" smtClean="0">
                <a:solidFill>
                  <a:schemeClr val="accent5"/>
                </a:solidFill>
              </a:rPr>
              <a:t>）画出</a:t>
            </a:r>
            <a:r>
              <a:rPr lang="en-US" altLang="zh-CN" sz="2000" dirty="0" smtClean="0">
                <a:solidFill>
                  <a:schemeClr val="accent5"/>
                </a:solidFill>
              </a:rPr>
              <a:t>2s</a:t>
            </a:r>
            <a:r>
              <a:rPr lang="zh-CN" altLang="en-US" sz="2000" dirty="0" smtClean="0">
                <a:solidFill>
                  <a:schemeClr val="accent5"/>
                </a:solidFill>
              </a:rPr>
              <a:t>轨道沿</a:t>
            </a:r>
            <a:r>
              <a:rPr lang="en-US" altLang="zh-CN" sz="2000" dirty="0" smtClean="0">
                <a:solidFill>
                  <a:schemeClr val="accent5"/>
                </a:solidFill>
              </a:rPr>
              <a:t>z</a:t>
            </a:r>
            <a:r>
              <a:rPr lang="zh-CN" altLang="en-US" sz="2000" dirty="0" smtClean="0">
                <a:solidFill>
                  <a:schemeClr val="accent5"/>
                </a:solidFill>
              </a:rPr>
              <a:t>轴由</a:t>
            </a:r>
            <a:r>
              <a:rPr lang="en-US" altLang="zh-CN" sz="2000" dirty="0" smtClean="0">
                <a:solidFill>
                  <a:schemeClr val="accent5"/>
                </a:solidFill>
              </a:rPr>
              <a:t>a</a:t>
            </a:r>
            <a:r>
              <a:rPr lang="zh-CN" altLang="en-US" sz="2000" dirty="0" smtClean="0">
                <a:solidFill>
                  <a:schemeClr val="accent5"/>
                </a:solidFill>
              </a:rPr>
              <a:t>到</a:t>
            </a:r>
            <a:r>
              <a:rPr lang="en-US" altLang="zh-CN" sz="2000" dirty="0" smtClean="0">
                <a:solidFill>
                  <a:schemeClr val="accent5"/>
                </a:solidFill>
              </a:rPr>
              <a:t>a</a:t>
            </a:r>
            <a:r>
              <a:rPr lang="en-US" altLang="zh-CN" sz="2000" dirty="0" smtClean="0">
                <a:solidFill>
                  <a:schemeClr val="accent5"/>
                </a:solidFill>
                <a:sym typeface="Symbol" panose="05050102010706020507" pitchFamily="18" charset="2"/>
              </a:rPr>
              <a:t></a:t>
            </a:r>
            <a:r>
              <a:rPr lang="zh-CN" altLang="en-US" sz="2000" dirty="0" smtClean="0">
                <a:solidFill>
                  <a:schemeClr val="accent5"/>
                </a:solidFill>
              </a:rPr>
              <a:t>的函数值变化曲线，并把中间个点的位置标记出来；</a:t>
            </a:r>
            <a:endParaRPr lang="en-US" altLang="zh-CN" sz="2000" dirty="0" smtClean="0">
              <a:solidFill>
                <a:schemeClr val="accent5"/>
              </a:solidFill>
            </a:endParaRPr>
          </a:p>
          <a:p>
            <a:pPr marL="0" indent="0">
              <a:lnSpc>
                <a:spcPct val="140000"/>
              </a:lnSpc>
              <a:spcBef>
                <a:spcPts val="1200"/>
              </a:spcBef>
              <a:buNone/>
            </a:pPr>
            <a:r>
              <a:rPr lang="en-US" altLang="zh-CN" sz="2000" dirty="0" smtClean="0">
                <a:solidFill>
                  <a:schemeClr val="accent5"/>
                </a:solidFill>
              </a:rPr>
              <a:t>2</a:t>
            </a:r>
            <a:r>
              <a:rPr lang="zh-CN" altLang="en-US" sz="2000" dirty="0" smtClean="0">
                <a:solidFill>
                  <a:schemeClr val="accent5"/>
                </a:solidFill>
              </a:rPr>
              <a:t>）画出</a:t>
            </a:r>
            <a:r>
              <a:rPr lang="en-US" altLang="zh-CN" sz="2000" dirty="0" smtClean="0">
                <a:solidFill>
                  <a:schemeClr val="accent5"/>
                </a:solidFill>
              </a:rPr>
              <a:t>2p</a:t>
            </a:r>
            <a:r>
              <a:rPr lang="en-US" altLang="zh-CN" sz="2000" baseline="-25000" dirty="0" smtClean="0">
                <a:solidFill>
                  <a:schemeClr val="accent5"/>
                </a:solidFill>
              </a:rPr>
              <a:t>z</a:t>
            </a:r>
            <a:r>
              <a:rPr lang="zh-CN" altLang="en-US" sz="2000" dirty="0" smtClean="0">
                <a:solidFill>
                  <a:schemeClr val="accent5"/>
                </a:solidFill>
              </a:rPr>
              <a:t>轨道沿</a:t>
            </a:r>
            <a:r>
              <a:rPr lang="en-US" altLang="zh-CN" sz="2000" dirty="0" smtClean="0">
                <a:solidFill>
                  <a:schemeClr val="accent5"/>
                </a:solidFill>
              </a:rPr>
              <a:t>z</a:t>
            </a:r>
            <a:r>
              <a:rPr lang="zh-CN" altLang="en-US" sz="2000" dirty="0">
                <a:solidFill>
                  <a:schemeClr val="accent5"/>
                </a:solidFill>
              </a:rPr>
              <a:t>轴由</a:t>
            </a:r>
            <a:r>
              <a:rPr lang="en-US" altLang="zh-CN" sz="2000" dirty="0">
                <a:solidFill>
                  <a:schemeClr val="accent5"/>
                </a:solidFill>
              </a:rPr>
              <a:t>a</a:t>
            </a:r>
            <a:r>
              <a:rPr lang="zh-CN" altLang="en-US" sz="2000" dirty="0">
                <a:solidFill>
                  <a:schemeClr val="accent5"/>
                </a:solidFill>
              </a:rPr>
              <a:t>到</a:t>
            </a:r>
            <a:r>
              <a:rPr lang="en-US" altLang="zh-CN" sz="2000" dirty="0" smtClean="0">
                <a:solidFill>
                  <a:schemeClr val="accent5"/>
                </a:solidFill>
              </a:rPr>
              <a:t>a</a:t>
            </a:r>
            <a:r>
              <a:rPr lang="en-US" altLang="zh-CN" sz="2000" dirty="0" smtClean="0">
                <a:solidFill>
                  <a:schemeClr val="accent5"/>
                </a:solidFill>
                <a:sym typeface="Symbol" panose="05050102010706020507" pitchFamily="18" charset="2"/>
              </a:rPr>
              <a:t></a:t>
            </a:r>
            <a:r>
              <a:rPr lang="zh-CN" altLang="en-US" sz="2000" dirty="0" smtClean="0">
                <a:solidFill>
                  <a:schemeClr val="accent5"/>
                </a:solidFill>
              </a:rPr>
              <a:t>的</a:t>
            </a:r>
            <a:r>
              <a:rPr lang="zh-CN" altLang="en-US" sz="2000" dirty="0">
                <a:solidFill>
                  <a:schemeClr val="accent5"/>
                </a:solidFill>
              </a:rPr>
              <a:t>函数值变化曲线，并把中间个点的位置标记出来</a:t>
            </a:r>
            <a:r>
              <a:rPr lang="zh-CN" altLang="en-US" sz="2000" dirty="0" smtClean="0">
                <a:solidFill>
                  <a:schemeClr val="accent5"/>
                </a:solidFill>
              </a:rPr>
              <a:t>；</a:t>
            </a:r>
            <a:endParaRPr lang="en-US" altLang="zh-CN" sz="2000" dirty="0" smtClean="0">
              <a:solidFill>
                <a:schemeClr val="accent5"/>
              </a:solidFill>
            </a:endParaRPr>
          </a:p>
          <a:p>
            <a:pPr marL="0" indent="0">
              <a:lnSpc>
                <a:spcPct val="140000"/>
              </a:lnSpc>
              <a:spcBef>
                <a:spcPts val="1200"/>
              </a:spcBef>
              <a:buNone/>
            </a:pPr>
            <a:r>
              <a:rPr lang="en-US" altLang="zh-CN" sz="2000" dirty="0" smtClean="0">
                <a:solidFill>
                  <a:schemeClr val="accent5"/>
                </a:solidFill>
              </a:rPr>
              <a:t>3)  </a:t>
            </a:r>
            <a:r>
              <a:rPr lang="zh-CN" altLang="en-US" sz="2000" dirty="0" smtClean="0">
                <a:solidFill>
                  <a:schemeClr val="accent5"/>
                </a:solidFill>
              </a:rPr>
              <a:t>对于</a:t>
            </a:r>
            <a:r>
              <a:rPr lang="en-US" altLang="zh-CN" sz="2000" dirty="0" smtClean="0">
                <a:solidFill>
                  <a:schemeClr val="accent5"/>
                </a:solidFill>
              </a:rPr>
              <a:t>2p</a:t>
            </a:r>
            <a:r>
              <a:rPr lang="en-US" altLang="zh-CN" sz="2000" baseline="-25000" dirty="0" smtClean="0">
                <a:solidFill>
                  <a:schemeClr val="accent5"/>
                </a:solidFill>
              </a:rPr>
              <a:t>z</a:t>
            </a:r>
            <a:r>
              <a:rPr lang="zh-CN" altLang="en-US" sz="2000" dirty="0" smtClean="0">
                <a:solidFill>
                  <a:schemeClr val="accent5"/>
                </a:solidFill>
              </a:rPr>
              <a:t>轨道</a:t>
            </a:r>
            <a:r>
              <a:rPr lang="en-US" altLang="zh-CN" sz="2000" dirty="0" smtClean="0">
                <a:solidFill>
                  <a:schemeClr val="accent5"/>
                </a:solidFill>
              </a:rPr>
              <a:t>, </a:t>
            </a:r>
            <a:r>
              <a:rPr lang="zh-CN" altLang="en-US" sz="2000" dirty="0" smtClean="0">
                <a:solidFill>
                  <a:schemeClr val="accent5"/>
                </a:solidFill>
              </a:rPr>
              <a:t>画出由</a:t>
            </a:r>
            <a:r>
              <a:rPr lang="en-US" altLang="zh-CN" sz="2000" dirty="0" smtClean="0">
                <a:solidFill>
                  <a:schemeClr val="accent5"/>
                </a:solidFill>
              </a:rPr>
              <a:t>b</a:t>
            </a:r>
            <a:r>
              <a:rPr lang="zh-CN" altLang="en-US" sz="2000" dirty="0" smtClean="0">
                <a:solidFill>
                  <a:schemeClr val="accent5"/>
                </a:solidFill>
              </a:rPr>
              <a:t>点出发沿着灰色圆圈顺时针旋转一圈的函数值随</a:t>
            </a:r>
            <a:r>
              <a:rPr lang="zh-CN" altLang="en-US" sz="2000" dirty="0" smtClean="0">
                <a:solidFill>
                  <a:schemeClr val="accent5"/>
                </a:solidFill>
                <a:sym typeface="Symbol" panose="05050102010706020507" pitchFamily="18" charset="2"/>
              </a:rPr>
              <a:t>角</a:t>
            </a:r>
            <a:r>
              <a:rPr lang="zh-CN" altLang="en-US" sz="2000" dirty="0" smtClean="0">
                <a:solidFill>
                  <a:schemeClr val="accent5"/>
                </a:solidFill>
              </a:rPr>
              <a:t>变化的曲线。</a:t>
            </a:r>
            <a:endParaRPr lang="en-US" altLang="zh-CN" sz="2000" dirty="0">
              <a:solidFill>
                <a:schemeClr val="accent5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126" y="3048842"/>
            <a:ext cx="1961606" cy="362693"/>
          </a:xfrm>
          <a:prstGeom prst="rect">
            <a:avLst/>
          </a:prstGeom>
        </p:spPr>
      </p:pic>
      <p:sp>
        <p:nvSpPr>
          <p:cNvPr id="8" name="内容占位符 2"/>
          <p:cNvSpPr txBox="1">
            <a:spLocks/>
          </p:cNvSpPr>
          <p:nvPr/>
        </p:nvSpPr>
        <p:spPr>
          <a:xfrm>
            <a:off x="9711738" y="3027139"/>
            <a:ext cx="1548444" cy="4802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altLang="zh-CN" sz="2200" dirty="0" smtClean="0">
                <a:solidFill>
                  <a:schemeClr val="accent5"/>
                </a:solidFill>
              </a:rPr>
              <a:t>~</a:t>
            </a:r>
            <a:r>
              <a:rPr lang="en-US" altLang="zh-CN" sz="2200" dirty="0" err="1" smtClean="0">
                <a:solidFill>
                  <a:schemeClr val="accent5"/>
                </a:solidFill>
              </a:rPr>
              <a:t>bohr</a:t>
            </a:r>
            <a:r>
              <a:rPr lang="zh-CN" altLang="en-US" sz="2200" dirty="0" smtClean="0">
                <a:solidFill>
                  <a:schemeClr val="accent5"/>
                </a:solidFill>
              </a:rPr>
              <a:t>半径</a:t>
            </a:r>
            <a:endParaRPr lang="en-US" altLang="zh-CN" sz="2200" dirty="0" smtClean="0">
              <a:solidFill>
                <a:schemeClr val="accent5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393" y="2920170"/>
            <a:ext cx="1243284" cy="6320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845" y="1074590"/>
            <a:ext cx="6059487" cy="314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5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accent5"/>
                </a:solidFill>
              </a:rPr>
              <a:t>思考题（作业</a:t>
            </a:r>
            <a:r>
              <a:rPr lang="en-US" altLang="zh-CN" dirty="0" smtClean="0">
                <a:solidFill>
                  <a:schemeClr val="accent5"/>
                </a:solidFill>
              </a:rPr>
              <a:t>5</a:t>
            </a:r>
            <a:r>
              <a:rPr lang="zh-CN" altLang="en-US" dirty="0" smtClean="0">
                <a:solidFill>
                  <a:schemeClr val="accent5"/>
                </a:solidFill>
              </a:rPr>
              <a:t>）：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3065" y="1429689"/>
            <a:ext cx="11036745" cy="2949534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Bef>
                <a:spcPts val="1800"/>
              </a:spcBef>
              <a:buNone/>
            </a:pPr>
            <a:r>
              <a:rPr lang="zh-CN" altLang="en-US" dirty="0" smtClean="0">
                <a:solidFill>
                  <a:schemeClr val="accent5"/>
                </a:solidFill>
              </a:rPr>
              <a:t>主量子数为</a:t>
            </a:r>
            <a:r>
              <a:rPr lang="en-US" altLang="zh-CN" dirty="0" smtClean="0">
                <a:solidFill>
                  <a:schemeClr val="accent5"/>
                </a:solidFill>
              </a:rPr>
              <a:t>4</a:t>
            </a:r>
            <a:r>
              <a:rPr lang="zh-CN" altLang="en-US" dirty="0" smtClean="0">
                <a:solidFill>
                  <a:schemeClr val="accent5"/>
                </a:solidFill>
              </a:rPr>
              <a:t>的壳层有哪些原子轨道？借鉴讲义及课件中相关原子轨道的图形的画法，试勾勒出主量子数为</a:t>
            </a:r>
            <a:r>
              <a:rPr lang="en-US" altLang="zh-CN" dirty="0" smtClean="0">
                <a:solidFill>
                  <a:srgbClr val="FF0000"/>
                </a:solidFill>
              </a:rPr>
              <a:t>4</a:t>
            </a:r>
            <a:r>
              <a:rPr lang="zh-CN" altLang="en-US" dirty="0" smtClean="0">
                <a:solidFill>
                  <a:schemeClr val="accent5"/>
                </a:solidFill>
              </a:rPr>
              <a:t>、角动量量子数</a:t>
            </a:r>
            <a:r>
              <a:rPr lang="en-US" altLang="zh-CN" i="1" dirty="0" smtClean="0">
                <a:solidFill>
                  <a:srgbClr val="FF0000"/>
                </a:solidFill>
              </a:rPr>
              <a:t>l</a:t>
            </a:r>
            <a:r>
              <a:rPr lang="zh-CN" altLang="en-US" dirty="0" smtClean="0">
                <a:solidFill>
                  <a:schemeClr val="accent5"/>
                </a:solidFill>
              </a:rPr>
              <a:t>最大的原子轨道波函数的径向函数形式，先考虑波函数如何随径向坐标变化，然后猜测其三维形状，试勾勒出其三维形状，并指出角度节面。</a:t>
            </a:r>
            <a:endParaRPr lang="en-US" altLang="zh-CN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5562" y="0"/>
            <a:ext cx="9909942" cy="1325563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accent5"/>
                </a:solidFill>
              </a:rPr>
              <a:t>作业</a:t>
            </a:r>
            <a:r>
              <a:rPr lang="en-US" altLang="zh-CN" dirty="0" smtClean="0">
                <a:solidFill>
                  <a:schemeClr val="accent5"/>
                </a:solidFill>
              </a:rPr>
              <a:t>6</a:t>
            </a:r>
            <a:r>
              <a:rPr lang="zh-CN" altLang="en-US" dirty="0" smtClean="0">
                <a:solidFill>
                  <a:schemeClr val="accent5"/>
                </a:solidFill>
              </a:rPr>
              <a:t>：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5477" y="1325563"/>
            <a:ext cx="11281036" cy="3358216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AutoNum type="arabicParenR"/>
            </a:pPr>
            <a:r>
              <a:rPr lang="zh-CN" altLang="en-US" sz="2000" dirty="0" smtClean="0">
                <a:solidFill>
                  <a:schemeClr val="accent5"/>
                </a:solidFill>
              </a:rPr>
              <a:t>指出</a:t>
            </a:r>
            <a:r>
              <a:rPr lang="en-US" altLang="zh-CN" sz="2000" dirty="0" smtClean="0">
                <a:solidFill>
                  <a:schemeClr val="accent5"/>
                </a:solidFill>
              </a:rPr>
              <a:t>H</a:t>
            </a:r>
            <a:r>
              <a:rPr lang="zh-CN" altLang="en-US" sz="2000" dirty="0" smtClean="0">
                <a:solidFill>
                  <a:schemeClr val="accent5"/>
                </a:solidFill>
              </a:rPr>
              <a:t>、</a:t>
            </a:r>
            <a:r>
              <a:rPr lang="en-US" altLang="zh-CN" sz="2000" dirty="0" smtClean="0">
                <a:solidFill>
                  <a:schemeClr val="accent5"/>
                </a:solidFill>
              </a:rPr>
              <a:t>He</a:t>
            </a:r>
            <a:r>
              <a:rPr lang="zh-CN" altLang="en-US" sz="2000" dirty="0" smtClean="0">
                <a:solidFill>
                  <a:schemeClr val="accent5"/>
                </a:solidFill>
              </a:rPr>
              <a:t>、</a:t>
            </a:r>
            <a:r>
              <a:rPr lang="en-US" altLang="zh-CN" sz="2000" dirty="0" smtClean="0">
                <a:solidFill>
                  <a:schemeClr val="accent5"/>
                </a:solidFill>
              </a:rPr>
              <a:t>Li</a:t>
            </a:r>
            <a:r>
              <a:rPr lang="zh-CN" altLang="en-US" sz="2000" dirty="0" smtClean="0">
                <a:solidFill>
                  <a:schemeClr val="accent5"/>
                </a:solidFill>
              </a:rPr>
              <a:t>原子核电荷及其电子组态；</a:t>
            </a:r>
            <a:endParaRPr lang="en-US" altLang="zh-CN" sz="2000" dirty="0" smtClean="0">
              <a:solidFill>
                <a:schemeClr val="accent5"/>
              </a:solidFill>
            </a:endParaRPr>
          </a:p>
          <a:p>
            <a:pPr marL="457200" indent="-457200">
              <a:lnSpc>
                <a:spcPct val="120000"/>
              </a:lnSpc>
              <a:buAutoNum type="arabicParenR"/>
            </a:pPr>
            <a:r>
              <a:rPr lang="zh-CN" altLang="en-US" sz="2000" dirty="0" smtClean="0">
                <a:solidFill>
                  <a:schemeClr val="accent5"/>
                </a:solidFill>
              </a:rPr>
              <a:t>对单电子原子，位于主量子数为</a:t>
            </a:r>
            <a:r>
              <a:rPr lang="en-US" altLang="zh-CN" sz="2000" dirty="0" smtClean="0">
                <a:solidFill>
                  <a:schemeClr val="accent5"/>
                </a:solidFill>
              </a:rPr>
              <a:t>n</a:t>
            </a:r>
            <a:r>
              <a:rPr lang="zh-CN" altLang="en-US" sz="2000" dirty="0" smtClean="0">
                <a:solidFill>
                  <a:schemeClr val="accent5"/>
                </a:solidFill>
              </a:rPr>
              <a:t>的原子轨道上电子的电离能为</a:t>
            </a:r>
            <a:r>
              <a:rPr lang="en-US" altLang="zh-CN" sz="2000" b="1" i="1" dirty="0" smtClean="0">
                <a:solidFill>
                  <a:srgbClr val="FF0000"/>
                </a:solidFill>
              </a:rPr>
              <a:t>R</a:t>
            </a:r>
            <a:r>
              <a:rPr lang="en-US" altLang="zh-CN" sz="2000" b="1" i="1" baseline="-25000" dirty="0" smtClean="0">
                <a:solidFill>
                  <a:srgbClr val="FF0000"/>
                </a:solidFill>
              </a:rPr>
              <a:t>H</a:t>
            </a:r>
            <a:r>
              <a:rPr lang="en-US" altLang="zh-CN" sz="2000" b="1" i="1" dirty="0" smtClean="0">
                <a:solidFill>
                  <a:srgbClr val="FF0000"/>
                </a:solidFill>
              </a:rPr>
              <a:t>Z</a:t>
            </a:r>
            <a:r>
              <a:rPr lang="en-US" altLang="zh-CN" sz="2000" b="1" i="1" baseline="30000" dirty="0" smtClean="0">
                <a:solidFill>
                  <a:srgbClr val="FF0000"/>
                </a:solidFill>
              </a:rPr>
              <a:t>2</a:t>
            </a:r>
            <a:r>
              <a:rPr lang="en-US" altLang="zh-CN" sz="2000" b="1" i="1" dirty="0" smtClean="0">
                <a:solidFill>
                  <a:srgbClr val="FF0000"/>
                </a:solidFill>
              </a:rPr>
              <a:t>/n</a:t>
            </a:r>
            <a:r>
              <a:rPr lang="en-US" altLang="zh-CN" sz="2000" b="1" i="1" baseline="30000" dirty="0" smtClean="0">
                <a:solidFill>
                  <a:srgbClr val="FF0000"/>
                </a:solidFill>
              </a:rPr>
              <a:t>2</a:t>
            </a:r>
            <a:r>
              <a:rPr lang="en-US" altLang="zh-CN" sz="2000" dirty="0" smtClean="0">
                <a:solidFill>
                  <a:schemeClr val="accent5"/>
                </a:solidFill>
              </a:rPr>
              <a:t> (Z</a:t>
            </a:r>
            <a:r>
              <a:rPr lang="zh-CN" altLang="en-US" sz="2000" dirty="0" smtClean="0">
                <a:solidFill>
                  <a:schemeClr val="accent5"/>
                </a:solidFill>
              </a:rPr>
              <a:t>为核电荷数），试计算</a:t>
            </a:r>
            <a:r>
              <a:rPr lang="en-US" altLang="zh-CN" sz="2000" dirty="0" smtClean="0">
                <a:solidFill>
                  <a:schemeClr val="accent5"/>
                </a:solidFill>
              </a:rPr>
              <a:t>H</a:t>
            </a:r>
            <a:r>
              <a:rPr lang="zh-CN" altLang="en-US" sz="2000" dirty="0" smtClean="0">
                <a:solidFill>
                  <a:schemeClr val="accent5"/>
                </a:solidFill>
              </a:rPr>
              <a:t>、</a:t>
            </a:r>
            <a:r>
              <a:rPr lang="en-US" altLang="zh-CN" sz="2000" dirty="0" smtClean="0">
                <a:solidFill>
                  <a:schemeClr val="accent5"/>
                </a:solidFill>
              </a:rPr>
              <a:t>He</a:t>
            </a:r>
            <a:r>
              <a:rPr lang="en-US" altLang="zh-CN" sz="2000" baseline="30000" dirty="0" smtClean="0">
                <a:solidFill>
                  <a:schemeClr val="accent5"/>
                </a:solidFill>
              </a:rPr>
              <a:t>+</a:t>
            </a:r>
            <a:r>
              <a:rPr lang="zh-CN" altLang="en-US" sz="2000" dirty="0" smtClean="0">
                <a:solidFill>
                  <a:schemeClr val="accent5"/>
                </a:solidFill>
              </a:rPr>
              <a:t>、</a:t>
            </a:r>
            <a:r>
              <a:rPr lang="en-US" altLang="zh-CN" sz="2000" dirty="0" smtClean="0">
                <a:solidFill>
                  <a:schemeClr val="accent5"/>
                </a:solidFill>
              </a:rPr>
              <a:t>Li</a:t>
            </a:r>
            <a:r>
              <a:rPr lang="en-US" altLang="zh-CN" sz="2000" baseline="30000" dirty="0" smtClean="0">
                <a:solidFill>
                  <a:schemeClr val="accent5"/>
                </a:solidFill>
              </a:rPr>
              <a:t>2+</a:t>
            </a:r>
            <a:r>
              <a:rPr lang="en-US" altLang="zh-CN" sz="2000" dirty="0" smtClean="0">
                <a:solidFill>
                  <a:schemeClr val="accent5"/>
                </a:solidFill>
              </a:rPr>
              <a:t> </a:t>
            </a:r>
            <a:r>
              <a:rPr lang="zh-CN" altLang="en-US" sz="2000" dirty="0" smtClean="0">
                <a:solidFill>
                  <a:schemeClr val="accent5"/>
                </a:solidFill>
              </a:rPr>
              <a:t>的</a:t>
            </a:r>
            <a:r>
              <a:rPr lang="en-US" altLang="zh-CN" sz="2000" dirty="0" smtClean="0">
                <a:solidFill>
                  <a:schemeClr val="accent5"/>
                </a:solidFill>
              </a:rPr>
              <a:t>1s</a:t>
            </a:r>
            <a:r>
              <a:rPr lang="zh-CN" altLang="en-US" sz="2000" dirty="0" smtClean="0">
                <a:solidFill>
                  <a:schemeClr val="accent5"/>
                </a:solidFill>
              </a:rPr>
              <a:t>电子电离能；</a:t>
            </a:r>
            <a:endParaRPr lang="en-US" altLang="zh-CN" sz="2000" dirty="0" smtClean="0">
              <a:solidFill>
                <a:schemeClr val="accent5"/>
              </a:solidFill>
            </a:endParaRPr>
          </a:p>
          <a:p>
            <a:pPr marL="457200" indent="-457200">
              <a:lnSpc>
                <a:spcPct val="120000"/>
              </a:lnSpc>
              <a:buAutoNum type="arabicParenR"/>
            </a:pPr>
            <a:r>
              <a:rPr lang="en-US" altLang="zh-CN" sz="2000" dirty="0" smtClean="0">
                <a:solidFill>
                  <a:schemeClr val="accent5"/>
                </a:solidFill>
              </a:rPr>
              <a:t>He</a:t>
            </a:r>
            <a:r>
              <a:rPr lang="zh-CN" altLang="en-US" sz="2000" dirty="0" smtClean="0">
                <a:solidFill>
                  <a:schemeClr val="accent5"/>
                </a:solidFill>
              </a:rPr>
              <a:t>原子电离能为</a:t>
            </a:r>
            <a:r>
              <a:rPr lang="en-US" altLang="zh-CN" sz="2000" dirty="0" smtClean="0">
                <a:solidFill>
                  <a:schemeClr val="accent5"/>
                </a:solidFill>
              </a:rPr>
              <a:t>24.6 eV, </a:t>
            </a:r>
            <a:r>
              <a:rPr lang="zh-CN" altLang="en-US" sz="2000" dirty="0" smtClean="0">
                <a:solidFill>
                  <a:schemeClr val="accent5"/>
                </a:solidFill>
              </a:rPr>
              <a:t>该值与</a:t>
            </a:r>
            <a:r>
              <a:rPr lang="en-US" altLang="zh-CN" sz="2000" dirty="0" smtClean="0">
                <a:solidFill>
                  <a:schemeClr val="accent5"/>
                </a:solidFill>
              </a:rPr>
              <a:t>H</a:t>
            </a:r>
            <a:r>
              <a:rPr lang="zh-CN" altLang="en-US" sz="2000" dirty="0" smtClean="0">
                <a:solidFill>
                  <a:schemeClr val="accent5"/>
                </a:solidFill>
              </a:rPr>
              <a:t>、</a:t>
            </a:r>
            <a:r>
              <a:rPr lang="en-US" altLang="zh-CN" sz="2000" dirty="0" smtClean="0">
                <a:solidFill>
                  <a:schemeClr val="accent5"/>
                </a:solidFill>
              </a:rPr>
              <a:t>He</a:t>
            </a:r>
            <a:r>
              <a:rPr lang="en-US" altLang="zh-CN" sz="2000" baseline="30000" dirty="0" smtClean="0">
                <a:solidFill>
                  <a:schemeClr val="accent5"/>
                </a:solidFill>
              </a:rPr>
              <a:t>+</a:t>
            </a:r>
            <a:r>
              <a:rPr lang="zh-CN" altLang="en-US" sz="2000" dirty="0" smtClean="0">
                <a:solidFill>
                  <a:schemeClr val="accent5"/>
                </a:solidFill>
              </a:rPr>
              <a:t>电离能的差值归因于哪些效应？</a:t>
            </a:r>
            <a:endParaRPr lang="en-US" altLang="zh-CN" sz="2000" dirty="0" smtClean="0">
              <a:solidFill>
                <a:schemeClr val="accent5"/>
              </a:solidFill>
            </a:endParaRPr>
          </a:p>
          <a:p>
            <a:pPr marL="457200" indent="-457200">
              <a:lnSpc>
                <a:spcPct val="120000"/>
              </a:lnSpc>
              <a:buAutoNum type="arabicParenR"/>
            </a:pPr>
            <a:r>
              <a:rPr lang="zh-CN" altLang="en-US" sz="2000" dirty="0" smtClean="0">
                <a:solidFill>
                  <a:schemeClr val="accent5"/>
                </a:solidFill>
              </a:rPr>
              <a:t>计算</a:t>
            </a:r>
            <a:r>
              <a:rPr lang="en-US" altLang="zh-CN" sz="2000" dirty="0" smtClean="0">
                <a:solidFill>
                  <a:schemeClr val="accent5"/>
                </a:solidFill>
              </a:rPr>
              <a:t>Li</a:t>
            </a:r>
            <a:r>
              <a:rPr lang="en-US" altLang="zh-CN" sz="2000" baseline="30000" dirty="0" smtClean="0">
                <a:solidFill>
                  <a:schemeClr val="accent5"/>
                </a:solidFill>
              </a:rPr>
              <a:t>2+</a:t>
            </a:r>
            <a:r>
              <a:rPr lang="en-US" altLang="zh-CN" sz="2000" dirty="0" smtClean="0">
                <a:solidFill>
                  <a:schemeClr val="accent5"/>
                </a:solidFill>
              </a:rPr>
              <a:t> 2s</a:t>
            </a:r>
            <a:r>
              <a:rPr lang="zh-CN" altLang="en-US" sz="2000" dirty="0" smtClean="0">
                <a:solidFill>
                  <a:schemeClr val="accent5"/>
                </a:solidFill>
              </a:rPr>
              <a:t>电子的电离能；</a:t>
            </a:r>
            <a:endParaRPr lang="en-US" altLang="zh-CN" sz="2000" dirty="0" smtClean="0">
              <a:solidFill>
                <a:schemeClr val="accent5"/>
              </a:solidFill>
            </a:endParaRPr>
          </a:p>
          <a:p>
            <a:pPr marL="457200" indent="-457200">
              <a:lnSpc>
                <a:spcPct val="120000"/>
              </a:lnSpc>
              <a:buAutoNum type="arabicParenR"/>
            </a:pPr>
            <a:r>
              <a:rPr lang="zh-CN" altLang="en-US" sz="2000" dirty="0" smtClean="0">
                <a:solidFill>
                  <a:schemeClr val="accent5"/>
                </a:solidFill>
              </a:rPr>
              <a:t>假定</a:t>
            </a:r>
            <a:r>
              <a:rPr lang="en-US" altLang="zh-CN" sz="2000" dirty="0" smtClean="0">
                <a:solidFill>
                  <a:schemeClr val="accent5"/>
                </a:solidFill>
              </a:rPr>
              <a:t>Li</a:t>
            </a:r>
            <a:r>
              <a:rPr lang="zh-CN" altLang="en-US" sz="2000" dirty="0" smtClean="0">
                <a:solidFill>
                  <a:schemeClr val="accent5"/>
                </a:solidFill>
              </a:rPr>
              <a:t>原子</a:t>
            </a:r>
            <a:r>
              <a:rPr lang="en-US" altLang="zh-CN" sz="2000" dirty="0" smtClean="0">
                <a:solidFill>
                  <a:schemeClr val="accent5"/>
                </a:solidFill>
              </a:rPr>
              <a:t>1s</a:t>
            </a:r>
            <a:r>
              <a:rPr lang="zh-CN" altLang="en-US" sz="2000" dirty="0" smtClean="0">
                <a:solidFill>
                  <a:schemeClr val="accent5"/>
                </a:solidFill>
              </a:rPr>
              <a:t>轨道电子完美屏蔽，</a:t>
            </a:r>
            <a:r>
              <a:rPr lang="en-US" altLang="zh-CN" sz="2000" dirty="0" smtClean="0">
                <a:solidFill>
                  <a:schemeClr val="accent5"/>
                </a:solidFill>
              </a:rPr>
              <a:t>2s</a:t>
            </a:r>
            <a:r>
              <a:rPr lang="zh-CN" altLang="en-US" sz="2000" dirty="0" smtClean="0">
                <a:solidFill>
                  <a:schemeClr val="accent5"/>
                </a:solidFill>
              </a:rPr>
              <a:t>电子所感受的核电荷为</a:t>
            </a:r>
            <a:r>
              <a:rPr lang="en-US" altLang="zh-CN" sz="2000" dirty="0" smtClean="0">
                <a:solidFill>
                  <a:schemeClr val="accent5"/>
                </a:solidFill>
              </a:rPr>
              <a:t>+1, </a:t>
            </a:r>
            <a:r>
              <a:rPr lang="zh-CN" altLang="en-US" sz="2000" dirty="0" smtClean="0">
                <a:solidFill>
                  <a:schemeClr val="accent5"/>
                </a:solidFill>
              </a:rPr>
              <a:t>试预测其电离能值；</a:t>
            </a:r>
            <a:endParaRPr lang="en-US" altLang="zh-CN" sz="2000" dirty="0" smtClean="0">
              <a:solidFill>
                <a:schemeClr val="accent5"/>
              </a:solidFill>
            </a:endParaRPr>
          </a:p>
          <a:p>
            <a:pPr marL="457200" indent="-457200">
              <a:lnSpc>
                <a:spcPct val="120000"/>
              </a:lnSpc>
              <a:buAutoNum type="arabicParenR"/>
            </a:pPr>
            <a:r>
              <a:rPr lang="en-US" altLang="zh-CN" sz="2000" dirty="0" smtClean="0">
                <a:solidFill>
                  <a:schemeClr val="accent5"/>
                </a:solidFill>
              </a:rPr>
              <a:t>Li</a:t>
            </a:r>
            <a:r>
              <a:rPr lang="zh-CN" altLang="en-US" sz="2000" dirty="0" smtClean="0">
                <a:solidFill>
                  <a:schemeClr val="accent5"/>
                </a:solidFill>
              </a:rPr>
              <a:t>原子电离能值为</a:t>
            </a:r>
            <a:r>
              <a:rPr lang="en-US" altLang="zh-CN" sz="2000" dirty="0" smtClean="0">
                <a:solidFill>
                  <a:schemeClr val="accent5"/>
                </a:solidFill>
              </a:rPr>
              <a:t>5.4eV, </a:t>
            </a:r>
            <a:r>
              <a:rPr lang="zh-CN" altLang="en-US" sz="2000" dirty="0" smtClean="0">
                <a:solidFill>
                  <a:schemeClr val="accent5"/>
                </a:solidFill>
              </a:rPr>
              <a:t>由</a:t>
            </a:r>
            <a:r>
              <a:rPr lang="en-US" altLang="zh-CN" sz="2000" dirty="0" smtClean="0">
                <a:solidFill>
                  <a:schemeClr val="accent5"/>
                </a:solidFill>
              </a:rPr>
              <a:t>He</a:t>
            </a:r>
            <a:r>
              <a:rPr lang="zh-CN" altLang="en-US" sz="2000" dirty="0" smtClean="0">
                <a:solidFill>
                  <a:schemeClr val="accent5"/>
                </a:solidFill>
              </a:rPr>
              <a:t>到</a:t>
            </a:r>
            <a:r>
              <a:rPr lang="en-US" altLang="zh-CN" sz="2000" dirty="0" smtClean="0">
                <a:solidFill>
                  <a:schemeClr val="accent5"/>
                </a:solidFill>
              </a:rPr>
              <a:t>Li</a:t>
            </a:r>
            <a:r>
              <a:rPr lang="zh-CN" altLang="en-US" sz="2000" dirty="0" smtClean="0">
                <a:solidFill>
                  <a:schemeClr val="accent5"/>
                </a:solidFill>
              </a:rPr>
              <a:t>电离能降低如此之大，是哪些因素导致？</a:t>
            </a:r>
            <a:endParaRPr lang="en-US" altLang="zh-CN" sz="2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39714"/>
            <a:ext cx="10247180" cy="58238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1065562" y="0"/>
                <a:ext cx="9909942" cy="1325563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dirty="0" smtClean="0">
                    <a:solidFill>
                      <a:schemeClr val="accent5"/>
                    </a:solidFill>
                  </a:rPr>
                  <a:t>作业</a:t>
                </a:r>
                <a:r>
                  <a:rPr lang="en-US" altLang="zh-CN" dirty="0" smtClean="0">
                    <a:solidFill>
                      <a:schemeClr val="accent5"/>
                    </a:solidFill>
                  </a:rPr>
                  <a:t>7</a:t>
                </a:r>
                <a:r>
                  <a:rPr lang="zh-CN" altLang="en-US" sz="2800" dirty="0" smtClean="0">
                    <a:solidFill>
                      <a:schemeClr val="accent5"/>
                    </a:solidFill>
                  </a:rPr>
                  <a:t>： </a:t>
                </a:r>
                <a:r>
                  <a:rPr lang="en-US" altLang="zh-CN" sz="2800" dirty="0" smtClean="0">
                    <a:solidFill>
                      <a:schemeClr val="accent5"/>
                    </a:solidFill>
                  </a:rPr>
                  <a:t>(</a:t>
                </a:r>
                <a:r>
                  <a:rPr lang="zh-CN" altLang="en-US" sz="2800" dirty="0" smtClean="0">
                    <a:solidFill>
                      <a:schemeClr val="accent5"/>
                    </a:solidFill>
                  </a:rPr>
                  <a:t>选四个</a:t>
                </a:r>
                <a:r>
                  <a:rPr lang="en-US" altLang="zh-CN" sz="2800" dirty="0" smtClean="0">
                    <a:solidFill>
                      <a:schemeClr val="accent5"/>
                    </a:solidFill>
                  </a:rPr>
                  <a:t>n=3</a:t>
                </a:r>
                <a:r>
                  <a:rPr lang="zh-CN" altLang="en-US" sz="2800" dirty="0" smtClean="0">
                    <a:solidFill>
                      <a:schemeClr val="accent5"/>
                    </a:solidFill>
                  </a:rPr>
                  <a:t>的</a:t>
                </a:r>
                <a:r>
                  <a:rPr lang="en-US" altLang="zh-CN" sz="2800" dirty="0" smtClean="0">
                    <a:solidFill>
                      <a:schemeClr val="accent5"/>
                    </a:solidFill>
                  </a:rPr>
                  <a:t>AOs, e.g.,  3s,  </a:t>
                </a:r>
                <a:r>
                  <a:rPr lang="en-US" altLang="zh-CN" sz="2800" dirty="0" smtClean="0">
                    <a:solidFill>
                      <a:schemeClr val="accent5"/>
                    </a:solidFill>
                  </a:rPr>
                  <a:t>3p</a:t>
                </a:r>
                <a:r>
                  <a:rPr lang="en-US" altLang="zh-CN" sz="2800" i="1" baseline="-25000" dirty="0" smtClean="0">
                    <a:solidFill>
                      <a:schemeClr val="accent5"/>
                    </a:solidFill>
                  </a:rPr>
                  <a:t>x</a:t>
                </a:r>
                <a:r>
                  <a:rPr lang="en-US" altLang="zh-CN" sz="2800" dirty="0">
                    <a:solidFill>
                      <a:schemeClr val="accent5"/>
                    </a:solidFill>
                  </a:rPr>
                  <a:t>,</a:t>
                </a:r>
                <a:r>
                  <a:rPr lang="en-US" altLang="zh-CN" sz="2800" dirty="0" smtClean="0">
                    <a:solidFill>
                      <a:schemeClr val="accent5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altLang="zh-CN" sz="2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altLang="zh-CN" sz="28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8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28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zh-CN" altLang="en-US" sz="2800" dirty="0" smtClean="0">
                    <a:solidFill>
                      <a:schemeClr val="accent5"/>
                    </a:solidFill>
                  </a:rPr>
                  <a:t> </a:t>
                </a:r>
                <a:r>
                  <a:rPr lang="en-US" altLang="zh-CN" sz="2800" dirty="0" smtClean="0">
                    <a:solidFill>
                      <a:schemeClr val="accent5"/>
                    </a:solidFill>
                  </a:rPr>
                  <a:t>,  3d</a:t>
                </a:r>
                <a:r>
                  <a:rPr lang="en-US" altLang="zh-CN" sz="2800" i="1" baseline="-25000" dirty="0" smtClean="0">
                    <a:solidFill>
                      <a:schemeClr val="accent5"/>
                    </a:solidFill>
                  </a:rPr>
                  <a:t>xy</a:t>
                </a:r>
                <a:r>
                  <a:rPr lang="en-US" altLang="zh-CN" sz="2800" dirty="0" smtClean="0">
                    <a:solidFill>
                      <a:schemeClr val="accent5"/>
                    </a:solidFill>
                  </a:rPr>
                  <a:t>)</a:t>
                </a:r>
                <a:endParaRPr lang="zh-CN" altLang="en-US" sz="2800" dirty="0">
                  <a:solidFill>
                    <a:schemeClr val="accent5"/>
                  </a:solidFill>
                </a:endParaRPr>
              </a:p>
            </p:txBody>
          </p:sp>
        </mc:Choice>
        <mc:Fallback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65562" y="0"/>
                <a:ext cx="9909942" cy="1325563"/>
              </a:xfrm>
              <a:blipFill rotWithShape="0">
                <a:blip r:embed="rId3"/>
                <a:stretch>
                  <a:fillRect l="-19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3828" y="1079672"/>
            <a:ext cx="11857365" cy="65724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000" dirty="0" smtClean="0">
                <a:solidFill>
                  <a:schemeClr val="accent5"/>
                </a:solidFill>
              </a:rPr>
              <a:t>讲义</a:t>
            </a:r>
            <a:r>
              <a:rPr lang="en-US" altLang="zh-CN" sz="2000" dirty="0" smtClean="0">
                <a:solidFill>
                  <a:schemeClr val="accent5"/>
                </a:solidFill>
              </a:rPr>
              <a:t>p64</a:t>
            </a:r>
            <a:r>
              <a:rPr lang="zh-CN" altLang="en-US" sz="2000" dirty="0" smtClean="0">
                <a:solidFill>
                  <a:schemeClr val="accent5"/>
                </a:solidFill>
              </a:rPr>
              <a:t>页常见氢原子轨道函数，试确定这些函数的函数值为</a:t>
            </a:r>
            <a:r>
              <a:rPr lang="en-US" altLang="zh-CN" sz="2000" dirty="0" smtClean="0">
                <a:solidFill>
                  <a:schemeClr val="accent5"/>
                </a:solidFill>
              </a:rPr>
              <a:t>0</a:t>
            </a:r>
            <a:r>
              <a:rPr lang="zh-CN" altLang="en-US" sz="2000" dirty="0" smtClean="0">
                <a:solidFill>
                  <a:schemeClr val="accent5"/>
                </a:solidFill>
              </a:rPr>
              <a:t>时的</a:t>
            </a:r>
            <a:r>
              <a:rPr lang="en-US" altLang="zh-CN" sz="2000" dirty="0" smtClean="0">
                <a:solidFill>
                  <a:schemeClr val="accent5"/>
                </a:solidFill>
              </a:rPr>
              <a:t>r</a:t>
            </a:r>
            <a:r>
              <a:rPr lang="zh-CN" altLang="en-US" sz="2000" dirty="0" smtClean="0">
                <a:solidFill>
                  <a:schemeClr val="accent5"/>
                </a:solidFill>
              </a:rPr>
              <a:t>、</a:t>
            </a:r>
            <a:r>
              <a:rPr lang="zh-CN" altLang="en-US" sz="2000" dirty="0" smtClean="0">
                <a:solidFill>
                  <a:schemeClr val="accent5"/>
                </a:solidFill>
                <a:sym typeface="Symbol" panose="05050102010706020507" pitchFamily="18" charset="2"/>
              </a:rPr>
              <a:t>、值，并确定属于哪个面？</a:t>
            </a:r>
            <a:endParaRPr lang="en-US" altLang="zh-CN" sz="2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0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5562" y="0"/>
            <a:ext cx="9909942" cy="1325563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accent5"/>
                </a:solidFill>
              </a:rPr>
              <a:t>作业</a:t>
            </a:r>
            <a:r>
              <a:rPr lang="en-US" altLang="zh-CN" dirty="0" smtClean="0">
                <a:solidFill>
                  <a:schemeClr val="accent5"/>
                </a:solidFill>
              </a:rPr>
              <a:t>7</a:t>
            </a:r>
            <a:r>
              <a:rPr lang="zh-CN" altLang="en-US" dirty="0" smtClean="0">
                <a:solidFill>
                  <a:schemeClr val="accent5"/>
                </a:solidFill>
              </a:rPr>
              <a:t>：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3828" y="1079672"/>
            <a:ext cx="11857365" cy="65724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000" dirty="0" smtClean="0">
                <a:solidFill>
                  <a:schemeClr val="accent5"/>
                </a:solidFill>
              </a:rPr>
              <a:t>讲义</a:t>
            </a:r>
            <a:r>
              <a:rPr lang="en-US" altLang="zh-CN" sz="2000" dirty="0" smtClean="0">
                <a:solidFill>
                  <a:schemeClr val="accent5"/>
                </a:solidFill>
              </a:rPr>
              <a:t>p64</a:t>
            </a:r>
            <a:r>
              <a:rPr lang="zh-CN" altLang="en-US" sz="2000" dirty="0" smtClean="0">
                <a:solidFill>
                  <a:schemeClr val="accent5"/>
                </a:solidFill>
              </a:rPr>
              <a:t>页常见氢原子轨道函数，试确定这些函数的函数值为</a:t>
            </a:r>
            <a:r>
              <a:rPr lang="en-US" altLang="zh-CN" sz="2000" dirty="0" smtClean="0">
                <a:solidFill>
                  <a:schemeClr val="accent5"/>
                </a:solidFill>
              </a:rPr>
              <a:t>0</a:t>
            </a:r>
            <a:r>
              <a:rPr lang="zh-CN" altLang="en-US" sz="2000" dirty="0" smtClean="0">
                <a:solidFill>
                  <a:schemeClr val="accent5"/>
                </a:solidFill>
              </a:rPr>
              <a:t>时的</a:t>
            </a:r>
            <a:r>
              <a:rPr lang="en-US" altLang="zh-CN" sz="2000" dirty="0" smtClean="0">
                <a:solidFill>
                  <a:schemeClr val="accent5"/>
                </a:solidFill>
              </a:rPr>
              <a:t>r</a:t>
            </a:r>
            <a:r>
              <a:rPr lang="zh-CN" altLang="en-US" sz="2000" dirty="0" smtClean="0">
                <a:solidFill>
                  <a:schemeClr val="accent5"/>
                </a:solidFill>
              </a:rPr>
              <a:t>、</a:t>
            </a:r>
            <a:r>
              <a:rPr lang="zh-CN" altLang="en-US" sz="2000" dirty="0" smtClean="0">
                <a:solidFill>
                  <a:schemeClr val="accent5"/>
                </a:solidFill>
                <a:sym typeface="Symbol" panose="05050102010706020507" pitchFamily="18" charset="2"/>
              </a:rPr>
              <a:t>、值，并确定属于哪个面？</a:t>
            </a:r>
            <a:endParaRPr lang="en-US" altLang="zh-CN" sz="2000" dirty="0">
              <a:solidFill>
                <a:schemeClr val="accent5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530" y="1984509"/>
            <a:ext cx="7838792" cy="430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6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5562" y="0"/>
            <a:ext cx="9909942" cy="1325563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accent5"/>
                </a:solidFill>
              </a:rPr>
              <a:t>作业</a:t>
            </a:r>
            <a:r>
              <a:rPr lang="en-US" altLang="zh-CN" dirty="0" smtClean="0">
                <a:solidFill>
                  <a:schemeClr val="accent5"/>
                </a:solidFill>
              </a:rPr>
              <a:t>8</a:t>
            </a:r>
            <a:r>
              <a:rPr lang="zh-CN" altLang="en-US" dirty="0" smtClean="0">
                <a:solidFill>
                  <a:schemeClr val="accent5"/>
                </a:solidFill>
              </a:rPr>
              <a:t>：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8755" y="1073366"/>
            <a:ext cx="11150255" cy="124101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 smtClean="0">
                <a:solidFill>
                  <a:schemeClr val="accent5"/>
                </a:solidFill>
              </a:rPr>
              <a:t>试根据</a:t>
            </a:r>
            <a:r>
              <a:rPr lang="en-US" altLang="zh-CN" sz="2000" dirty="0" smtClean="0">
                <a:solidFill>
                  <a:schemeClr val="accent5"/>
                </a:solidFill>
              </a:rPr>
              <a:t>Al</a:t>
            </a:r>
            <a:r>
              <a:rPr lang="zh-CN" altLang="en-US" sz="2000" dirty="0" smtClean="0">
                <a:solidFill>
                  <a:schemeClr val="accent5"/>
                </a:solidFill>
              </a:rPr>
              <a:t>和</a:t>
            </a:r>
            <a:r>
              <a:rPr lang="en-US" altLang="zh-CN" sz="2000" dirty="0" err="1" smtClean="0">
                <a:solidFill>
                  <a:schemeClr val="accent5"/>
                </a:solidFill>
              </a:rPr>
              <a:t>Ar</a:t>
            </a:r>
            <a:r>
              <a:rPr lang="zh-CN" altLang="en-US" sz="2000" dirty="0" smtClean="0">
                <a:solidFill>
                  <a:schemeClr val="accent5"/>
                </a:solidFill>
              </a:rPr>
              <a:t>原子以下原子轨道能量计算原子轨道的有效核电荷</a:t>
            </a:r>
            <a:r>
              <a:rPr lang="en-US" altLang="zh-CN" sz="2000" b="1" i="1" dirty="0" err="1" smtClean="0">
                <a:solidFill>
                  <a:srgbClr val="FF0000"/>
                </a:solidFill>
              </a:rPr>
              <a:t>Z</a:t>
            </a:r>
            <a:r>
              <a:rPr lang="en-US" altLang="zh-CN" sz="2000" b="1" i="1" baseline="-25000" dirty="0" err="1" smtClean="0">
                <a:solidFill>
                  <a:srgbClr val="FF0000"/>
                </a:solidFill>
              </a:rPr>
              <a:t>eff</a:t>
            </a:r>
            <a:r>
              <a:rPr lang="en-US" altLang="zh-CN" sz="2000" dirty="0" smtClean="0">
                <a:solidFill>
                  <a:schemeClr val="accent5"/>
                </a:solidFill>
              </a:rPr>
              <a:t>, </a:t>
            </a:r>
            <a:r>
              <a:rPr lang="zh-CN" altLang="en-US" sz="2000" dirty="0" smtClean="0">
                <a:solidFill>
                  <a:schemeClr val="accent5"/>
                </a:solidFill>
              </a:rPr>
              <a:t>并对两个原子的同类轨道</a:t>
            </a:r>
            <a:r>
              <a:rPr lang="en-US" altLang="zh-CN" sz="2000" b="1" i="1" dirty="0" err="1">
                <a:solidFill>
                  <a:srgbClr val="FF0000"/>
                </a:solidFill>
              </a:rPr>
              <a:t>Z</a:t>
            </a:r>
            <a:r>
              <a:rPr lang="en-US" altLang="zh-CN" sz="2000" b="1" i="1" baseline="-25000" dirty="0" err="1">
                <a:solidFill>
                  <a:srgbClr val="FF0000"/>
                </a:solidFill>
              </a:rPr>
              <a:t>eff</a:t>
            </a:r>
            <a:r>
              <a:rPr lang="zh-CN" altLang="en-US" sz="2000" dirty="0" smtClean="0">
                <a:solidFill>
                  <a:schemeClr val="accent5"/>
                </a:solidFill>
              </a:rPr>
              <a:t>差异以及同一原子的不同类型轨道</a:t>
            </a:r>
            <a:r>
              <a:rPr lang="en-US" altLang="zh-CN" sz="2000" b="1" i="1" dirty="0" err="1" smtClean="0">
                <a:solidFill>
                  <a:srgbClr val="FF0000"/>
                </a:solidFill>
              </a:rPr>
              <a:t>Z</a:t>
            </a:r>
            <a:r>
              <a:rPr lang="en-US" altLang="zh-CN" sz="2000" b="1" i="1" baseline="-25000" dirty="0" err="1" smtClean="0">
                <a:solidFill>
                  <a:srgbClr val="FF0000"/>
                </a:solidFill>
              </a:rPr>
              <a:t>eff</a:t>
            </a:r>
            <a:r>
              <a:rPr lang="zh-CN" altLang="en-US" sz="2000" dirty="0" smtClean="0">
                <a:solidFill>
                  <a:schemeClr val="accent5"/>
                </a:solidFill>
              </a:rPr>
              <a:t>差异的原因进行说明。</a:t>
            </a:r>
            <a:endParaRPr lang="en-US" altLang="zh-CN" sz="2000" dirty="0">
              <a:solidFill>
                <a:schemeClr val="accent5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306" y="2136885"/>
            <a:ext cx="5396899" cy="92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1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33161</TotalTime>
  <Words>476</Words>
  <Application>Microsoft Office PowerPoint</Application>
  <PresentationFormat>宽屏</PresentationFormat>
  <Paragraphs>21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宋体</vt:lpstr>
      <vt:lpstr>微软雅黑</vt:lpstr>
      <vt:lpstr>Arial</vt:lpstr>
      <vt:lpstr>Calibri</vt:lpstr>
      <vt:lpstr>Calibri Light</vt:lpstr>
      <vt:lpstr>Calisto MT</vt:lpstr>
      <vt:lpstr>Cambria Math</vt:lpstr>
      <vt:lpstr>Symbol</vt:lpstr>
      <vt:lpstr>Office 主题</vt:lpstr>
      <vt:lpstr>作业4：</vt:lpstr>
      <vt:lpstr>思考题（作业5）：</vt:lpstr>
      <vt:lpstr>作业6：</vt:lpstr>
      <vt:lpstr>作业7： (选四个n=3的AOs, e.g.,  3s,  3px,  3d_(x^2-y^2 ) ,  3dxy)</vt:lpstr>
      <vt:lpstr>作业7：</vt:lpstr>
      <vt:lpstr>作业8：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Spectroscopy</dc:title>
  <dc:creator>Lu Xin</dc:creator>
  <cp:lastModifiedBy>Lu Xin</cp:lastModifiedBy>
  <cp:revision>1071</cp:revision>
  <dcterms:created xsi:type="dcterms:W3CDTF">2020-02-19T02:00:23Z</dcterms:created>
  <dcterms:modified xsi:type="dcterms:W3CDTF">2022-10-26T01:09:30Z</dcterms:modified>
</cp:coreProperties>
</file>