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80" d="100"/>
          <a:sy n="80" d="100"/>
        </p:scale>
        <p:origin x="29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10" Type="http://schemas.openxmlformats.org/officeDocument/2006/relationships/image" Target="../media/image44.wmf"/><Relationship Id="rId4" Type="http://schemas.openxmlformats.org/officeDocument/2006/relationships/image" Target="../media/image38.wmf"/><Relationship Id="rId9"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1.wmf"/><Relationship Id="rId7" Type="http://schemas.openxmlformats.org/officeDocument/2006/relationships/image" Target="../media/image55.wmf"/><Relationship Id="rId2" Type="http://schemas.openxmlformats.org/officeDocument/2006/relationships/image" Target="../media/image50.wmf"/><Relationship Id="rId1" Type="http://schemas.openxmlformats.org/officeDocument/2006/relationships/image" Target="../media/image49.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6" Type="http://schemas.openxmlformats.org/officeDocument/2006/relationships/image" Target="../media/image61.wmf"/><Relationship Id="rId5" Type="http://schemas.openxmlformats.org/officeDocument/2006/relationships/image" Target="../media/image60.wmf"/><Relationship Id="rId4" Type="http://schemas.openxmlformats.org/officeDocument/2006/relationships/image" Target="../media/image5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 Id="rId4" Type="http://schemas.openxmlformats.org/officeDocument/2006/relationships/image" Target="../media/image6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4" Type="http://schemas.openxmlformats.org/officeDocument/2006/relationships/image" Target="../media/image73.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8.wmf"/><Relationship Id="rId1" Type="http://schemas.openxmlformats.org/officeDocument/2006/relationships/image" Target="../media/image7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 Id="rId4" Type="http://schemas.openxmlformats.org/officeDocument/2006/relationships/image" Target="../media/image82.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85.wmf"/><Relationship Id="rId7" Type="http://schemas.openxmlformats.org/officeDocument/2006/relationships/image" Target="../media/image89.wmf"/><Relationship Id="rId2" Type="http://schemas.openxmlformats.org/officeDocument/2006/relationships/image" Target="../media/image84.wmf"/><Relationship Id="rId1" Type="http://schemas.openxmlformats.org/officeDocument/2006/relationships/image" Target="../media/image83.wmf"/><Relationship Id="rId6" Type="http://schemas.openxmlformats.org/officeDocument/2006/relationships/image" Target="../media/image88.wmf"/><Relationship Id="rId5" Type="http://schemas.openxmlformats.org/officeDocument/2006/relationships/image" Target="../media/image87.wmf"/><Relationship Id="rId4" Type="http://schemas.openxmlformats.org/officeDocument/2006/relationships/image" Target="../media/image8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6" Type="http://schemas.openxmlformats.org/officeDocument/2006/relationships/image" Target="../media/image95.wmf"/><Relationship Id="rId5" Type="http://schemas.openxmlformats.org/officeDocument/2006/relationships/image" Target="../media/image94.wmf"/><Relationship Id="rId4" Type="http://schemas.openxmlformats.org/officeDocument/2006/relationships/image" Target="../media/image93.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image" Target="../media/image98.wmf"/><Relationship Id="rId7" Type="http://schemas.openxmlformats.org/officeDocument/2006/relationships/image" Target="../media/image102.wmf"/><Relationship Id="rId2" Type="http://schemas.openxmlformats.org/officeDocument/2006/relationships/image" Target="../media/image97.wmf"/><Relationship Id="rId1" Type="http://schemas.openxmlformats.org/officeDocument/2006/relationships/image" Target="../media/image96.wmf"/><Relationship Id="rId6" Type="http://schemas.openxmlformats.org/officeDocument/2006/relationships/image" Target="../media/image101.wmf"/><Relationship Id="rId5" Type="http://schemas.openxmlformats.org/officeDocument/2006/relationships/image" Target="../media/image100.wmf"/><Relationship Id="rId4" Type="http://schemas.openxmlformats.org/officeDocument/2006/relationships/image" Target="../media/image99.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11.wmf"/><Relationship Id="rId3" Type="http://schemas.openxmlformats.org/officeDocument/2006/relationships/image" Target="../media/image106.wmf"/><Relationship Id="rId7" Type="http://schemas.openxmlformats.org/officeDocument/2006/relationships/image" Target="../media/image110.wmf"/><Relationship Id="rId2" Type="http://schemas.openxmlformats.org/officeDocument/2006/relationships/image" Target="../media/image105.wmf"/><Relationship Id="rId1" Type="http://schemas.openxmlformats.org/officeDocument/2006/relationships/image" Target="../media/image104.wmf"/><Relationship Id="rId6" Type="http://schemas.openxmlformats.org/officeDocument/2006/relationships/image" Target="../media/image109.wmf"/><Relationship Id="rId5" Type="http://schemas.openxmlformats.org/officeDocument/2006/relationships/image" Target="../media/image108.wmf"/><Relationship Id="rId4" Type="http://schemas.openxmlformats.org/officeDocument/2006/relationships/image" Target="../media/image107.wmf"/><Relationship Id="rId9" Type="http://schemas.openxmlformats.org/officeDocument/2006/relationships/image" Target="../media/image11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15.wmf"/><Relationship Id="rId2" Type="http://schemas.openxmlformats.org/officeDocument/2006/relationships/image" Target="../media/image114.wmf"/><Relationship Id="rId1" Type="http://schemas.openxmlformats.org/officeDocument/2006/relationships/image" Target="../media/image113.wmf"/><Relationship Id="rId4" Type="http://schemas.openxmlformats.org/officeDocument/2006/relationships/image" Target="../media/image11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19.wmf"/><Relationship Id="rId7" Type="http://schemas.openxmlformats.org/officeDocument/2006/relationships/image" Target="../media/image122.wmf"/><Relationship Id="rId2" Type="http://schemas.openxmlformats.org/officeDocument/2006/relationships/image" Target="../media/image118.wmf"/><Relationship Id="rId1" Type="http://schemas.openxmlformats.org/officeDocument/2006/relationships/image" Target="../media/image117.wmf"/><Relationship Id="rId6" Type="http://schemas.openxmlformats.org/officeDocument/2006/relationships/image" Target="../media/image115.wmf"/><Relationship Id="rId5" Type="http://schemas.openxmlformats.org/officeDocument/2006/relationships/image" Target="../media/image121.wmf"/><Relationship Id="rId4" Type="http://schemas.openxmlformats.org/officeDocument/2006/relationships/image" Target="../media/image12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25.wmf"/><Relationship Id="rId2" Type="http://schemas.openxmlformats.org/officeDocument/2006/relationships/image" Target="../media/image124.wmf"/><Relationship Id="rId1" Type="http://schemas.openxmlformats.org/officeDocument/2006/relationships/image" Target="../media/image123.wmf"/><Relationship Id="rId4" Type="http://schemas.openxmlformats.org/officeDocument/2006/relationships/image" Target="../media/image126.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29.wmf"/><Relationship Id="rId7" Type="http://schemas.openxmlformats.org/officeDocument/2006/relationships/image" Target="../media/image133.wmf"/><Relationship Id="rId2" Type="http://schemas.openxmlformats.org/officeDocument/2006/relationships/image" Target="../media/image128.wmf"/><Relationship Id="rId1" Type="http://schemas.openxmlformats.org/officeDocument/2006/relationships/image" Target="../media/image127.wmf"/><Relationship Id="rId6" Type="http://schemas.openxmlformats.org/officeDocument/2006/relationships/image" Target="../media/image132.wmf"/><Relationship Id="rId5" Type="http://schemas.openxmlformats.org/officeDocument/2006/relationships/image" Target="../media/image131.wmf"/><Relationship Id="rId4" Type="http://schemas.openxmlformats.org/officeDocument/2006/relationships/image" Target="../media/image130.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36.wmf"/><Relationship Id="rId7" Type="http://schemas.openxmlformats.org/officeDocument/2006/relationships/image" Target="../media/image140.wmf"/><Relationship Id="rId2" Type="http://schemas.openxmlformats.org/officeDocument/2006/relationships/image" Target="../media/image135.wmf"/><Relationship Id="rId1" Type="http://schemas.openxmlformats.org/officeDocument/2006/relationships/image" Target="../media/image134.wmf"/><Relationship Id="rId6" Type="http://schemas.openxmlformats.org/officeDocument/2006/relationships/image" Target="../media/image139.wmf"/><Relationship Id="rId5" Type="http://schemas.openxmlformats.org/officeDocument/2006/relationships/image" Target="../media/image138.wmf"/><Relationship Id="rId4" Type="http://schemas.openxmlformats.org/officeDocument/2006/relationships/image" Target="../media/image13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148.wmf"/><Relationship Id="rId3" Type="http://schemas.openxmlformats.org/officeDocument/2006/relationships/image" Target="../media/image143.wmf"/><Relationship Id="rId7" Type="http://schemas.openxmlformats.org/officeDocument/2006/relationships/image" Target="../media/image147.wmf"/><Relationship Id="rId2" Type="http://schemas.openxmlformats.org/officeDocument/2006/relationships/image" Target="../media/image142.wmf"/><Relationship Id="rId1" Type="http://schemas.openxmlformats.org/officeDocument/2006/relationships/image" Target="../media/image141.wmf"/><Relationship Id="rId6" Type="http://schemas.openxmlformats.org/officeDocument/2006/relationships/image" Target="../media/image146.wmf"/><Relationship Id="rId5" Type="http://schemas.openxmlformats.org/officeDocument/2006/relationships/image" Target="../media/image145.wmf"/><Relationship Id="rId10" Type="http://schemas.openxmlformats.org/officeDocument/2006/relationships/image" Target="../media/image150.wmf"/><Relationship Id="rId4" Type="http://schemas.openxmlformats.org/officeDocument/2006/relationships/image" Target="../media/image144.wmf"/><Relationship Id="rId9" Type="http://schemas.openxmlformats.org/officeDocument/2006/relationships/image" Target="../media/image149.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51.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54.wmf"/><Relationship Id="rId2" Type="http://schemas.openxmlformats.org/officeDocument/2006/relationships/image" Target="../media/image153.wmf"/><Relationship Id="rId1" Type="http://schemas.openxmlformats.org/officeDocument/2006/relationships/image" Target="../media/image152.wmf"/><Relationship Id="rId4" Type="http://schemas.openxmlformats.org/officeDocument/2006/relationships/image" Target="../media/image155.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63.wmf"/><Relationship Id="rId3" Type="http://schemas.openxmlformats.org/officeDocument/2006/relationships/image" Target="../media/image158.wmf"/><Relationship Id="rId7" Type="http://schemas.openxmlformats.org/officeDocument/2006/relationships/image" Target="../media/image162.wmf"/><Relationship Id="rId2" Type="http://schemas.openxmlformats.org/officeDocument/2006/relationships/image" Target="../media/image157.wmf"/><Relationship Id="rId1" Type="http://schemas.openxmlformats.org/officeDocument/2006/relationships/image" Target="../media/image156.wmf"/><Relationship Id="rId6" Type="http://schemas.openxmlformats.org/officeDocument/2006/relationships/image" Target="../media/image161.wmf"/><Relationship Id="rId5" Type="http://schemas.openxmlformats.org/officeDocument/2006/relationships/image" Target="../media/image160.wmf"/><Relationship Id="rId4" Type="http://schemas.openxmlformats.org/officeDocument/2006/relationships/image" Target="../media/image159.wmf"/><Relationship Id="rId9" Type="http://schemas.openxmlformats.org/officeDocument/2006/relationships/image" Target="../media/image164.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166.wmf"/><Relationship Id="rId1" Type="http://schemas.openxmlformats.org/officeDocument/2006/relationships/image" Target="../media/image165.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69.wmf"/><Relationship Id="rId7" Type="http://schemas.openxmlformats.org/officeDocument/2006/relationships/image" Target="../media/image173.wmf"/><Relationship Id="rId2" Type="http://schemas.openxmlformats.org/officeDocument/2006/relationships/image" Target="../media/image168.wmf"/><Relationship Id="rId1" Type="http://schemas.openxmlformats.org/officeDocument/2006/relationships/image" Target="../media/image167.wmf"/><Relationship Id="rId6" Type="http://schemas.openxmlformats.org/officeDocument/2006/relationships/image" Target="../media/image172.wmf"/><Relationship Id="rId5" Type="http://schemas.openxmlformats.org/officeDocument/2006/relationships/image" Target="../media/image171.wmf"/><Relationship Id="rId4" Type="http://schemas.openxmlformats.org/officeDocument/2006/relationships/image" Target="../media/image170.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74.wmf"/></Relationships>
</file>

<file path=ppt/drawings/_rels/vmlDrawing37.vml.rels><?xml version="1.0" encoding="UTF-8" standalone="yes"?>
<Relationships xmlns="http://schemas.openxmlformats.org/package/2006/relationships"><Relationship Id="rId2" Type="http://schemas.openxmlformats.org/officeDocument/2006/relationships/image" Target="../media/image176.wmf"/><Relationship Id="rId1" Type="http://schemas.openxmlformats.org/officeDocument/2006/relationships/image" Target="../media/image17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758046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268617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588799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156273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ShockwaveFlash1"/>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11377085" y="6237288"/>
            <a:ext cx="814916" cy="620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116578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46846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067549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257385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559018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248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65018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1316218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975806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7805434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29928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54980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04760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01644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2241447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9232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81940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E770871-2AEC-4C9C-8155-33C78465ED6A}" type="datetimeFigureOut">
              <a:rPr lang="zh-CN" altLang="en-US" smtClean="0"/>
              <a:t>2022/9/19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27513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70871-2AEC-4C9C-8155-33C78465ED6A}" type="datetimeFigureOut">
              <a:rPr lang="zh-CN" altLang="en-US" smtClean="0"/>
              <a:t>2022/9/19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04712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8" name="Picture 7" descr="pcoss_1"/>
          <p:cNvPicPr>
            <a:picLocks noChangeAspect="1" noChangeArrowheads="1"/>
          </p:cNvPicPr>
          <p:nvPr/>
        </p:nvPicPr>
        <p:blipFill>
          <a:blip r:embed="rId13">
            <a:extLst>
              <a:ext uri="{28A0092B-C50C-407E-A947-70E740481C1C}">
                <a14:useLocalDpi xmlns:a14="http://schemas.microsoft.com/office/drawing/2010/main" val="0"/>
              </a:ext>
            </a:extLst>
          </a:blip>
          <a:srcRect t="21301"/>
          <a:stretch>
            <a:fillRect/>
          </a:stretch>
        </p:blipFill>
        <p:spPr bwMode="auto">
          <a:xfrm>
            <a:off x="0" y="6013450"/>
            <a:ext cx="19304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8"/>
          <p:cNvSpPr>
            <a:spLocks noChangeShapeType="1"/>
          </p:cNvSpPr>
          <p:nvPr/>
        </p:nvSpPr>
        <p:spPr bwMode="auto">
          <a:xfrm>
            <a:off x="1896533" y="6394450"/>
            <a:ext cx="863600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kumimoji="1" lang="zh-CN" altLang="en-US" sz="2800" b="1">
              <a:solidFill>
                <a:srgbClr val="FFFFFF"/>
              </a:solidFill>
            </a:endParaRPr>
          </a:p>
        </p:txBody>
      </p:sp>
      <p:sp>
        <p:nvSpPr>
          <p:cNvPr id="3078" name="Text Box 9"/>
          <p:cNvSpPr txBox="1">
            <a:spLocks noChangeArrowheads="1"/>
          </p:cNvSpPr>
          <p:nvPr/>
        </p:nvSpPr>
        <p:spPr bwMode="auto">
          <a:xfrm>
            <a:off x="1930400" y="6119814"/>
            <a:ext cx="80264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kumimoji="1" sz="2800" b="1">
                <a:solidFill>
                  <a:schemeClr val="tx1"/>
                </a:solidFill>
                <a:latin typeface="Times New Roman" charset="0"/>
                <a:ea typeface="隶书" pitchFamily="49" charset="-122"/>
              </a:defRPr>
            </a:lvl1pPr>
            <a:lvl2pPr marL="742950" indent="-285750" eaLnBrk="0" hangingPunct="0">
              <a:defRPr kumimoji="1" sz="2800" b="1">
                <a:solidFill>
                  <a:schemeClr val="tx1"/>
                </a:solidFill>
                <a:latin typeface="Times New Roman" charset="0"/>
                <a:ea typeface="隶书" pitchFamily="49" charset="-122"/>
              </a:defRPr>
            </a:lvl2pPr>
            <a:lvl3pPr marL="1143000" indent="-228600" eaLnBrk="0" hangingPunct="0">
              <a:defRPr kumimoji="1" sz="2800" b="1">
                <a:solidFill>
                  <a:schemeClr val="tx1"/>
                </a:solidFill>
                <a:latin typeface="Times New Roman" charset="0"/>
                <a:ea typeface="隶书" pitchFamily="49" charset="-122"/>
              </a:defRPr>
            </a:lvl3pPr>
            <a:lvl4pPr marL="1600200" indent="-228600" eaLnBrk="0" hangingPunct="0">
              <a:defRPr kumimoji="1" sz="2800" b="1">
                <a:solidFill>
                  <a:schemeClr val="tx1"/>
                </a:solidFill>
                <a:latin typeface="Times New Roman" charset="0"/>
                <a:ea typeface="隶书" pitchFamily="49" charset="-122"/>
              </a:defRPr>
            </a:lvl4pPr>
            <a:lvl5pPr marL="2057400" indent="-228600" eaLnBrk="0" hangingPunct="0">
              <a:defRPr kumimoji="1" sz="2800" b="1">
                <a:solidFill>
                  <a:schemeClr val="tx1"/>
                </a:solidFill>
                <a:latin typeface="Times New Roman" charset="0"/>
                <a:ea typeface="隶书" pitchFamily="49" charset="-122"/>
              </a:defRPr>
            </a:lvl5pPr>
            <a:lvl6pPr marL="25146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6pPr>
            <a:lvl7pPr marL="29718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7pPr>
            <a:lvl8pPr marL="34290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8pPr>
            <a:lvl9pPr marL="38862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9pPr>
          </a:lstStyle>
          <a:p>
            <a:pPr algn="ctr" eaLnBrk="1" fontAlgn="base" hangingPunct="1">
              <a:spcBef>
                <a:spcPct val="50000"/>
              </a:spcBef>
              <a:spcAft>
                <a:spcPct val="0"/>
              </a:spcAft>
              <a:defRPr/>
            </a:pPr>
            <a:r>
              <a:rPr lang="en-US" altLang="zh-CN" sz="1200" smtClean="0">
                <a:solidFill>
                  <a:srgbClr val="FFFF00"/>
                </a:solidFill>
                <a:latin typeface="Verdana" pitchFamily="34" charset="0"/>
                <a:ea typeface="宋体" pitchFamily="2" charset="-122"/>
              </a:rPr>
              <a:t>State Key Laboratory for Physical Chemistry of Solid Surfaces</a:t>
            </a:r>
            <a:endParaRPr lang="en-US" altLang="zh-CN" sz="2400" b="0" smtClean="0">
              <a:solidFill>
                <a:srgbClr val="FFFF00"/>
              </a:solidFill>
              <a:ea typeface="宋体" pitchFamily="2" charset="-122"/>
            </a:endParaRPr>
          </a:p>
        </p:txBody>
      </p:sp>
      <p:sp>
        <p:nvSpPr>
          <p:cNvPr id="3079" name="Text Box 10"/>
          <p:cNvSpPr txBox="1">
            <a:spLocks noChangeArrowheads="1"/>
          </p:cNvSpPr>
          <p:nvPr/>
        </p:nvSpPr>
        <p:spPr bwMode="auto">
          <a:xfrm>
            <a:off x="2946400" y="6318250"/>
            <a:ext cx="5522384"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kumimoji="1" sz="2800" b="1">
                <a:solidFill>
                  <a:schemeClr val="tx1"/>
                </a:solidFill>
                <a:latin typeface="Times New Roman" charset="0"/>
                <a:ea typeface="隶书" pitchFamily="49" charset="-122"/>
              </a:defRPr>
            </a:lvl1pPr>
            <a:lvl2pPr marL="742950" indent="-285750" eaLnBrk="0" hangingPunct="0">
              <a:defRPr kumimoji="1" sz="2800" b="1">
                <a:solidFill>
                  <a:schemeClr val="tx1"/>
                </a:solidFill>
                <a:latin typeface="Times New Roman" charset="0"/>
                <a:ea typeface="隶书" pitchFamily="49" charset="-122"/>
              </a:defRPr>
            </a:lvl2pPr>
            <a:lvl3pPr marL="1143000" indent="-228600" eaLnBrk="0" hangingPunct="0">
              <a:defRPr kumimoji="1" sz="2800" b="1">
                <a:solidFill>
                  <a:schemeClr val="tx1"/>
                </a:solidFill>
                <a:latin typeface="Times New Roman" charset="0"/>
                <a:ea typeface="隶书" pitchFamily="49" charset="-122"/>
              </a:defRPr>
            </a:lvl3pPr>
            <a:lvl4pPr marL="1600200" indent="-228600" eaLnBrk="0" hangingPunct="0">
              <a:defRPr kumimoji="1" sz="2800" b="1">
                <a:solidFill>
                  <a:schemeClr val="tx1"/>
                </a:solidFill>
                <a:latin typeface="Times New Roman" charset="0"/>
                <a:ea typeface="隶书" pitchFamily="49" charset="-122"/>
              </a:defRPr>
            </a:lvl4pPr>
            <a:lvl5pPr marL="2057400" indent="-228600" eaLnBrk="0" hangingPunct="0">
              <a:defRPr kumimoji="1" sz="2800" b="1">
                <a:solidFill>
                  <a:schemeClr val="tx1"/>
                </a:solidFill>
                <a:latin typeface="Times New Roman" charset="0"/>
                <a:ea typeface="隶书" pitchFamily="49" charset="-122"/>
              </a:defRPr>
            </a:lvl5pPr>
            <a:lvl6pPr marL="25146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6pPr>
            <a:lvl7pPr marL="29718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7pPr>
            <a:lvl8pPr marL="34290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8pPr>
            <a:lvl9pPr marL="38862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9pPr>
          </a:lstStyle>
          <a:p>
            <a:pPr eaLnBrk="1" fontAlgn="base" hangingPunct="1">
              <a:lnSpc>
                <a:spcPct val="150000"/>
              </a:lnSpc>
              <a:spcBef>
                <a:spcPct val="0"/>
              </a:spcBef>
              <a:spcAft>
                <a:spcPct val="0"/>
              </a:spcAft>
              <a:defRPr/>
            </a:pPr>
            <a:r>
              <a:rPr lang="zh-CN" altLang="en-US" sz="1600" b="0" smtClean="0">
                <a:solidFill>
                  <a:srgbClr val="FFFFFF"/>
                </a:solidFill>
                <a:ea typeface="宋体" pitchFamily="2" charset="-122"/>
              </a:rPr>
              <a:t>厦门大学固体表面物理化学国家重点实验室</a:t>
            </a:r>
            <a:endParaRPr lang="zh-CN" altLang="en-US" sz="1600" b="0" smtClean="0">
              <a:solidFill>
                <a:srgbClr val="FFFFFF"/>
              </a:solidFill>
              <a:ea typeface="楷体_GB2312" pitchFamily="49" charset="-122"/>
            </a:endParaRPr>
          </a:p>
        </p:txBody>
      </p:sp>
    </p:spTree>
    <p:extLst>
      <p:ext uri="{BB962C8B-B14F-4D97-AF65-F5344CB8AC3E}">
        <p14:creationId xmlns:p14="http://schemas.microsoft.com/office/powerpoint/2010/main" val="182699430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charset="0"/>
          <a:ea typeface="宋体" pitchFamily="2" charset="-122"/>
        </a:defRPr>
      </a:lvl5pPr>
      <a:lvl6pPr marL="457200" algn="ctr" rtl="0" fontAlgn="base">
        <a:spcBef>
          <a:spcPct val="0"/>
        </a:spcBef>
        <a:spcAft>
          <a:spcPct val="0"/>
        </a:spcAft>
        <a:defRPr kumimoji="1" sz="4400">
          <a:solidFill>
            <a:schemeClr val="tx2"/>
          </a:solidFill>
          <a:latin typeface="Times New Roman" charset="0"/>
          <a:ea typeface="宋体" pitchFamily="2" charset="-122"/>
        </a:defRPr>
      </a:lvl6pPr>
      <a:lvl7pPr marL="914400" algn="ctr" rtl="0" fontAlgn="base">
        <a:spcBef>
          <a:spcPct val="0"/>
        </a:spcBef>
        <a:spcAft>
          <a:spcPct val="0"/>
        </a:spcAft>
        <a:defRPr kumimoji="1" sz="4400">
          <a:solidFill>
            <a:schemeClr val="tx2"/>
          </a:solidFill>
          <a:latin typeface="Times New Roman" charset="0"/>
          <a:ea typeface="宋体" pitchFamily="2" charset="-122"/>
        </a:defRPr>
      </a:lvl7pPr>
      <a:lvl8pPr marL="1371600" algn="ctr" rtl="0" fontAlgn="base">
        <a:spcBef>
          <a:spcPct val="0"/>
        </a:spcBef>
        <a:spcAft>
          <a:spcPct val="0"/>
        </a:spcAft>
        <a:defRPr kumimoji="1" sz="4400">
          <a:solidFill>
            <a:schemeClr val="tx2"/>
          </a:solidFill>
          <a:latin typeface="Times New Roman" charset="0"/>
          <a:ea typeface="宋体" pitchFamily="2" charset="-122"/>
        </a:defRPr>
      </a:lvl8pPr>
      <a:lvl9pPr marL="1828800" algn="ctr" rtl="0" fontAlgn="base">
        <a:spcBef>
          <a:spcPct val="0"/>
        </a:spcBef>
        <a:spcAft>
          <a:spcPct val="0"/>
        </a:spcAft>
        <a:defRPr kumimoji="1" sz="4400">
          <a:solidFill>
            <a:schemeClr val="tx2"/>
          </a:solidFill>
          <a:latin typeface="Times New Roman"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22.bin"/><Relationship Id="rId4" Type="http://schemas.openxmlformats.org/officeDocument/2006/relationships/image" Target="../media/image2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26.wmf"/></Relationships>
</file>

<file path=ppt/slides/_rels/slide12.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28.wmf"/><Relationship Id="rId5" Type="http://schemas.openxmlformats.org/officeDocument/2006/relationships/oleObject" Target="../embeddings/oleObject26.bin"/><Relationship Id="rId4" Type="http://schemas.openxmlformats.org/officeDocument/2006/relationships/image" Target="../media/image27.wmf"/></Relationships>
</file>

<file path=ppt/slides/_rels/slide13.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31.wmf"/><Relationship Id="rId11" Type="http://schemas.openxmlformats.org/officeDocument/2006/relationships/image" Target="../media/image34.png"/><Relationship Id="rId5" Type="http://schemas.openxmlformats.org/officeDocument/2006/relationships/oleObject" Target="../embeddings/oleObject29.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31.bin"/></Relationships>
</file>

<file path=ppt/slides/_rels/slide14.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37.bin"/><Relationship Id="rId18" Type="http://schemas.openxmlformats.org/officeDocument/2006/relationships/image" Target="../media/image42.wmf"/><Relationship Id="rId3" Type="http://schemas.openxmlformats.org/officeDocument/2006/relationships/oleObject" Target="../embeddings/oleObject32.bin"/><Relationship Id="rId21" Type="http://schemas.openxmlformats.org/officeDocument/2006/relationships/image" Target="../media/image45.png"/><Relationship Id="rId7" Type="http://schemas.openxmlformats.org/officeDocument/2006/relationships/oleObject" Target="../embeddings/oleObject34.bin"/><Relationship Id="rId12" Type="http://schemas.openxmlformats.org/officeDocument/2006/relationships/image" Target="../media/image39.wmf"/><Relationship Id="rId17" Type="http://schemas.openxmlformats.org/officeDocument/2006/relationships/oleObject" Target="../embeddings/oleObject39.bin"/><Relationship Id="rId2" Type="http://schemas.openxmlformats.org/officeDocument/2006/relationships/slideLayout" Target="../slideLayouts/slideLayout13.xml"/><Relationship Id="rId16" Type="http://schemas.openxmlformats.org/officeDocument/2006/relationships/image" Target="../media/image41.wmf"/><Relationship Id="rId20" Type="http://schemas.openxmlformats.org/officeDocument/2006/relationships/image" Target="../media/image43.wmf"/><Relationship Id="rId1" Type="http://schemas.openxmlformats.org/officeDocument/2006/relationships/vmlDrawing" Target="../drawings/vmlDrawing10.vml"/><Relationship Id="rId6" Type="http://schemas.openxmlformats.org/officeDocument/2006/relationships/image" Target="../media/image36.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oleObject" Target="../embeddings/oleObject38.bin"/><Relationship Id="rId23" Type="http://schemas.openxmlformats.org/officeDocument/2006/relationships/image" Target="../media/image44.wmf"/><Relationship Id="rId10" Type="http://schemas.openxmlformats.org/officeDocument/2006/relationships/image" Target="../media/image38.wmf"/><Relationship Id="rId19" Type="http://schemas.openxmlformats.org/officeDocument/2006/relationships/oleObject" Target="../embeddings/oleObject40.bin"/><Relationship Id="rId4" Type="http://schemas.openxmlformats.org/officeDocument/2006/relationships/image" Target="../media/image35.wmf"/><Relationship Id="rId9" Type="http://schemas.openxmlformats.org/officeDocument/2006/relationships/oleObject" Target="../embeddings/oleObject35.bin"/><Relationship Id="rId14" Type="http://schemas.openxmlformats.org/officeDocument/2006/relationships/image" Target="../media/image40.wmf"/><Relationship Id="rId22" Type="http://schemas.openxmlformats.org/officeDocument/2006/relationships/oleObject" Target="../embeddings/oleObject41.bin"/></Relationships>
</file>

<file path=ppt/slides/_rels/slide1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image" Target="../media/image47.wmf"/><Relationship Id="rId5" Type="http://schemas.openxmlformats.org/officeDocument/2006/relationships/oleObject" Target="../embeddings/oleObject43.bin"/><Relationship Id="rId4" Type="http://schemas.openxmlformats.org/officeDocument/2006/relationships/image" Target="../media/image46.wmf"/></Relationships>
</file>

<file path=ppt/slides/_rels/slide16.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3.wmf"/><Relationship Id="rId2" Type="http://schemas.openxmlformats.org/officeDocument/2006/relationships/slideLayout" Target="../slideLayouts/slideLayout13.xml"/><Relationship Id="rId16" Type="http://schemas.openxmlformats.org/officeDocument/2006/relationships/image" Target="../media/image55.wmf"/><Relationship Id="rId1" Type="http://schemas.openxmlformats.org/officeDocument/2006/relationships/vmlDrawing" Target="../drawings/vmlDrawing12.vml"/><Relationship Id="rId6" Type="http://schemas.openxmlformats.org/officeDocument/2006/relationships/image" Target="../media/image50.wmf"/><Relationship Id="rId11" Type="http://schemas.openxmlformats.org/officeDocument/2006/relationships/oleObject" Target="../embeddings/oleObject49.bin"/><Relationship Id="rId5" Type="http://schemas.openxmlformats.org/officeDocument/2006/relationships/oleObject" Target="../embeddings/oleObject46.bin"/><Relationship Id="rId15" Type="http://schemas.openxmlformats.org/officeDocument/2006/relationships/oleObject" Target="../embeddings/oleObject51.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48.bin"/><Relationship Id="rId14" Type="http://schemas.openxmlformats.org/officeDocument/2006/relationships/image" Target="../media/image54.wmf"/></Relationships>
</file>

<file path=ppt/slides/_rels/slide17.x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oleObject" Target="../embeddings/oleObject57.bin"/><Relationship Id="rId3" Type="http://schemas.openxmlformats.org/officeDocument/2006/relationships/oleObject" Target="../embeddings/oleObject52.bin"/><Relationship Id="rId7" Type="http://schemas.openxmlformats.org/officeDocument/2006/relationships/oleObject" Target="../embeddings/oleObject54.bin"/><Relationship Id="rId12" Type="http://schemas.openxmlformats.org/officeDocument/2006/relationships/image" Target="../media/image60.w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image" Target="../media/image57.wmf"/><Relationship Id="rId11" Type="http://schemas.openxmlformats.org/officeDocument/2006/relationships/oleObject" Target="../embeddings/oleObject56.bin"/><Relationship Id="rId5" Type="http://schemas.openxmlformats.org/officeDocument/2006/relationships/oleObject" Target="../embeddings/oleObject53.bin"/><Relationship Id="rId10" Type="http://schemas.openxmlformats.org/officeDocument/2006/relationships/image" Target="../media/image59.wmf"/><Relationship Id="rId4" Type="http://schemas.openxmlformats.org/officeDocument/2006/relationships/image" Target="../media/image56.wmf"/><Relationship Id="rId9" Type="http://schemas.openxmlformats.org/officeDocument/2006/relationships/oleObject" Target="../embeddings/oleObject55.bin"/><Relationship Id="rId14" Type="http://schemas.openxmlformats.org/officeDocument/2006/relationships/image" Target="../media/image6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13.xml"/><Relationship Id="rId1" Type="http://schemas.openxmlformats.org/officeDocument/2006/relationships/vmlDrawing" Target="../drawings/vmlDrawing14.vml"/><Relationship Id="rId4" Type="http://schemas.openxmlformats.org/officeDocument/2006/relationships/image" Target="../media/image6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59.bin"/><Relationship Id="rId7" Type="http://schemas.openxmlformats.org/officeDocument/2006/relationships/oleObject" Target="../embeddings/oleObject61.bin"/><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image" Target="../media/image64.wmf"/><Relationship Id="rId5" Type="http://schemas.openxmlformats.org/officeDocument/2006/relationships/oleObject" Target="../embeddings/oleObject60.bin"/><Relationship Id="rId4" Type="http://schemas.openxmlformats.org/officeDocument/2006/relationships/image" Target="../media/image63.wmf"/></Relationships>
</file>

<file path=ppt/slides/_rels/slide21.xml.rels><?xml version="1.0" encoding="UTF-8" standalone="yes"?>
<Relationships xmlns="http://schemas.openxmlformats.org/package/2006/relationships"><Relationship Id="rId8" Type="http://schemas.openxmlformats.org/officeDocument/2006/relationships/image" Target="../media/image68.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image" Target="../media/image67.wmf"/><Relationship Id="rId5" Type="http://schemas.openxmlformats.org/officeDocument/2006/relationships/oleObject" Target="../embeddings/oleObject63.bin"/><Relationship Id="rId10" Type="http://schemas.openxmlformats.org/officeDocument/2006/relationships/image" Target="../media/image69.wmf"/><Relationship Id="rId4" Type="http://schemas.openxmlformats.org/officeDocument/2006/relationships/image" Target="../media/image66.wmf"/><Relationship Id="rId9" Type="http://schemas.openxmlformats.org/officeDocument/2006/relationships/oleObject" Target="../embeddings/oleObject65.bin"/></Relationships>
</file>

<file path=ppt/slides/_rels/slide22.x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image" Target="../media/image71.wmf"/><Relationship Id="rId5" Type="http://schemas.openxmlformats.org/officeDocument/2006/relationships/oleObject" Target="../embeddings/oleObject67.bin"/><Relationship Id="rId10" Type="http://schemas.openxmlformats.org/officeDocument/2006/relationships/image" Target="../media/image73.wmf"/><Relationship Id="rId4" Type="http://schemas.openxmlformats.org/officeDocument/2006/relationships/image" Target="../media/image70.wmf"/><Relationship Id="rId9" Type="http://schemas.openxmlformats.org/officeDocument/2006/relationships/oleObject" Target="../embeddings/oleObject69.bin"/></Relationships>
</file>

<file path=ppt/slides/_rels/slide23.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70.bin"/><Relationship Id="rId7" Type="http://schemas.openxmlformats.org/officeDocument/2006/relationships/oleObject" Target="../embeddings/oleObject72.bin"/><Relationship Id="rId2" Type="http://schemas.openxmlformats.org/officeDocument/2006/relationships/slideLayout" Target="../slideLayouts/slideLayout13.xml"/><Relationship Id="rId1" Type="http://schemas.openxmlformats.org/officeDocument/2006/relationships/vmlDrawing" Target="../drawings/vmlDrawing18.vml"/><Relationship Id="rId6" Type="http://schemas.openxmlformats.org/officeDocument/2006/relationships/image" Target="../media/image75.wmf"/><Relationship Id="rId5" Type="http://schemas.openxmlformats.org/officeDocument/2006/relationships/oleObject" Target="../embeddings/oleObject71.bin"/><Relationship Id="rId4" Type="http://schemas.openxmlformats.org/officeDocument/2006/relationships/image" Target="../media/image74.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image" Target="../media/image78.wmf"/><Relationship Id="rId5" Type="http://schemas.openxmlformats.org/officeDocument/2006/relationships/oleObject" Target="../embeddings/oleObject74.bin"/><Relationship Id="rId4" Type="http://schemas.openxmlformats.org/officeDocument/2006/relationships/image" Target="../media/image77.wmf"/></Relationships>
</file>

<file path=ppt/slides/_rels/slide25.xml.rels><?xml version="1.0" encoding="UTF-8" standalone="yes"?>
<Relationships xmlns="http://schemas.openxmlformats.org/package/2006/relationships"><Relationship Id="rId8" Type="http://schemas.openxmlformats.org/officeDocument/2006/relationships/image" Target="../media/image81.wmf"/><Relationship Id="rId3" Type="http://schemas.openxmlformats.org/officeDocument/2006/relationships/oleObject" Target="../embeddings/oleObject75.bin"/><Relationship Id="rId7" Type="http://schemas.openxmlformats.org/officeDocument/2006/relationships/oleObject" Target="../embeddings/oleObject77.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80.wmf"/><Relationship Id="rId5" Type="http://schemas.openxmlformats.org/officeDocument/2006/relationships/oleObject" Target="../embeddings/oleObject76.bin"/><Relationship Id="rId10" Type="http://schemas.openxmlformats.org/officeDocument/2006/relationships/image" Target="../media/image82.wmf"/><Relationship Id="rId4" Type="http://schemas.openxmlformats.org/officeDocument/2006/relationships/image" Target="../media/image79.wmf"/><Relationship Id="rId9" Type="http://schemas.openxmlformats.org/officeDocument/2006/relationships/oleObject" Target="../embeddings/oleObject78.bin"/></Relationships>
</file>

<file path=ppt/slides/_rels/slide26.xml.rels><?xml version="1.0" encoding="UTF-8" standalone="yes"?>
<Relationships xmlns="http://schemas.openxmlformats.org/package/2006/relationships"><Relationship Id="rId8" Type="http://schemas.openxmlformats.org/officeDocument/2006/relationships/image" Target="../media/image85.wmf"/><Relationship Id="rId13" Type="http://schemas.openxmlformats.org/officeDocument/2006/relationships/oleObject" Target="../embeddings/oleObject84.bin"/><Relationship Id="rId3" Type="http://schemas.openxmlformats.org/officeDocument/2006/relationships/oleObject" Target="../embeddings/oleObject79.bin"/><Relationship Id="rId7" Type="http://schemas.openxmlformats.org/officeDocument/2006/relationships/oleObject" Target="../embeddings/oleObject81.bin"/><Relationship Id="rId12" Type="http://schemas.openxmlformats.org/officeDocument/2006/relationships/image" Target="../media/image87.wmf"/><Relationship Id="rId2" Type="http://schemas.openxmlformats.org/officeDocument/2006/relationships/slideLayout" Target="../slideLayouts/slideLayout13.xml"/><Relationship Id="rId16" Type="http://schemas.openxmlformats.org/officeDocument/2006/relationships/image" Target="../media/image89.wmf"/><Relationship Id="rId1" Type="http://schemas.openxmlformats.org/officeDocument/2006/relationships/vmlDrawing" Target="../drawings/vmlDrawing21.vml"/><Relationship Id="rId6" Type="http://schemas.openxmlformats.org/officeDocument/2006/relationships/image" Target="../media/image84.wmf"/><Relationship Id="rId11" Type="http://schemas.openxmlformats.org/officeDocument/2006/relationships/oleObject" Target="../embeddings/oleObject83.bin"/><Relationship Id="rId5" Type="http://schemas.openxmlformats.org/officeDocument/2006/relationships/oleObject" Target="../embeddings/oleObject80.bin"/><Relationship Id="rId15" Type="http://schemas.openxmlformats.org/officeDocument/2006/relationships/oleObject" Target="../embeddings/oleObject85.bin"/><Relationship Id="rId10" Type="http://schemas.openxmlformats.org/officeDocument/2006/relationships/image" Target="../media/image86.wmf"/><Relationship Id="rId4" Type="http://schemas.openxmlformats.org/officeDocument/2006/relationships/image" Target="../media/image83.wmf"/><Relationship Id="rId9" Type="http://schemas.openxmlformats.org/officeDocument/2006/relationships/oleObject" Target="../embeddings/oleObject82.bin"/><Relationship Id="rId14" Type="http://schemas.openxmlformats.org/officeDocument/2006/relationships/image" Target="../media/image88.wmf"/></Relationships>
</file>

<file path=ppt/slides/_rels/slide27.x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oleObject" Target="../embeddings/oleObject91.bin"/><Relationship Id="rId3" Type="http://schemas.openxmlformats.org/officeDocument/2006/relationships/oleObject" Target="../embeddings/oleObject86.bin"/><Relationship Id="rId7" Type="http://schemas.openxmlformats.org/officeDocument/2006/relationships/oleObject" Target="../embeddings/oleObject88.bin"/><Relationship Id="rId12" Type="http://schemas.openxmlformats.org/officeDocument/2006/relationships/image" Target="../media/image94.wmf"/><Relationship Id="rId2" Type="http://schemas.openxmlformats.org/officeDocument/2006/relationships/slideLayout" Target="../slideLayouts/slideLayout13.xml"/><Relationship Id="rId1" Type="http://schemas.openxmlformats.org/officeDocument/2006/relationships/vmlDrawing" Target="../drawings/vmlDrawing22.vml"/><Relationship Id="rId6" Type="http://schemas.openxmlformats.org/officeDocument/2006/relationships/image" Target="../media/image91.wmf"/><Relationship Id="rId11" Type="http://schemas.openxmlformats.org/officeDocument/2006/relationships/oleObject" Target="../embeddings/oleObject90.bin"/><Relationship Id="rId5" Type="http://schemas.openxmlformats.org/officeDocument/2006/relationships/oleObject" Target="../embeddings/oleObject87.bin"/><Relationship Id="rId10" Type="http://schemas.openxmlformats.org/officeDocument/2006/relationships/image" Target="../media/image93.wmf"/><Relationship Id="rId4" Type="http://schemas.openxmlformats.org/officeDocument/2006/relationships/image" Target="../media/image90.wmf"/><Relationship Id="rId9" Type="http://schemas.openxmlformats.org/officeDocument/2006/relationships/oleObject" Target="../embeddings/oleObject89.bin"/><Relationship Id="rId14" Type="http://schemas.openxmlformats.org/officeDocument/2006/relationships/image" Target="../media/image95.wmf"/></Relationships>
</file>

<file path=ppt/slides/_rels/slide28.xml.rels><?xml version="1.0" encoding="UTF-8" standalone="yes"?>
<Relationships xmlns="http://schemas.openxmlformats.org/package/2006/relationships"><Relationship Id="rId8" Type="http://schemas.openxmlformats.org/officeDocument/2006/relationships/image" Target="../media/image98.wmf"/><Relationship Id="rId13" Type="http://schemas.openxmlformats.org/officeDocument/2006/relationships/oleObject" Target="../embeddings/oleObject97.bin"/><Relationship Id="rId18" Type="http://schemas.openxmlformats.org/officeDocument/2006/relationships/image" Target="../media/image103.wmf"/><Relationship Id="rId3" Type="http://schemas.openxmlformats.org/officeDocument/2006/relationships/oleObject" Target="../embeddings/oleObject92.bin"/><Relationship Id="rId7" Type="http://schemas.openxmlformats.org/officeDocument/2006/relationships/oleObject" Target="../embeddings/oleObject94.bin"/><Relationship Id="rId12" Type="http://schemas.openxmlformats.org/officeDocument/2006/relationships/image" Target="../media/image100.wmf"/><Relationship Id="rId17" Type="http://schemas.openxmlformats.org/officeDocument/2006/relationships/oleObject" Target="../embeddings/oleObject99.bin"/><Relationship Id="rId2" Type="http://schemas.openxmlformats.org/officeDocument/2006/relationships/slideLayout" Target="../slideLayouts/slideLayout13.xml"/><Relationship Id="rId16" Type="http://schemas.openxmlformats.org/officeDocument/2006/relationships/image" Target="../media/image102.wmf"/><Relationship Id="rId1" Type="http://schemas.openxmlformats.org/officeDocument/2006/relationships/vmlDrawing" Target="../drawings/vmlDrawing23.vml"/><Relationship Id="rId6" Type="http://schemas.openxmlformats.org/officeDocument/2006/relationships/image" Target="../media/image97.wmf"/><Relationship Id="rId11" Type="http://schemas.openxmlformats.org/officeDocument/2006/relationships/oleObject" Target="../embeddings/oleObject96.bin"/><Relationship Id="rId5" Type="http://schemas.openxmlformats.org/officeDocument/2006/relationships/oleObject" Target="../embeddings/oleObject93.bin"/><Relationship Id="rId15" Type="http://schemas.openxmlformats.org/officeDocument/2006/relationships/oleObject" Target="../embeddings/oleObject98.bin"/><Relationship Id="rId10" Type="http://schemas.openxmlformats.org/officeDocument/2006/relationships/image" Target="../media/image99.wmf"/><Relationship Id="rId4" Type="http://schemas.openxmlformats.org/officeDocument/2006/relationships/image" Target="../media/image96.wmf"/><Relationship Id="rId9" Type="http://schemas.openxmlformats.org/officeDocument/2006/relationships/oleObject" Target="../embeddings/oleObject95.bin"/><Relationship Id="rId14" Type="http://schemas.openxmlformats.org/officeDocument/2006/relationships/image" Target="../media/image101.wmf"/></Relationships>
</file>

<file path=ppt/slides/_rels/slide29.xml.rels><?xml version="1.0" encoding="UTF-8" standalone="yes"?>
<Relationships xmlns="http://schemas.openxmlformats.org/package/2006/relationships"><Relationship Id="rId8" Type="http://schemas.openxmlformats.org/officeDocument/2006/relationships/image" Target="../media/image106.wmf"/><Relationship Id="rId13" Type="http://schemas.openxmlformats.org/officeDocument/2006/relationships/oleObject" Target="../embeddings/oleObject105.bin"/><Relationship Id="rId18" Type="http://schemas.openxmlformats.org/officeDocument/2006/relationships/image" Target="../media/image111.wmf"/><Relationship Id="rId3" Type="http://schemas.openxmlformats.org/officeDocument/2006/relationships/oleObject" Target="../embeddings/oleObject100.bin"/><Relationship Id="rId7" Type="http://schemas.openxmlformats.org/officeDocument/2006/relationships/oleObject" Target="../embeddings/oleObject102.bin"/><Relationship Id="rId12" Type="http://schemas.openxmlformats.org/officeDocument/2006/relationships/image" Target="../media/image108.wmf"/><Relationship Id="rId17" Type="http://schemas.openxmlformats.org/officeDocument/2006/relationships/oleObject" Target="../embeddings/oleObject107.bin"/><Relationship Id="rId2" Type="http://schemas.openxmlformats.org/officeDocument/2006/relationships/slideLayout" Target="../slideLayouts/slideLayout13.xml"/><Relationship Id="rId16" Type="http://schemas.openxmlformats.org/officeDocument/2006/relationships/image" Target="../media/image110.wmf"/><Relationship Id="rId20" Type="http://schemas.openxmlformats.org/officeDocument/2006/relationships/image" Target="../media/image112.wmf"/><Relationship Id="rId1" Type="http://schemas.openxmlformats.org/officeDocument/2006/relationships/vmlDrawing" Target="../drawings/vmlDrawing24.vml"/><Relationship Id="rId6" Type="http://schemas.openxmlformats.org/officeDocument/2006/relationships/image" Target="../media/image105.wmf"/><Relationship Id="rId11" Type="http://schemas.openxmlformats.org/officeDocument/2006/relationships/oleObject" Target="../embeddings/oleObject104.bin"/><Relationship Id="rId5" Type="http://schemas.openxmlformats.org/officeDocument/2006/relationships/oleObject" Target="../embeddings/oleObject101.bin"/><Relationship Id="rId15" Type="http://schemas.openxmlformats.org/officeDocument/2006/relationships/oleObject" Target="../embeddings/oleObject106.bin"/><Relationship Id="rId10" Type="http://schemas.openxmlformats.org/officeDocument/2006/relationships/image" Target="../media/image107.wmf"/><Relationship Id="rId19" Type="http://schemas.openxmlformats.org/officeDocument/2006/relationships/oleObject" Target="../embeddings/oleObject108.bin"/><Relationship Id="rId4" Type="http://schemas.openxmlformats.org/officeDocument/2006/relationships/image" Target="../media/image104.wmf"/><Relationship Id="rId9" Type="http://schemas.openxmlformats.org/officeDocument/2006/relationships/oleObject" Target="../embeddings/oleObject103.bin"/><Relationship Id="rId14" Type="http://schemas.openxmlformats.org/officeDocument/2006/relationships/image" Target="../media/image10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oleObject" Target="../embeddings/oleObject109.bin"/><Relationship Id="rId7" Type="http://schemas.openxmlformats.org/officeDocument/2006/relationships/oleObject" Target="../embeddings/oleObject111.bin"/><Relationship Id="rId2" Type="http://schemas.openxmlformats.org/officeDocument/2006/relationships/slideLayout" Target="../slideLayouts/slideLayout13.xml"/><Relationship Id="rId1" Type="http://schemas.openxmlformats.org/officeDocument/2006/relationships/vmlDrawing" Target="../drawings/vmlDrawing25.vml"/><Relationship Id="rId6" Type="http://schemas.openxmlformats.org/officeDocument/2006/relationships/image" Target="../media/image114.wmf"/><Relationship Id="rId5" Type="http://schemas.openxmlformats.org/officeDocument/2006/relationships/oleObject" Target="../embeddings/oleObject110.bin"/><Relationship Id="rId10" Type="http://schemas.openxmlformats.org/officeDocument/2006/relationships/image" Target="../media/image116.wmf"/><Relationship Id="rId4" Type="http://schemas.openxmlformats.org/officeDocument/2006/relationships/image" Target="../media/image113.wmf"/><Relationship Id="rId9" Type="http://schemas.openxmlformats.org/officeDocument/2006/relationships/oleObject" Target="../embeddings/oleObject112.bin"/></Relationships>
</file>

<file path=ppt/slides/_rels/slide31.xml.rels><?xml version="1.0" encoding="UTF-8" standalone="yes"?>
<Relationships xmlns="http://schemas.openxmlformats.org/package/2006/relationships"><Relationship Id="rId8" Type="http://schemas.openxmlformats.org/officeDocument/2006/relationships/image" Target="../media/image119.wmf"/><Relationship Id="rId13" Type="http://schemas.openxmlformats.org/officeDocument/2006/relationships/oleObject" Target="../embeddings/oleObject118.bin"/><Relationship Id="rId3" Type="http://schemas.openxmlformats.org/officeDocument/2006/relationships/oleObject" Target="../embeddings/oleObject113.bin"/><Relationship Id="rId7" Type="http://schemas.openxmlformats.org/officeDocument/2006/relationships/oleObject" Target="../embeddings/oleObject115.bin"/><Relationship Id="rId12" Type="http://schemas.openxmlformats.org/officeDocument/2006/relationships/image" Target="../media/image121.wmf"/><Relationship Id="rId2" Type="http://schemas.openxmlformats.org/officeDocument/2006/relationships/slideLayout" Target="../slideLayouts/slideLayout13.xml"/><Relationship Id="rId16" Type="http://schemas.openxmlformats.org/officeDocument/2006/relationships/image" Target="../media/image122.wmf"/><Relationship Id="rId1" Type="http://schemas.openxmlformats.org/officeDocument/2006/relationships/vmlDrawing" Target="../drawings/vmlDrawing26.vml"/><Relationship Id="rId6" Type="http://schemas.openxmlformats.org/officeDocument/2006/relationships/image" Target="../media/image118.wmf"/><Relationship Id="rId11" Type="http://schemas.openxmlformats.org/officeDocument/2006/relationships/oleObject" Target="../embeddings/oleObject117.bin"/><Relationship Id="rId5" Type="http://schemas.openxmlformats.org/officeDocument/2006/relationships/oleObject" Target="../embeddings/oleObject114.bin"/><Relationship Id="rId15" Type="http://schemas.openxmlformats.org/officeDocument/2006/relationships/oleObject" Target="../embeddings/oleObject119.bin"/><Relationship Id="rId10" Type="http://schemas.openxmlformats.org/officeDocument/2006/relationships/image" Target="../media/image120.wmf"/><Relationship Id="rId4" Type="http://schemas.openxmlformats.org/officeDocument/2006/relationships/image" Target="../media/image117.wmf"/><Relationship Id="rId9" Type="http://schemas.openxmlformats.org/officeDocument/2006/relationships/oleObject" Target="../embeddings/oleObject116.bin"/><Relationship Id="rId14" Type="http://schemas.openxmlformats.org/officeDocument/2006/relationships/image" Target="../media/image115.wmf"/></Relationships>
</file>

<file path=ppt/slides/_rels/slide32.xml.rels><?xml version="1.0" encoding="UTF-8" standalone="yes"?>
<Relationships xmlns="http://schemas.openxmlformats.org/package/2006/relationships"><Relationship Id="rId8" Type="http://schemas.openxmlformats.org/officeDocument/2006/relationships/image" Target="../media/image125.wmf"/><Relationship Id="rId3" Type="http://schemas.openxmlformats.org/officeDocument/2006/relationships/oleObject" Target="../embeddings/oleObject120.bin"/><Relationship Id="rId7" Type="http://schemas.openxmlformats.org/officeDocument/2006/relationships/oleObject" Target="../embeddings/oleObject122.bin"/><Relationship Id="rId2" Type="http://schemas.openxmlformats.org/officeDocument/2006/relationships/slideLayout" Target="../slideLayouts/slideLayout13.xml"/><Relationship Id="rId1" Type="http://schemas.openxmlformats.org/officeDocument/2006/relationships/vmlDrawing" Target="../drawings/vmlDrawing27.vml"/><Relationship Id="rId6" Type="http://schemas.openxmlformats.org/officeDocument/2006/relationships/image" Target="../media/image124.wmf"/><Relationship Id="rId5" Type="http://schemas.openxmlformats.org/officeDocument/2006/relationships/oleObject" Target="../embeddings/oleObject121.bin"/><Relationship Id="rId10" Type="http://schemas.openxmlformats.org/officeDocument/2006/relationships/image" Target="../media/image126.wmf"/><Relationship Id="rId4" Type="http://schemas.openxmlformats.org/officeDocument/2006/relationships/image" Target="../media/image123.wmf"/><Relationship Id="rId9" Type="http://schemas.openxmlformats.org/officeDocument/2006/relationships/oleObject" Target="../embeddings/oleObject123.bin"/></Relationships>
</file>

<file path=ppt/slides/_rels/slide33.xml.rels><?xml version="1.0" encoding="UTF-8" standalone="yes"?>
<Relationships xmlns="http://schemas.openxmlformats.org/package/2006/relationships"><Relationship Id="rId8" Type="http://schemas.openxmlformats.org/officeDocument/2006/relationships/image" Target="../media/image129.wmf"/><Relationship Id="rId13" Type="http://schemas.openxmlformats.org/officeDocument/2006/relationships/oleObject" Target="../embeddings/oleObject129.bin"/><Relationship Id="rId3" Type="http://schemas.openxmlformats.org/officeDocument/2006/relationships/oleObject" Target="../embeddings/oleObject124.bin"/><Relationship Id="rId7" Type="http://schemas.openxmlformats.org/officeDocument/2006/relationships/oleObject" Target="../embeddings/oleObject126.bin"/><Relationship Id="rId12" Type="http://schemas.openxmlformats.org/officeDocument/2006/relationships/image" Target="../media/image131.wmf"/><Relationship Id="rId2" Type="http://schemas.openxmlformats.org/officeDocument/2006/relationships/slideLayout" Target="../slideLayouts/slideLayout13.xml"/><Relationship Id="rId16" Type="http://schemas.openxmlformats.org/officeDocument/2006/relationships/image" Target="../media/image133.wmf"/><Relationship Id="rId1" Type="http://schemas.openxmlformats.org/officeDocument/2006/relationships/vmlDrawing" Target="../drawings/vmlDrawing28.vml"/><Relationship Id="rId6" Type="http://schemas.openxmlformats.org/officeDocument/2006/relationships/image" Target="../media/image128.wmf"/><Relationship Id="rId11" Type="http://schemas.openxmlformats.org/officeDocument/2006/relationships/oleObject" Target="../embeddings/oleObject128.bin"/><Relationship Id="rId5" Type="http://schemas.openxmlformats.org/officeDocument/2006/relationships/oleObject" Target="../embeddings/oleObject125.bin"/><Relationship Id="rId15" Type="http://schemas.openxmlformats.org/officeDocument/2006/relationships/oleObject" Target="../embeddings/oleObject130.bin"/><Relationship Id="rId10" Type="http://schemas.openxmlformats.org/officeDocument/2006/relationships/image" Target="../media/image130.wmf"/><Relationship Id="rId4" Type="http://schemas.openxmlformats.org/officeDocument/2006/relationships/image" Target="../media/image127.wmf"/><Relationship Id="rId9" Type="http://schemas.openxmlformats.org/officeDocument/2006/relationships/oleObject" Target="../embeddings/oleObject127.bin"/><Relationship Id="rId14" Type="http://schemas.openxmlformats.org/officeDocument/2006/relationships/image" Target="../media/image132.wmf"/></Relationships>
</file>

<file path=ppt/slides/_rels/slide34.xml.rels><?xml version="1.0" encoding="UTF-8" standalone="yes"?>
<Relationships xmlns="http://schemas.openxmlformats.org/package/2006/relationships"><Relationship Id="rId8" Type="http://schemas.openxmlformats.org/officeDocument/2006/relationships/image" Target="../media/image136.wmf"/><Relationship Id="rId13" Type="http://schemas.openxmlformats.org/officeDocument/2006/relationships/oleObject" Target="../embeddings/oleObject136.bin"/><Relationship Id="rId3" Type="http://schemas.openxmlformats.org/officeDocument/2006/relationships/oleObject" Target="../embeddings/oleObject131.bin"/><Relationship Id="rId7" Type="http://schemas.openxmlformats.org/officeDocument/2006/relationships/oleObject" Target="../embeddings/oleObject133.bin"/><Relationship Id="rId12" Type="http://schemas.openxmlformats.org/officeDocument/2006/relationships/image" Target="../media/image138.wmf"/><Relationship Id="rId2" Type="http://schemas.openxmlformats.org/officeDocument/2006/relationships/slideLayout" Target="../slideLayouts/slideLayout13.xml"/><Relationship Id="rId16" Type="http://schemas.openxmlformats.org/officeDocument/2006/relationships/image" Target="../media/image140.wmf"/><Relationship Id="rId1" Type="http://schemas.openxmlformats.org/officeDocument/2006/relationships/vmlDrawing" Target="../drawings/vmlDrawing29.vml"/><Relationship Id="rId6" Type="http://schemas.openxmlformats.org/officeDocument/2006/relationships/image" Target="../media/image135.wmf"/><Relationship Id="rId11" Type="http://schemas.openxmlformats.org/officeDocument/2006/relationships/oleObject" Target="../embeddings/oleObject135.bin"/><Relationship Id="rId5" Type="http://schemas.openxmlformats.org/officeDocument/2006/relationships/oleObject" Target="../embeddings/oleObject132.bin"/><Relationship Id="rId15" Type="http://schemas.openxmlformats.org/officeDocument/2006/relationships/oleObject" Target="../embeddings/oleObject137.bin"/><Relationship Id="rId10" Type="http://schemas.openxmlformats.org/officeDocument/2006/relationships/image" Target="../media/image137.wmf"/><Relationship Id="rId4" Type="http://schemas.openxmlformats.org/officeDocument/2006/relationships/image" Target="../media/image134.wmf"/><Relationship Id="rId9" Type="http://schemas.openxmlformats.org/officeDocument/2006/relationships/oleObject" Target="../embeddings/oleObject134.bin"/><Relationship Id="rId14" Type="http://schemas.openxmlformats.org/officeDocument/2006/relationships/image" Target="../media/image139.wmf"/></Relationships>
</file>

<file path=ppt/slides/_rels/slide35.xml.rels><?xml version="1.0" encoding="UTF-8" standalone="yes"?>
<Relationships xmlns="http://schemas.openxmlformats.org/package/2006/relationships"><Relationship Id="rId8" Type="http://schemas.openxmlformats.org/officeDocument/2006/relationships/image" Target="../media/image143.wmf"/><Relationship Id="rId13" Type="http://schemas.openxmlformats.org/officeDocument/2006/relationships/oleObject" Target="../embeddings/oleObject143.bin"/><Relationship Id="rId18" Type="http://schemas.openxmlformats.org/officeDocument/2006/relationships/image" Target="../media/image148.wmf"/><Relationship Id="rId3" Type="http://schemas.openxmlformats.org/officeDocument/2006/relationships/oleObject" Target="../embeddings/oleObject138.bin"/><Relationship Id="rId21" Type="http://schemas.openxmlformats.org/officeDocument/2006/relationships/oleObject" Target="../embeddings/oleObject147.bin"/><Relationship Id="rId7" Type="http://schemas.openxmlformats.org/officeDocument/2006/relationships/oleObject" Target="../embeddings/oleObject140.bin"/><Relationship Id="rId12" Type="http://schemas.openxmlformats.org/officeDocument/2006/relationships/image" Target="../media/image145.wmf"/><Relationship Id="rId17" Type="http://schemas.openxmlformats.org/officeDocument/2006/relationships/oleObject" Target="../embeddings/oleObject145.bin"/><Relationship Id="rId2" Type="http://schemas.openxmlformats.org/officeDocument/2006/relationships/slideLayout" Target="../slideLayouts/slideLayout13.xml"/><Relationship Id="rId16" Type="http://schemas.openxmlformats.org/officeDocument/2006/relationships/image" Target="../media/image147.wmf"/><Relationship Id="rId20" Type="http://schemas.openxmlformats.org/officeDocument/2006/relationships/image" Target="../media/image149.wmf"/><Relationship Id="rId1" Type="http://schemas.openxmlformats.org/officeDocument/2006/relationships/vmlDrawing" Target="../drawings/vmlDrawing30.vml"/><Relationship Id="rId6" Type="http://schemas.openxmlformats.org/officeDocument/2006/relationships/image" Target="../media/image142.wmf"/><Relationship Id="rId11" Type="http://schemas.openxmlformats.org/officeDocument/2006/relationships/oleObject" Target="../embeddings/oleObject142.bin"/><Relationship Id="rId5" Type="http://schemas.openxmlformats.org/officeDocument/2006/relationships/oleObject" Target="../embeddings/oleObject139.bin"/><Relationship Id="rId15" Type="http://schemas.openxmlformats.org/officeDocument/2006/relationships/oleObject" Target="../embeddings/oleObject144.bin"/><Relationship Id="rId10" Type="http://schemas.openxmlformats.org/officeDocument/2006/relationships/image" Target="../media/image144.wmf"/><Relationship Id="rId19" Type="http://schemas.openxmlformats.org/officeDocument/2006/relationships/oleObject" Target="../embeddings/oleObject146.bin"/><Relationship Id="rId4" Type="http://schemas.openxmlformats.org/officeDocument/2006/relationships/image" Target="../media/image141.wmf"/><Relationship Id="rId9" Type="http://schemas.openxmlformats.org/officeDocument/2006/relationships/oleObject" Target="../embeddings/oleObject141.bin"/><Relationship Id="rId14" Type="http://schemas.openxmlformats.org/officeDocument/2006/relationships/image" Target="../media/image146.wmf"/><Relationship Id="rId22" Type="http://schemas.openxmlformats.org/officeDocument/2006/relationships/image" Target="../media/image150.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48.bin"/><Relationship Id="rId2" Type="http://schemas.openxmlformats.org/officeDocument/2006/relationships/slideLayout" Target="../slideLayouts/slideLayout13.xml"/><Relationship Id="rId1" Type="http://schemas.openxmlformats.org/officeDocument/2006/relationships/vmlDrawing" Target="../drawings/vmlDrawing31.vml"/><Relationship Id="rId4" Type="http://schemas.openxmlformats.org/officeDocument/2006/relationships/image" Target="../media/image151.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8" Type="http://schemas.openxmlformats.org/officeDocument/2006/relationships/image" Target="../media/image154.wmf"/><Relationship Id="rId3" Type="http://schemas.openxmlformats.org/officeDocument/2006/relationships/oleObject" Target="../embeddings/oleObject149.bin"/><Relationship Id="rId7" Type="http://schemas.openxmlformats.org/officeDocument/2006/relationships/oleObject" Target="../embeddings/oleObject151.bin"/><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image" Target="../media/image153.wmf"/><Relationship Id="rId5" Type="http://schemas.openxmlformats.org/officeDocument/2006/relationships/oleObject" Target="../embeddings/oleObject150.bin"/><Relationship Id="rId10" Type="http://schemas.openxmlformats.org/officeDocument/2006/relationships/image" Target="../media/image155.wmf"/><Relationship Id="rId4" Type="http://schemas.openxmlformats.org/officeDocument/2006/relationships/image" Target="../media/image152.wmf"/><Relationship Id="rId9" Type="http://schemas.openxmlformats.org/officeDocument/2006/relationships/oleObject" Target="../embeddings/oleObject152.bin"/></Relationships>
</file>

<file path=ppt/slides/_rels/slide39.xml.rels><?xml version="1.0" encoding="UTF-8" standalone="yes"?>
<Relationships xmlns="http://schemas.openxmlformats.org/package/2006/relationships"><Relationship Id="rId8" Type="http://schemas.openxmlformats.org/officeDocument/2006/relationships/image" Target="../media/image158.wmf"/><Relationship Id="rId13" Type="http://schemas.openxmlformats.org/officeDocument/2006/relationships/oleObject" Target="../embeddings/oleObject158.bin"/><Relationship Id="rId18" Type="http://schemas.openxmlformats.org/officeDocument/2006/relationships/image" Target="../media/image163.wmf"/><Relationship Id="rId3" Type="http://schemas.openxmlformats.org/officeDocument/2006/relationships/oleObject" Target="../embeddings/oleObject153.bin"/><Relationship Id="rId7" Type="http://schemas.openxmlformats.org/officeDocument/2006/relationships/oleObject" Target="../embeddings/oleObject155.bin"/><Relationship Id="rId12" Type="http://schemas.openxmlformats.org/officeDocument/2006/relationships/image" Target="../media/image160.wmf"/><Relationship Id="rId17" Type="http://schemas.openxmlformats.org/officeDocument/2006/relationships/oleObject" Target="../embeddings/oleObject160.bin"/><Relationship Id="rId2" Type="http://schemas.openxmlformats.org/officeDocument/2006/relationships/slideLayout" Target="../slideLayouts/slideLayout13.xml"/><Relationship Id="rId16" Type="http://schemas.openxmlformats.org/officeDocument/2006/relationships/image" Target="../media/image162.wmf"/><Relationship Id="rId20" Type="http://schemas.openxmlformats.org/officeDocument/2006/relationships/image" Target="../media/image164.wmf"/><Relationship Id="rId1" Type="http://schemas.openxmlformats.org/officeDocument/2006/relationships/vmlDrawing" Target="../drawings/vmlDrawing33.vml"/><Relationship Id="rId6" Type="http://schemas.openxmlformats.org/officeDocument/2006/relationships/image" Target="../media/image157.wmf"/><Relationship Id="rId11" Type="http://schemas.openxmlformats.org/officeDocument/2006/relationships/oleObject" Target="../embeddings/oleObject157.bin"/><Relationship Id="rId5" Type="http://schemas.openxmlformats.org/officeDocument/2006/relationships/oleObject" Target="../embeddings/oleObject154.bin"/><Relationship Id="rId15" Type="http://schemas.openxmlformats.org/officeDocument/2006/relationships/oleObject" Target="../embeddings/oleObject159.bin"/><Relationship Id="rId10" Type="http://schemas.openxmlformats.org/officeDocument/2006/relationships/image" Target="../media/image159.wmf"/><Relationship Id="rId19" Type="http://schemas.openxmlformats.org/officeDocument/2006/relationships/oleObject" Target="../embeddings/oleObject161.bin"/><Relationship Id="rId4" Type="http://schemas.openxmlformats.org/officeDocument/2006/relationships/image" Target="../media/image156.wmf"/><Relationship Id="rId9" Type="http://schemas.openxmlformats.org/officeDocument/2006/relationships/oleObject" Target="../embeddings/oleObject156.bin"/><Relationship Id="rId14" Type="http://schemas.openxmlformats.org/officeDocument/2006/relationships/image" Target="../media/image16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2.bin"/><Relationship Id="rId2" Type="http://schemas.openxmlformats.org/officeDocument/2006/relationships/slideLayout" Target="../slideLayouts/slideLayout13.xml"/><Relationship Id="rId1" Type="http://schemas.openxmlformats.org/officeDocument/2006/relationships/vmlDrawing" Target="../drawings/vmlDrawing34.vml"/><Relationship Id="rId6" Type="http://schemas.openxmlformats.org/officeDocument/2006/relationships/image" Target="../media/image166.wmf"/><Relationship Id="rId5" Type="http://schemas.openxmlformats.org/officeDocument/2006/relationships/oleObject" Target="../embeddings/oleObject163.bin"/><Relationship Id="rId4" Type="http://schemas.openxmlformats.org/officeDocument/2006/relationships/image" Target="../media/image165.wmf"/></Relationships>
</file>

<file path=ppt/slides/_rels/slide41.xml.rels><?xml version="1.0" encoding="UTF-8" standalone="yes"?>
<Relationships xmlns="http://schemas.openxmlformats.org/package/2006/relationships"><Relationship Id="rId8" Type="http://schemas.openxmlformats.org/officeDocument/2006/relationships/image" Target="../media/image169.wmf"/><Relationship Id="rId13" Type="http://schemas.openxmlformats.org/officeDocument/2006/relationships/oleObject" Target="../embeddings/oleObject169.bin"/><Relationship Id="rId3" Type="http://schemas.openxmlformats.org/officeDocument/2006/relationships/oleObject" Target="../embeddings/oleObject164.bin"/><Relationship Id="rId7" Type="http://schemas.openxmlformats.org/officeDocument/2006/relationships/oleObject" Target="../embeddings/oleObject166.bin"/><Relationship Id="rId12" Type="http://schemas.openxmlformats.org/officeDocument/2006/relationships/image" Target="../media/image171.wmf"/><Relationship Id="rId2" Type="http://schemas.openxmlformats.org/officeDocument/2006/relationships/slideLayout" Target="../slideLayouts/slideLayout13.xml"/><Relationship Id="rId16" Type="http://schemas.openxmlformats.org/officeDocument/2006/relationships/image" Target="../media/image173.wmf"/><Relationship Id="rId1" Type="http://schemas.openxmlformats.org/officeDocument/2006/relationships/vmlDrawing" Target="../drawings/vmlDrawing35.vml"/><Relationship Id="rId6" Type="http://schemas.openxmlformats.org/officeDocument/2006/relationships/image" Target="../media/image168.wmf"/><Relationship Id="rId11" Type="http://schemas.openxmlformats.org/officeDocument/2006/relationships/oleObject" Target="../embeddings/oleObject168.bin"/><Relationship Id="rId5" Type="http://schemas.openxmlformats.org/officeDocument/2006/relationships/oleObject" Target="../embeddings/oleObject165.bin"/><Relationship Id="rId15" Type="http://schemas.openxmlformats.org/officeDocument/2006/relationships/oleObject" Target="../embeddings/oleObject170.bin"/><Relationship Id="rId10" Type="http://schemas.openxmlformats.org/officeDocument/2006/relationships/image" Target="../media/image170.wmf"/><Relationship Id="rId4" Type="http://schemas.openxmlformats.org/officeDocument/2006/relationships/image" Target="../media/image167.wmf"/><Relationship Id="rId9" Type="http://schemas.openxmlformats.org/officeDocument/2006/relationships/oleObject" Target="../embeddings/oleObject167.bin"/><Relationship Id="rId14" Type="http://schemas.openxmlformats.org/officeDocument/2006/relationships/image" Target="../media/image172.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71.bin"/><Relationship Id="rId2" Type="http://schemas.openxmlformats.org/officeDocument/2006/relationships/slideLayout" Target="../slideLayouts/slideLayout13.xml"/><Relationship Id="rId1" Type="http://schemas.openxmlformats.org/officeDocument/2006/relationships/vmlDrawing" Target="../drawings/vmlDrawing36.vml"/><Relationship Id="rId4" Type="http://schemas.openxmlformats.org/officeDocument/2006/relationships/image" Target="../media/image174.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72.bin"/><Relationship Id="rId2" Type="http://schemas.openxmlformats.org/officeDocument/2006/relationships/slideLayout" Target="../slideLayouts/slideLayout13.xml"/><Relationship Id="rId1" Type="http://schemas.openxmlformats.org/officeDocument/2006/relationships/vmlDrawing" Target="../drawings/vmlDrawing37.vml"/><Relationship Id="rId6" Type="http://schemas.openxmlformats.org/officeDocument/2006/relationships/image" Target="../media/image176.wmf"/><Relationship Id="rId5" Type="http://schemas.openxmlformats.org/officeDocument/2006/relationships/oleObject" Target="../embeddings/oleObject173.bin"/><Relationship Id="rId4" Type="http://schemas.openxmlformats.org/officeDocument/2006/relationships/image" Target="../media/image17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2.wmf"/><Relationship Id="rId2" Type="http://schemas.openxmlformats.org/officeDocument/2006/relationships/slideLayout" Target="../slideLayouts/slideLayout13.xml"/><Relationship Id="rId16" Type="http://schemas.openxmlformats.org/officeDocument/2006/relationships/image" Target="../media/image14.wmf"/><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 Id="rId14" Type="http://schemas.openxmlformats.org/officeDocument/2006/relationships/image" Target="../media/image13.wmf"/></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19.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6.bin"/></Relationships>
</file>

<file path=ppt/slides/_rels/slide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21.wmf"/><Relationship Id="rId5" Type="http://schemas.openxmlformats.org/officeDocument/2006/relationships/oleObject" Target="../embeddings/oleObject19.bin"/><Relationship Id="rId4"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title"/>
          </p:nvPr>
        </p:nvSpPr>
        <p:spPr/>
        <p:txBody>
          <a:bodyPr/>
          <a:lstStyle/>
          <a:p>
            <a:endParaRPr lang="zh-CN" altLang="en-US" smtClean="0"/>
          </a:p>
        </p:txBody>
      </p:sp>
      <p:sp>
        <p:nvSpPr>
          <p:cNvPr id="3075" name="内容占位符 2"/>
          <p:cNvSpPr>
            <a:spLocks noGrp="1"/>
          </p:cNvSpPr>
          <p:nvPr>
            <p:ph idx="1"/>
          </p:nvPr>
        </p:nvSpPr>
        <p:spPr/>
        <p:txBody>
          <a:bodyPr/>
          <a:lstStyle/>
          <a:p>
            <a:pPr marL="0" indent="0">
              <a:buNone/>
            </a:pPr>
            <a:endParaRPr lang="zh-CN" altLang="en-US" dirty="0" smtClean="0"/>
          </a:p>
        </p:txBody>
      </p:sp>
      <p:sp>
        <p:nvSpPr>
          <p:cNvPr id="3076" name="Rectangle 2"/>
          <p:cNvSpPr txBox="1">
            <a:spLocks noChangeArrowheads="1"/>
          </p:cNvSpPr>
          <p:nvPr/>
        </p:nvSpPr>
        <p:spPr bwMode="auto">
          <a:xfrm>
            <a:off x="2016125" y="692150"/>
            <a:ext cx="8077200" cy="2514600"/>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contourClr>
              <a:srgbClr val="99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en-US" altLang="zh-CN" sz="4500" b="1" i="1">
                <a:solidFill>
                  <a:srgbClr val="FF0000"/>
                </a:solidFill>
                <a:latin typeface="Verdana" panose="020B0604030504040204" pitchFamily="34" charset="0"/>
                <a:ea typeface="隶书" panose="02010509060101010101" pitchFamily="49" charset="-122"/>
              </a:rPr>
              <a:t>Statistical Thermodynamics and Chemical Kinetics</a:t>
            </a:r>
          </a:p>
        </p:txBody>
      </p:sp>
      <p:sp>
        <p:nvSpPr>
          <p:cNvPr id="3077" name="Text Box 7"/>
          <p:cNvSpPr txBox="1">
            <a:spLocks noChangeArrowheads="1"/>
          </p:cNvSpPr>
          <p:nvPr/>
        </p:nvSpPr>
        <p:spPr bwMode="auto">
          <a:xfrm>
            <a:off x="5029200" y="3625850"/>
            <a:ext cx="2051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600" b="1">
                <a:solidFill>
                  <a:srgbClr val="FFFF00"/>
                </a:solidFill>
                <a:ea typeface="隶书" panose="02010509060101010101" pitchFamily="49" charset="-122"/>
              </a:rPr>
              <a:t>Lecture 2</a:t>
            </a:r>
          </a:p>
        </p:txBody>
      </p:sp>
    </p:spTree>
    <p:extLst>
      <p:ext uri="{BB962C8B-B14F-4D97-AF65-F5344CB8AC3E}">
        <p14:creationId xmlns:p14="http://schemas.microsoft.com/office/powerpoint/2010/main" val="271371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862149" y="404813"/>
            <a:ext cx="9520101" cy="647700"/>
          </a:xfrm>
        </p:spPr>
        <p:txBody>
          <a:bodyPr/>
          <a:lstStyle/>
          <a:p>
            <a:pPr marL="0" indent="0" algn="just" eaLnBrk="1" hangingPunct="1">
              <a:lnSpc>
                <a:spcPct val="120000"/>
              </a:lnSpc>
              <a:spcBef>
                <a:spcPts val="1200"/>
              </a:spcBef>
              <a:buNone/>
            </a:pPr>
            <a:r>
              <a:rPr lang="zh-CN" altLang="en-US" sz="2400" dirty="0">
                <a:latin typeface="黑体" panose="02010609060101010101" pitchFamily="49" charset="-122"/>
                <a:ea typeface="黑体" panose="02010609060101010101" pitchFamily="49" charset="-122"/>
              </a:rPr>
              <a:t>数学上可证明上式中的和积顺序可调换：</a:t>
            </a:r>
          </a:p>
        </p:txBody>
      </p:sp>
      <p:graphicFrame>
        <p:nvGraphicFramePr>
          <p:cNvPr id="12291" name="Object 13"/>
          <p:cNvGraphicFramePr>
            <a:graphicFrameLocks noChangeAspect="1"/>
          </p:cNvGraphicFramePr>
          <p:nvPr/>
        </p:nvGraphicFramePr>
        <p:xfrm>
          <a:off x="2676525" y="1165225"/>
          <a:ext cx="4643438" cy="1106488"/>
        </p:xfrm>
        <a:graphic>
          <a:graphicData uri="http://schemas.openxmlformats.org/presentationml/2006/ole">
            <mc:AlternateContent xmlns:mc="http://schemas.openxmlformats.org/markup-compatibility/2006">
              <mc:Choice xmlns:v="urn:schemas-microsoft-com:vml" Requires="v">
                <p:oleObj spid="_x0000_s6203" name="公式" r:id="rId3" imgW="1917700" imgH="457200" progId="Equation.3">
                  <p:embed/>
                </p:oleObj>
              </mc:Choice>
              <mc:Fallback>
                <p:oleObj name="公式" r:id="rId3" imgW="19177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1165225"/>
                        <a:ext cx="4643438" cy="11064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40" name="Object 14"/>
          <p:cNvGraphicFramePr>
            <a:graphicFrameLocks noChangeAspect="1"/>
          </p:cNvGraphicFramePr>
          <p:nvPr/>
        </p:nvGraphicFramePr>
        <p:xfrm>
          <a:off x="6672263" y="2903538"/>
          <a:ext cx="2374900" cy="977900"/>
        </p:xfrm>
        <a:graphic>
          <a:graphicData uri="http://schemas.openxmlformats.org/presentationml/2006/ole">
            <mc:AlternateContent xmlns:mc="http://schemas.openxmlformats.org/markup-compatibility/2006">
              <mc:Choice xmlns:v="urn:schemas-microsoft-com:vml" Requires="v">
                <p:oleObj spid="_x0000_s6204" name="公式" r:id="rId5" imgW="863225" imgH="355446" progId="Equation.3">
                  <p:embed/>
                </p:oleObj>
              </mc:Choice>
              <mc:Fallback>
                <p:oleObj name="公式" r:id="rId5" imgW="863225"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2263" y="2903538"/>
                        <a:ext cx="2374900" cy="9779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1" name="Object 15"/>
          <p:cNvGraphicFramePr>
            <a:graphicFrameLocks noChangeAspect="1"/>
          </p:cNvGraphicFramePr>
          <p:nvPr>
            <p:extLst>
              <p:ext uri="{D42A27DB-BD31-4B8C-83A1-F6EECF244321}">
                <p14:modId xmlns:p14="http://schemas.microsoft.com/office/powerpoint/2010/main" val="2318269186"/>
              </p:ext>
            </p:extLst>
          </p:nvPr>
        </p:nvGraphicFramePr>
        <p:xfrm>
          <a:off x="3951107" y="4059239"/>
          <a:ext cx="2654300" cy="1187450"/>
        </p:xfrm>
        <a:graphic>
          <a:graphicData uri="http://schemas.openxmlformats.org/presentationml/2006/ole">
            <mc:AlternateContent xmlns:mc="http://schemas.openxmlformats.org/markup-compatibility/2006">
              <mc:Choice xmlns:v="urn:schemas-microsoft-com:vml" Requires="v">
                <p:oleObj spid="_x0000_s6205" name="公式" r:id="rId7" imgW="965200" imgH="431800" progId="Equation.3">
                  <p:embed/>
                </p:oleObj>
              </mc:Choice>
              <mc:Fallback>
                <p:oleObj name="公式" r:id="rId7" imgW="9652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1107" y="4059239"/>
                        <a:ext cx="2654300" cy="11874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矩形标注 1"/>
          <p:cNvSpPr/>
          <p:nvPr/>
        </p:nvSpPr>
        <p:spPr bwMode="auto">
          <a:xfrm>
            <a:off x="2135188" y="2384426"/>
            <a:ext cx="2305050" cy="396875"/>
          </a:xfrm>
          <a:prstGeom prst="wedgeRectCallout">
            <a:avLst>
              <a:gd name="adj1" fmla="val 12024"/>
              <a:gd name="adj2" fmla="val -101043"/>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系综成员量子态</a:t>
            </a:r>
          </a:p>
        </p:txBody>
      </p:sp>
      <p:sp>
        <p:nvSpPr>
          <p:cNvPr id="7" name="矩形标注 6"/>
          <p:cNvSpPr/>
          <p:nvPr/>
        </p:nvSpPr>
        <p:spPr bwMode="auto">
          <a:xfrm>
            <a:off x="4583113" y="2365376"/>
            <a:ext cx="2665412" cy="415925"/>
          </a:xfrm>
          <a:prstGeom prst="wedgeRectCallout">
            <a:avLst>
              <a:gd name="adj1" fmla="val 12024"/>
              <a:gd name="adj2" fmla="val -101043"/>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单个粒子量子态</a:t>
            </a:r>
          </a:p>
        </p:txBody>
      </p:sp>
      <p:sp>
        <p:nvSpPr>
          <p:cNvPr id="8" name="矩形标注 7"/>
          <p:cNvSpPr/>
          <p:nvPr/>
        </p:nvSpPr>
        <p:spPr bwMode="auto">
          <a:xfrm>
            <a:off x="7683500" y="4149726"/>
            <a:ext cx="2592388" cy="396875"/>
          </a:xfrm>
          <a:prstGeom prst="wedgeRectCallout">
            <a:avLst>
              <a:gd name="adj1" fmla="val -43827"/>
              <a:gd name="adj2" fmla="val -152346"/>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单个粒子的量子态</a:t>
            </a:r>
          </a:p>
        </p:txBody>
      </p:sp>
      <p:sp>
        <p:nvSpPr>
          <p:cNvPr id="9" name="Rectangle 2"/>
          <p:cNvSpPr txBox="1">
            <a:spLocks noChangeArrowheads="1"/>
          </p:cNvSpPr>
          <p:nvPr/>
        </p:nvSpPr>
        <p:spPr bwMode="auto">
          <a:xfrm>
            <a:off x="947014" y="2992437"/>
            <a:ext cx="64801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定域子体系中粒子配分函数为：       </a:t>
            </a:r>
          </a:p>
        </p:txBody>
      </p:sp>
      <p:sp>
        <p:nvSpPr>
          <p:cNvPr id="10" name="Rectangle 2"/>
          <p:cNvSpPr txBox="1">
            <a:spLocks noChangeArrowheads="1"/>
          </p:cNvSpPr>
          <p:nvPr/>
        </p:nvSpPr>
        <p:spPr bwMode="auto">
          <a:xfrm>
            <a:off x="947013" y="4652964"/>
            <a:ext cx="9784123"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故对纯组分体系有：</a:t>
            </a:r>
          </a:p>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此可代表</a:t>
            </a:r>
            <a:r>
              <a:rPr lang="zh-CN" altLang="en-US" sz="2400" kern="0" dirty="0">
                <a:solidFill>
                  <a:srgbClr val="FFFF00"/>
                </a:solidFill>
                <a:latin typeface="黑体" pitchFamily="49" charset="-122"/>
                <a:ea typeface="黑体" pitchFamily="49" charset="-122"/>
              </a:rPr>
              <a:t>理想晶体的正则配分函数</a:t>
            </a:r>
            <a:r>
              <a:rPr lang="zh-CN" altLang="en-US" sz="2400" kern="0" dirty="0">
                <a:solidFill>
                  <a:srgbClr val="FFFFFF"/>
                </a:solidFill>
                <a:latin typeface="黑体" pitchFamily="49" charset="-122"/>
                <a:ea typeface="黑体" pitchFamily="49" charset="-122"/>
              </a:rPr>
              <a:t>。</a:t>
            </a:r>
          </a:p>
          <a:p>
            <a:pPr marL="0" indent="0" algn="just" eaLnBrk="1" hangingPunct="1">
              <a:lnSpc>
                <a:spcPct val="120000"/>
              </a:lnSpc>
              <a:spcBef>
                <a:spcPts val="1200"/>
              </a:spcBef>
              <a:buNone/>
              <a:defRPr/>
            </a:pPr>
            <a:endParaRPr lang="en-US" altLang="zh-CN" sz="2400" kern="0" dirty="0">
              <a:solidFill>
                <a:srgbClr val="FFFFFF"/>
              </a:solidFill>
              <a:latin typeface="黑体" pitchFamily="49" charset="-122"/>
              <a:ea typeface="黑体" pitchFamily="49" charset="-122"/>
            </a:endParaRPr>
          </a:p>
        </p:txBody>
      </p:sp>
    </p:spTree>
    <p:extLst>
      <p:ext uri="{BB962C8B-B14F-4D97-AF65-F5344CB8AC3E}">
        <p14:creationId xmlns:p14="http://schemas.microsoft.com/office/powerpoint/2010/main" val="1256929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4341"/>
                                        </p:tgtEl>
                                        <p:attrNameLst>
                                          <p:attrName>style.visibility</p:attrName>
                                        </p:attrNameLst>
                                      </p:cBhvr>
                                      <p:to>
                                        <p:strVal val="visible"/>
                                      </p:to>
                                    </p:set>
                                    <p:animEffect transition="in" filter="fade">
                                      <p:cBhvr>
                                        <p:cTn id="18"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66206" y="1143000"/>
            <a:ext cx="10900954" cy="4191000"/>
          </a:xfrm>
        </p:spPr>
        <p:txBody>
          <a:bodyPr/>
          <a:lstStyle/>
          <a:p>
            <a:pPr marL="0" indent="0" eaLnBrk="1" hangingPunct="1">
              <a:lnSpc>
                <a:spcPct val="120000"/>
              </a:lnSpc>
              <a:buNone/>
            </a:pPr>
            <a:r>
              <a:rPr lang="en-US" altLang="zh-CN" sz="2800" dirty="0">
                <a:latin typeface="黑体" panose="02010609060101010101" pitchFamily="49" charset="-122"/>
                <a:ea typeface="黑体" panose="02010609060101010101" pitchFamily="49" charset="-122"/>
              </a:rPr>
              <a:t>(2) </a:t>
            </a:r>
            <a:r>
              <a:rPr lang="zh-CN" altLang="en-US" sz="2800" dirty="0">
                <a:solidFill>
                  <a:schemeClr val="tx2"/>
                </a:solidFill>
                <a:latin typeface="黑体" panose="02010609060101010101" pitchFamily="49" charset="-122"/>
                <a:ea typeface="黑体" panose="02010609060101010101" pitchFamily="49" charset="-122"/>
              </a:rPr>
              <a:t>离域子体系</a:t>
            </a:r>
            <a:r>
              <a:rPr lang="zh-CN" altLang="en-US" sz="2800" dirty="0">
                <a:latin typeface="黑体" panose="02010609060101010101" pitchFamily="49" charset="-122"/>
                <a:ea typeface="黑体" panose="02010609060101010101" pitchFamily="49" charset="-122"/>
              </a:rPr>
              <a:t>： 将定域子体系的表达式加以全同粒子不可分辨性修正就得：</a:t>
            </a: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r>
              <a:rPr lang="zh-CN" altLang="en-US" sz="2800" dirty="0">
                <a:latin typeface="黑体" panose="02010609060101010101" pitchFamily="49" charset="-122"/>
                <a:ea typeface="黑体" panose="02010609060101010101" pitchFamily="49" charset="-122"/>
              </a:rPr>
              <a:t>此为经典</a:t>
            </a:r>
            <a:r>
              <a:rPr lang="en-US" altLang="zh-CN" sz="2800" dirty="0">
                <a:latin typeface="黑体" panose="02010609060101010101" pitchFamily="49" charset="-122"/>
                <a:ea typeface="黑体" panose="02010609060101010101" pitchFamily="49" charset="-122"/>
              </a:rPr>
              <a:t>M-B</a:t>
            </a:r>
            <a:r>
              <a:rPr lang="zh-CN" altLang="en-US" sz="2800" dirty="0">
                <a:latin typeface="黑体" panose="02010609060101010101" pitchFamily="49" charset="-122"/>
                <a:ea typeface="黑体" panose="02010609060101010101" pitchFamily="49" charset="-122"/>
              </a:rPr>
              <a:t>气体</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理想气体）的正则配分函数。</a:t>
            </a:r>
          </a:p>
        </p:txBody>
      </p:sp>
      <p:graphicFrame>
        <p:nvGraphicFramePr>
          <p:cNvPr id="13315" name="Object 14"/>
          <p:cNvGraphicFramePr>
            <a:graphicFrameLocks noChangeAspect="1"/>
          </p:cNvGraphicFramePr>
          <p:nvPr>
            <p:extLst>
              <p:ext uri="{D42A27DB-BD31-4B8C-83A1-F6EECF244321}">
                <p14:modId xmlns:p14="http://schemas.microsoft.com/office/powerpoint/2010/main" val="190530754"/>
              </p:ext>
            </p:extLst>
          </p:nvPr>
        </p:nvGraphicFramePr>
        <p:xfrm>
          <a:off x="2934607" y="1993900"/>
          <a:ext cx="4662488" cy="1435100"/>
        </p:xfrm>
        <a:graphic>
          <a:graphicData uri="http://schemas.openxmlformats.org/presentationml/2006/ole">
            <mc:AlternateContent xmlns:mc="http://schemas.openxmlformats.org/markup-compatibility/2006">
              <mc:Choice xmlns:v="urn:schemas-microsoft-com:vml" Requires="v">
                <p:oleObj spid="_x0000_s7189" name="公式" r:id="rId3" imgW="1485900" imgH="457200" progId="Equation.3">
                  <p:embed/>
                </p:oleObj>
              </mc:Choice>
              <mc:Fallback>
                <p:oleObj name="公式" r:id="rId3" imgW="14859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4607" y="1993900"/>
                        <a:ext cx="4662488" cy="14351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8429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1992314" y="404813"/>
            <a:ext cx="7775575" cy="533400"/>
          </a:xfrm>
        </p:spPr>
        <p:txBody>
          <a:bodyPr/>
          <a:lstStyle/>
          <a:p>
            <a:pPr algn="l" eaLnBrk="1" hangingPunct="1">
              <a:defRPr/>
            </a:pPr>
            <a:r>
              <a:rPr lang="en-US" altLang="zh-CN" sz="3200" dirty="0">
                <a:latin typeface="+mn-lt"/>
                <a:ea typeface="黑体" pitchFamily="49" charset="-122"/>
              </a:rPr>
              <a:t>3.2.3 </a:t>
            </a:r>
            <a:r>
              <a:rPr lang="zh-CN" altLang="en-US" sz="3200" dirty="0">
                <a:latin typeface="+mn-lt"/>
                <a:ea typeface="黑体" pitchFamily="49" charset="-122"/>
              </a:rPr>
              <a:t>状态性质的正则平均</a:t>
            </a:r>
          </a:p>
        </p:txBody>
      </p:sp>
      <p:sp>
        <p:nvSpPr>
          <p:cNvPr id="16387" name="Rectangle 1027"/>
          <p:cNvSpPr>
            <a:spLocks noGrp="1" noChangeArrowheads="1"/>
          </p:cNvSpPr>
          <p:nvPr>
            <p:ph type="body" idx="1"/>
          </p:nvPr>
        </p:nvSpPr>
        <p:spPr>
          <a:xfrm>
            <a:off x="640080" y="1125538"/>
            <a:ext cx="11109960" cy="2159000"/>
          </a:xfrm>
        </p:spPr>
        <p:txBody>
          <a:bodyPr/>
          <a:lstStyle/>
          <a:p>
            <a:pPr eaLnBrk="1" hangingPunct="1">
              <a:lnSpc>
                <a:spcPct val="120000"/>
              </a:lnSpc>
            </a:pPr>
            <a:r>
              <a:rPr lang="zh-CN" altLang="en-US" sz="2600" dirty="0">
                <a:latin typeface="黑体" panose="02010609060101010101" pitchFamily="49" charset="-122"/>
                <a:ea typeface="黑体" panose="02010609060101010101" pitchFamily="49" charset="-122"/>
              </a:rPr>
              <a:t>系综统计中，体系宏观物理量均被确认为该状态性质的系综平均。</a:t>
            </a:r>
            <a:endParaRPr lang="en-US" altLang="zh-CN" sz="2600" dirty="0">
              <a:latin typeface="黑体" panose="02010609060101010101" pitchFamily="49" charset="-122"/>
              <a:ea typeface="黑体" panose="02010609060101010101" pitchFamily="49" charset="-122"/>
            </a:endParaRPr>
          </a:p>
          <a:p>
            <a:pPr eaLnBrk="1" hangingPunct="1">
              <a:lnSpc>
                <a:spcPct val="120000"/>
              </a:lnSpc>
            </a:pPr>
            <a:r>
              <a:rPr lang="zh-CN" altLang="en-US" sz="2600" dirty="0">
                <a:latin typeface="黑体" panose="02010609060101010101" pitchFamily="49" charset="-122"/>
                <a:ea typeface="黑体" panose="02010609060101010101" pitchFamily="49" charset="-122"/>
              </a:rPr>
              <a:t>一旦确定了正则分布几率函数，就可依平均值法则确定封闭体系的各种状态性质平均值。</a:t>
            </a:r>
            <a:endParaRPr lang="en-US" altLang="zh-CN" sz="2600" dirty="0">
              <a:latin typeface="黑体" panose="02010609060101010101" pitchFamily="49" charset="-122"/>
              <a:ea typeface="黑体" panose="02010609060101010101" pitchFamily="49" charset="-122"/>
            </a:endParaRPr>
          </a:p>
        </p:txBody>
      </p:sp>
      <p:graphicFrame>
        <p:nvGraphicFramePr>
          <p:cNvPr id="16388" name="Object 1028"/>
          <p:cNvGraphicFramePr>
            <a:graphicFrameLocks noChangeAspect="1"/>
          </p:cNvGraphicFramePr>
          <p:nvPr>
            <p:extLst>
              <p:ext uri="{D42A27DB-BD31-4B8C-83A1-F6EECF244321}">
                <p14:modId xmlns:p14="http://schemas.microsoft.com/office/powerpoint/2010/main" val="1970387771"/>
              </p:ext>
            </p:extLst>
          </p:nvPr>
        </p:nvGraphicFramePr>
        <p:xfrm>
          <a:off x="2610961" y="3428003"/>
          <a:ext cx="6337300" cy="998537"/>
        </p:xfrm>
        <a:graphic>
          <a:graphicData uri="http://schemas.openxmlformats.org/presentationml/2006/ole">
            <mc:AlternateContent xmlns:mc="http://schemas.openxmlformats.org/markup-compatibility/2006">
              <mc:Choice xmlns:v="urn:schemas-microsoft-com:vml" Requires="v">
                <p:oleObj spid="_x0000_s8251" name="公式" r:id="rId3" imgW="2819400" imgH="444500" progId="Equation.3">
                  <p:embed/>
                </p:oleObj>
              </mc:Choice>
              <mc:Fallback>
                <p:oleObj name="公式" r:id="rId3" imgW="2819400" imgH="444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0961" y="3428003"/>
                        <a:ext cx="6337300" cy="9985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89" name="对象 1"/>
          <p:cNvGraphicFramePr>
            <a:graphicFrameLocks noChangeAspect="1"/>
          </p:cNvGraphicFramePr>
          <p:nvPr>
            <p:extLst>
              <p:ext uri="{D42A27DB-BD31-4B8C-83A1-F6EECF244321}">
                <p14:modId xmlns:p14="http://schemas.microsoft.com/office/powerpoint/2010/main" val="2873126986"/>
              </p:ext>
            </p:extLst>
          </p:nvPr>
        </p:nvGraphicFramePr>
        <p:xfrm>
          <a:off x="2993798" y="4426540"/>
          <a:ext cx="6610350" cy="1511300"/>
        </p:xfrm>
        <a:graphic>
          <a:graphicData uri="http://schemas.openxmlformats.org/presentationml/2006/ole">
            <mc:AlternateContent xmlns:mc="http://schemas.openxmlformats.org/markup-compatibility/2006">
              <mc:Choice xmlns:v="urn:schemas-microsoft-com:vml" Requires="v">
                <p:oleObj spid="_x0000_s8252" name="公式" r:id="rId5" imgW="2832100" imgH="647700" progId="Equation.3">
                  <p:embed/>
                </p:oleObj>
              </mc:Choice>
              <mc:Fallback>
                <p:oleObj name="公式" r:id="rId5" imgW="2832100" imgH="647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3798" y="4426540"/>
                        <a:ext cx="6610350" cy="15113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1027"/>
          <p:cNvSpPr txBox="1">
            <a:spLocks noChangeArrowheads="1"/>
          </p:cNvSpPr>
          <p:nvPr/>
        </p:nvSpPr>
        <p:spPr bwMode="auto">
          <a:xfrm>
            <a:off x="640080" y="2705834"/>
            <a:ext cx="3941763"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a:solidFill>
                  <a:srgbClr val="FFFF00"/>
                </a:solidFill>
                <a:latin typeface="黑体" pitchFamily="49" charset="-122"/>
                <a:ea typeface="黑体" pitchFamily="49" charset="-122"/>
              </a:rPr>
              <a:t>正则分布几率函数</a:t>
            </a:r>
            <a:r>
              <a:rPr lang="zh-CN" altLang="en-US" sz="2600" kern="0" dirty="0">
                <a:solidFill>
                  <a:srgbClr val="FFFFFF"/>
                </a:solidFill>
                <a:latin typeface="黑体" pitchFamily="49" charset="-122"/>
                <a:ea typeface="黑体" pitchFamily="49" charset="-122"/>
              </a:rPr>
              <a:t>：</a:t>
            </a:r>
          </a:p>
        </p:txBody>
      </p:sp>
      <p:sp>
        <p:nvSpPr>
          <p:cNvPr id="8" name="Rectangle 1027"/>
          <p:cNvSpPr txBox="1">
            <a:spLocks noChangeArrowheads="1"/>
          </p:cNvSpPr>
          <p:nvPr/>
        </p:nvSpPr>
        <p:spPr bwMode="auto">
          <a:xfrm>
            <a:off x="640080" y="3861594"/>
            <a:ext cx="208915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a:solidFill>
                  <a:srgbClr val="FFFF00"/>
                </a:solidFill>
                <a:latin typeface="黑体" pitchFamily="49" charset="-122"/>
                <a:ea typeface="黑体" pitchFamily="49" charset="-122"/>
              </a:rPr>
              <a:t>内能</a:t>
            </a:r>
            <a:r>
              <a:rPr lang="en-US" altLang="zh-CN" sz="2600" kern="0" dirty="0">
                <a:solidFill>
                  <a:srgbClr val="FFFF00"/>
                </a:solidFill>
                <a:latin typeface="黑体" pitchFamily="49" charset="-122"/>
                <a:ea typeface="黑体" pitchFamily="49" charset="-122"/>
              </a:rPr>
              <a:t>U</a:t>
            </a:r>
            <a:r>
              <a:rPr lang="zh-CN" altLang="en-US" sz="2600" kern="0" dirty="0">
                <a:solidFill>
                  <a:srgbClr val="FFFFFF"/>
                </a:solidFill>
                <a:latin typeface="黑体" pitchFamily="49" charset="-122"/>
                <a:ea typeface="黑体" pitchFamily="49" charset="-122"/>
              </a:rPr>
              <a:t>：     </a:t>
            </a:r>
          </a:p>
        </p:txBody>
      </p:sp>
      <p:grpSp>
        <p:nvGrpSpPr>
          <p:cNvPr id="4" name="组合 3"/>
          <p:cNvGrpSpPr>
            <a:grpSpLocks/>
          </p:cNvGrpSpPr>
          <p:nvPr/>
        </p:nvGrpSpPr>
        <p:grpSpPr bwMode="auto">
          <a:xfrm>
            <a:off x="4448585" y="2684291"/>
            <a:ext cx="4537075" cy="631825"/>
            <a:chOff x="3995936" y="3212976"/>
            <a:chExt cx="4536504" cy="631825"/>
          </a:xfrm>
        </p:grpSpPr>
        <p:graphicFrame>
          <p:nvGraphicFramePr>
            <p:cNvPr id="14345" name="对象 1"/>
            <p:cNvGraphicFramePr>
              <a:graphicFrameLocks noChangeAspect="1"/>
            </p:cNvGraphicFramePr>
            <p:nvPr/>
          </p:nvGraphicFramePr>
          <p:xfrm>
            <a:off x="3995936" y="3212976"/>
            <a:ext cx="2376488" cy="631825"/>
          </p:xfrm>
          <a:graphic>
            <a:graphicData uri="http://schemas.openxmlformats.org/presentationml/2006/ole">
              <mc:AlternateContent xmlns:mc="http://schemas.openxmlformats.org/markup-compatibility/2006">
                <mc:Choice xmlns:v="urn:schemas-microsoft-com:vml" Requires="v">
                  <p:oleObj spid="_x0000_s8253" name="公式" r:id="rId7" imgW="952087" imgH="253890" progId="Equation.3">
                    <p:embed/>
                  </p:oleObj>
                </mc:Choice>
                <mc:Fallback>
                  <p:oleObj name="公式" r:id="rId7" imgW="952087" imgH="25389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936" y="3212976"/>
                          <a:ext cx="2376488"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6" name="TextBox 2"/>
            <p:cNvSpPr txBox="1">
              <a:spLocks noChangeArrowheads="1"/>
            </p:cNvSpPr>
            <p:nvPr/>
          </p:nvSpPr>
          <p:spPr bwMode="auto">
            <a:xfrm>
              <a:off x="6732240" y="3257400"/>
              <a:ext cx="1800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i="1">
                  <a:solidFill>
                    <a:srgbClr val="FFFFFF"/>
                  </a:solidFill>
                  <a:ea typeface="隶书" panose="02010509060101010101" pitchFamily="49" charset="-122"/>
                </a:rPr>
                <a:t>i</a:t>
              </a:r>
              <a:r>
                <a:rPr lang="zh-CN" altLang="en-US" sz="2800" b="1">
                  <a:solidFill>
                    <a:srgbClr val="FFFFFF"/>
                  </a:solidFill>
                  <a:ea typeface="隶书" panose="02010509060101010101" pitchFamily="49" charset="-122"/>
                </a:rPr>
                <a:t>为量子态</a:t>
              </a:r>
            </a:p>
          </p:txBody>
        </p:sp>
      </p:grpSp>
    </p:spTree>
    <p:extLst>
      <p:ext uri="{BB962C8B-B14F-4D97-AF65-F5344CB8AC3E}">
        <p14:creationId xmlns:p14="http://schemas.microsoft.com/office/powerpoint/2010/main" val="2117668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nodeType="withEffect">
                                  <p:stCondLst>
                                    <p:cond delay="0"/>
                                  </p:stCondLst>
                                  <p:childTnLst>
                                    <p:set>
                                      <p:cBhvr>
                                        <p:cTn id="23" dur="1" fill="hold">
                                          <p:stCondLst>
                                            <p:cond delay="0"/>
                                          </p:stCondLst>
                                        </p:cTn>
                                        <p:tgtEl>
                                          <p:spTgt spid="16388"/>
                                        </p:tgtEl>
                                        <p:attrNameLst>
                                          <p:attrName>style.visibility</p:attrName>
                                        </p:attrNameLst>
                                      </p:cBhvr>
                                      <p:to>
                                        <p:strVal val="visible"/>
                                      </p:to>
                                    </p:set>
                                    <p:animEffect transition="in" filter="fade">
                                      <p:cBhvr>
                                        <p:cTn id="24" dur="500"/>
                                        <p:tgtEl>
                                          <p:spTgt spid="1638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16389"/>
                                        </p:tgtEl>
                                        <p:attrNameLst>
                                          <p:attrName>style.visibility</p:attrName>
                                        </p:attrNameLst>
                                      </p:cBhvr>
                                      <p:to>
                                        <p:strVal val="visible"/>
                                      </p:to>
                                    </p:set>
                                    <p:animEffect transition="in" filter="fade">
                                      <p:cBhvr>
                                        <p:cTn id="29"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70263" y="476251"/>
            <a:ext cx="11253651" cy="1008063"/>
          </a:xfrm>
        </p:spPr>
        <p:txBody>
          <a:bodyPr/>
          <a:lstStyle/>
          <a:p>
            <a:pPr eaLnBrk="1" hangingPunct="1">
              <a:lnSpc>
                <a:spcPct val="120000"/>
              </a:lnSpc>
            </a:pPr>
            <a:r>
              <a:rPr lang="zh-CN" altLang="en-US" sz="2600" b="1" dirty="0">
                <a:solidFill>
                  <a:schemeClr val="tx2"/>
                </a:solidFill>
                <a:ea typeface="黑体" panose="02010609060101010101" pitchFamily="49" charset="-122"/>
              </a:rPr>
              <a:t>熵</a:t>
            </a:r>
            <a:r>
              <a:rPr lang="en-US" altLang="zh-CN" sz="2600" b="1" dirty="0">
                <a:solidFill>
                  <a:schemeClr val="tx2"/>
                </a:solidFill>
                <a:ea typeface="黑体" panose="02010609060101010101" pitchFamily="49" charset="-122"/>
              </a:rPr>
              <a:t>S</a:t>
            </a:r>
            <a:r>
              <a:rPr lang="zh-CN" altLang="en-US" sz="2600" dirty="0">
                <a:ea typeface="黑体" panose="02010609060101010101" pitchFamily="49" charset="-122"/>
              </a:rPr>
              <a:t>：由玻尔兹曼熵公式当知，正则系综中成员出现量子态</a:t>
            </a:r>
            <a:r>
              <a:rPr lang="en-US" altLang="zh-CN" sz="2600" b="1" i="1" dirty="0" err="1">
                <a:solidFill>
                  <a:schemeClr val="tx2"/>
                </a:solidFill>
                <a:ea typeface="黑体" panose="02010609060101010101" pitchFamily="49" charset="-122"/>
              </a:rPr>
              <a:t>i</a:t>
            </a:r>
            <a:r>
              <a:rPr lang="zh-CN" altLang="en-US" sz="2600" dirty="0">
                <a:ea typeface="黑体" panose="02010609060101010101" pitchFamily="49" charset="-122"/>
              </a:rPr>
              <a:t>的几率为</a:t>
            </a:r>
            <a:r>
              <a:rPr lang="en-US" altLang="zh-CN" sz="2600" b="1" i="1" dirty="0">
                <a:solidFill>
                  <a:schemeClr val="tx2"/>
                </a:solidFill>
                <a:ea typeface="黑体" panose="02010609060101010101" pitchFamily="49" charset="-122"/>
              </a:rPr>
              <a:t>P(</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，其对应的熵</a:t>
            </a:r>
            <a:r>
              <a:rPr lang="en-US" altLang="zh-CN" sz="2600" b="1" i="1" dirty="0">
                <a:solidFill>
                  <a:schemeClr val="tx2"/>
                </a:solidFill>
                <a:ea typeface="黑体" panose="02010609060101010101" pitchFamily="49" charset="-122"/>
              </a:rPr>
              <a:t>S</a:t>
            </a:r>
            <a:r>
              <a:rPr lang="en-US" altLang="zh-CN" sz="2600" b="1" i="1" baseline="-25000" dirty="0">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可确定为：</a:t>
            </a:r>
          </a:p>
        </p:txBody>
      </p:sp>
      <p:graphicFrame>
        <p:nvGraphicFramePr>
          <p:cNvPr id="17411" name="Object 4"/>
          <p:cNvGraphicFramePr>
            <a:graphicFrameLocks noChangeAspect="1"/>
          </p:cNvGraphicFramePr>
          <p:nvPr>
            <p:extLst>
              <p:ext uri="{D42A27DB-BD31-4B8C-83A1-F6EECF244321}">
                <p14:modId xmlns:p14="http://schemas.microsoft.com/office/powerpoint/2010/main" val="4001681320"/>
              </p:ext>
            </p:extLst>
          </p:nvPr>
        </p:nvGraphicFramePr>
        <p:xfrm>
          <a:off x="879313" y="1650004"/>
          <a:ext cx="3933825" cy="681038"/>
        </p:xfrm>
        <a:graphic>
          <a:graphicData uri="http://schemas.openxmlformats.org/presentationml/2006/ole">
            <mc:AlternateContent xmlns:mc="http://schemas.openxmlformats.org/markup-compatibility/2006">
              <mc:Choice xmlns:v="urn:schemas-microsoft-com:vml" Requires="v">
                <p:oleObj spid="_x0000_s9314" name="公式" r:id="rId3" imgW="1320800" imgH="228600" progId="Equation.3">
                  <p:embed/>
                </p:oleObj>
              </mc:Choice>
              <mc:Fallback>
                <p:oleObj name="公式" r:id="rId3" imgW="1320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313" y="1650004"/>
                        <a:ext cx="3933825" cy="681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2" name="Object 5"/>
          <p:cNvGraphicFramePr>
            <a:graphicFrameLocks noChangeAspect="1"/>
          </p:cNvGraphicFramePr>
          <p:nvPr>
            <p:extLst>
              <p:ext uri="{D42A27DB-BD31-4B8C-83A1-F6EECF244321}">
                <p14:modId xmlns:p14="http://schemas.microsoft.com/office/powerpoint/2010/main" val="2655572149"/>
              </p:ext>
            </p:extLst>
          </p:nvPr>
        </p:nvGraphicFramePr>
        <p:xfrm>
          <a:off x="879313" y="2386603"/>
          <a:ext cx="6264275" cy="796925"/>
        </p:xfrm>
        <a:graphic>
          <a:graphicData uri="http://schemas.openxmlformats.org/presentationml/2006/ole">
            <mc:AlternateContent xmlns:mc="http://schemas.openxmlformats.org/markup-compatibility/2006">
              <mc:Choice xmlns:v="urn:schemas-microsoft-com:vml" Requires="v">
                <p:oleObj spid="_x0000_s9315" name="公式" r:id="rId5" imgW="2692400" imgH="342900" progId="Equation.3">
                  <p:embed/>
                </p:oleObj>
              </mc:Choice>
              <mc:Fallback>
                <p:oleObj name="公式" r:id="rId5" imgW="26924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9313" y="2386603"/>
                        <a:ext cx="6264275" cy="796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矩形标注 1"/>
          <p:cNvSpPr/>
          <p:nvPr/>
        </p:nvSpPr>
        <p:spPr bwMode="auto">
          <a:xfrm>
            <a:off x="5470001" y="1594442"/>
            <a:ext cx="4506686" cy="553493"/>
          </a:xfrm>
          <a:prstGeom prst="wedgeRectCallout">
            <a:avLst>
              <a:gd name="adj1" fmla="val -36329"/>
              <a:gd name="adj2" fmla="val 115590"/>
            </a:avLst>
          </a:prstGeom>
          <a:solidFill>
            <a:schemeClr val="tx1"/>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2400" b="1" dirty="0">
                <a:solidFill>
                  <a:srgbClr val="0000FF"/>
                </a:solidFill>
                <a:ea typeface="隶书" pitchFamily="49" charset="-122"/>
              </a:rPr>
              <a:t>Gibbs Entropy </a:t>
            </a:r>
            <a:r>
              <a:rPr kumimoji="1" lang="en-US" altLang="zh-CN" sz="2400" b="1" dirty="0" smtClean="0">
                <a:solidFill>
                  <a:srgbClr val="0000FF"/>
                </a:solidFill>
                <a:ea typeface="隶书" pitchFamily="49" charset="-122"/>
              </a:rPr>
              <a:t>Formula</a:t>
            </a:r>
            <a:endParaRPr kumimoji="1" lang="zh-CN" altLang="en-US" sz="2400" b="1" dirty="0">
              <a:solidFill>
                <a:srgbClr val="0000FF"/>
              </a:solidFill>
              <a:ea typeface="隶书" pitchFamily="49" charset="-122"/>
            </a:endParaRPr>
          </a:p>
        </p:txBody>
      </p:sp>
      <p:graphicFrame>
        <p:nvGraphicFramePr>
          <p:cNvPr id="17414" name="对象 2"/>
          <p:cNvGraphicFramePr>
            <a:graphicFrameLocks noChangeAspect="1"/>
          </p:cNvGraphicFramePr>
          <p:nvPr>
            <p:extLst>
              <p:ext uri="{D42A27DB-BD31-4B8C-83A1-F6EECF244321}">
                <p14:modId xmlns:p14="http://schemas.microsoft.com/office/powerpoint/2010/main" val="3400869255"/>
              </p:ext>
            </p:extLst>
          </p:nvPr>
        </p:nvGraphicFramePr>
        <p:xfrm>
          <a:off x="879313" y="4800810"/>
          <a:ext cx="2689225" cy="885825"/>
        </p:xfrm>
        <a:graphic>
          <a:graphicData uri="http://schemas.openxmlformats.org/presentationml/2006/ole">
            <mc:AlternateContent xmlns:mc="http://schemas.openxmlformats.org/markup-compatibility/2006">
              <mc:Choice xmlns:v="urn:schemas-microsoft-com:vml" Requires="v">
                <p:oleObj spid="_x0000_s9316" name="公式" r:id="rId7" imgW="1040948" imgH="342751" progId="Equation.3">
                  <p:embed/>
                </p:oleObj>
              </mc:Choice>
              <mc:Fallback>
                <p:oleObj name="公式" r:id="rId7" imgW="1040948" imgH="34275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9313" y="4800810"/>
                        <a:ext cx="2689225" cy="8858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矩形标注 6"/>
          <p:cNvSpPr/>
          <p:nvPr/>
        </p:nvSpPr>
        <p:spPr bwMode="auto">
          <a:xfrm>
            <a:off x="3859770" y="4800810"/>
            <a:ext cx="5836738" cy="792163"/>
          </a:xfrm>
          <a:prstGeom prst="wedgeRectCallout">
            <a:avLst>
              <a:gd name="adj1" fmla="val -56356"/>
              <a:gd name="adj2" fmla="val -26219"/>
            </a:avLst>
          </a:prstGeom>
          <a:solidFill>
            <a:schemeClr val="tx1"/>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2400" b="1" dirty="0">
                <a:solidFill>
                  <a:srgbClr val="0000FF"/>
                </a:solidFill>
                <a:ea typeface="隶书" pitchFamily="49" charset="-122"/>
              </a:rPr>
              <a:t>Gibbs Entropy Formula– valid for all types of ensembles!</a:t>
            </a:r>
            <a:endParaRPr kumimoji="1" lang="zh-CN" altLang="en-US" sz="2400" b="1" dirty="0">
              <a:solidFill>
                <a:srgbClr val="0000FF"/>
              </a:solidFill>
              <a:ea typeface="隶书"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833479970"/>
              </p:ext>
            </p:extLst>
          </p:nvPr>
        </p:nvGraphicFramePr>
        <p:xfrm>
          <a:off x="879313" y="3239089"/>
          <a:ext cx="7200900" cy="1219200"/>
        </p:xfrm>
        <a:graphic>
          <a:graphicData uri="http://schemas.openxmlformats.org/presentationml/2006/ole">
            <mc:AlternateContent xmlns:mc="http://schemas.openxmlformats.org/markup-compatibility/2006">
              <mc:Choice xmlns:v="urn:schemas-microsoft-com:vml" Requires="v">
                <p:oleObj spid="_x0000_s9317" name="公式" r:id="rId9" imgW="3225800" imgH="546100" progId="Equation.3">
                  <p:embed/>
                </p:oleObj>
              </mc:Choice>
              <mc:Fallback>
                <p:oleObj name="公式" r:id="rId9" imgW="3225800" imgH="546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9313" y="3239089"/>
                        <a:ext cx="7200900" cy="1219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 name="图片 2"/>
          <p:cNvPicPr>
            <a:picLocks noChangeAspect="1"/>
          </p:cNvPicPr>
          <p:nvPr/>
        </p:nvPicPr>
        <p:blipFill rotWithShape="1">
          <a:blip r:embed="rId11">
            <a:extLst>
              <a:ext uri="{28A0092B-C50C-407E-A947-70E740481C1C}">
                <a14:useLocalDpi xmlns:a14="http://schemas.microsoft.com/office/drawing/2010/main" val="0"/>
              </a:ext>
            </a:extLst>
          </a:blip>
          <a:srcRect l="61017"/>
          <a:stretch/>
        </p:blipFill>
        <p:spPr>
          <a:xfrm>
            <a:off x="8112796" y="3360914"/>
            <a:ext cx="2302918" cy="1097375"/>
          </a:xfrm>
          <a:prstGeom prst="rect">
            <a:avLst/>
          </a:prstGeom>
        </p:spPr>
      </p:pic>
    </p:spTree>
    <p:extLst>
      <p:ext uri="{BB962C8B-B14F-4D97-AF65-F5344CB8AC3E}">
        <p14:creationId xmlns:p14="http://schemas.microsoft.com/office/powerpoint/2010/main" val="3780584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17412"/>
                                        </p:tgtEl>
                                        <p:attrNameLst>
                                          <p:attrName>style.visibility</p:attrName>
                                        </p:attrNameLst>
                                      </p:cBhvr>
                                      <p:to>
                                        <p:strVal val="visible"/>
                                      </p:to>
                                    </p:set>
                                    <p:animEffect transition="in" filter="fade">
                                      <p:cBhvr>
                                        <p:cTn id="11" dur="500"/>
                                        <p:tgtEl>
                                          <p:spTgt spid="174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7414"/>
                                        </p:tgtEl>
                                        <p:attrNameLst>
                                          <p:attrName>style.visibility</p:attrName>
                                        </p:attrNameLst>
                                      </p:cBhvr>
                                      <p:to>
                                        <p:strVal val="visible"/>
                                      </p:to>
                                    </p:set>
                                    <p:animEffect transition="in" filter="fade">
                                      <p:cBhvr>
                                        <p:cTn id="29" dur="500"/>
                                        <p:tgtEl>
                                          <p:spTgt spid="174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707935" y="306387"/>
            <a:ext cx="3960813" cy="719138"/>
          </a:xfrm>
        </p:spPr>
        <p:txBody>
          <a:bodyPr/>
          <a:lstStyle/>
          <a:p>
            <a:pPr marL="609600" indent="-609600" eaLnBrk="1" hangingPunct="1">
              <a:spcBef>
                <a:spcPts val="600"/>
              </a:spcBef>
              <a:buNone/>
            </a:pPr>
            <a:r>
              <a:rPr lang="en-US" altLang="zh-CN" sz="2800">
                <a:solidFill>
                  <a:schemeClr val="tx2"/>
                </a:solidFill>
                <a:ea typeface="黑体" panose="02010609060101010101" pitchFamily="49" charset="-122"/>
                <a:sym typeface="Symbol" panose="05050102010706020507" pitchFamily="18" charset="2"/>
              </a:rPr>
              <a:t>(3)Helmholtz</a:t>
            </a:r>
            <a:r>
              <a:rPr lang="zh-CN" altLang="en-US" sz="2800">
                <a:solidFill>
                  <a:schemeClr val="tx2"/>
                </a:solidFill>
                <a:ea typeface="黑体" panose="02010609060101010101" pitchFamily="49" charset="-122"/>
                <a:sym typeface="Symbol" panose="05050102010706020507" pitchFamily="18" charset="2"/>
              </a:rPr>
              <a:t>自由能</a:t>
            </a:r>
            <a:r>
              <a:rPr lang="en-US" altLang="zh-CN" sz="2800">
                <a:solidFill>
                  <a:schemeClr val="tx2"/>
                </a:solidFill>
                <a:ea typeface="黑体" panose="02010609060101010101" pitchFamily="49" charset="-122"/>
                <a:sym typeface="Symbol" panose="05050102010706020507" pitchFamily="18" charset="2"/>
              </a:rPr>
              <a:t>F</a:t>
            </a:r>
            <a:r>
              <a:rPr lang="zh-CN" altLang="en-US" sz="2800">
                <a:solidFill>
                  <a:schemeClr val="tx2"/>
                </a:solidFill>
                <a:ea typeface="黑体" panose="02010609060101010101" pitchFamily="49" charset="-122"/>
                <a:sym typeface="Symbol" panose="05050102010706020507" pitchFamily="18" charset="2"/>
              </a:rPr>
              <a:t>：</a:t>
            </a:r>
            <a:endParaRPr lang="en-US" altLang="zh-CN" sz="2800">
              <a:solidFill>
                <a:schemeClr val="tx2"/>
              </a:solidFill>
              <a:ea typeface="黑体" panose="02010609060101010101" pitchFamily="49" charset="-122"/>
              <a:sym typeface="Symbol" panose="05050102010706020507" pitchFamily="18" charset="2"/>
            </a:endParaRPr>
          </a:p>
        </p:txBody>
      </p:sp>
      <p:graphicFrame>
        <p:nvGraphicFramePr>
          <p:cNvPr id="18435" name="Object 5"/>
          <p:cNvGraphicFramePr>
            <a:graphicFrameLocks noChangeAspect="1"/>
          </p:cNvGraphicFramePr>
          <p:nvPr>
            <p:extLst>
              <p:ext uri="{D42A27DB-BD31-4B8C-83A1-F6EECF244321}">
                <p14:modId xmlns:p14="http://schemas.microsoft.com/office/powerpoint/2010/main" val="2568932942"/>
              </p:ext>
            </p:extLst>
          </p:nvPr>
        </p:nvGraphicFramePr>
        <p:xfrm>
          <a:off x="1995331" y="1477032"/>
          <a:ext cx="4295775" cy="1079500"/>
        </p:xfrm>
        <a:graphic>
          <a:graphicData uri="http://schemas.openxmlformats.org/presentationml/2006/ole">
            <mc:AlternateContent xmlns:mc="http://schemas.openxmlformats.org/markup-compatibility/2006">
              <mc:Choice xmlns:v="urn:schemas-microsoft-com:vml" Requires="v">
                <p:oleObj spid="_x0000_s10442" name="公式" r:id="rId3" imgW="1916868" imgH="482391" progId="Equation.3">
                  <p:embed/>
                </p:oleObj>
              </mc:Choice>
              <mc:Fallback>
                <p:oleObj name="公式" r:id="rId3" imgW="1916868"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5331" y="1477032"/>
                        <a:ext cx="4295775" cy="1079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6" name="Object 7"/>
          <p:cNvGraphicFramePr>
            <a:graphicFrameLocks noChangeAspect="1"/>
          </p:cNvGraphicFramePr>
          <p:nvPr>
            <p:extLst>
              <p:ext uri="{D42A27DB-BD31-4B8C-83A1-F6EECF244321}">
                <p14:modId xmlns:p14="http://schemas.microsoft.com/office/powerpoint/2010/main" val="1004462826"/>
              </p:ext>
            </p:extLst>
          </p:nvPr>
        </p:nvGraphicFramePr>
        <p:xfrm>
          <a:off x="2550945" y="4259447"/>
          <a:ext cx="1698625" cy="887413"/>
        </p:xfrm>
        <a:graphic>
          <a:graphicData uri="http://schemas.openxmlformats.org/presentationml/2006/ole">
            <mc:AlternateContent xmlns:mc="http://schemas.openxmlformats.org/markup-compatibility/2006">
              <mc:Choice xmlns:v="urn:schemas-microsoft-com:vml" Requires="v">
                <p:oleObj spid="_x0000_s10443" name="公式" r:id="rId5" imgW="876300" imgH="457200" progId="Equation.3">
                  <p:embed/>
                </p:oleObj>
              </mc:Choice>
              <mc:Fallback>
                <p:oleObj name="公式" r:id="rId5" imgW="8763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0945" y="4259447"/>
                        <a:ext cx="1698625" cy="887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8"/>
          <p:cNvGraphicFramePr>
            <a:graphicFrameLocks noChangeAspect="1"/>
          </p:cNvGraphicFramePr>
          <p:nvPr>
            <p:extLst>
              <p:ext uri="{D42A27DB-BD31-4B8C-83A1-F6EECF244321}">
                <p14:modId xmlns:p14="http://schemas.microsoft.com/office/powerpoint/2010/main" val="2730005083"/>
              </p:ext>
            </p:extLst>
          </p:nvPr>
        </p:nvGraphicFramePr>
        <p:xfrm>
          <a:off x="4397355" y="4303713"/>
          <a:ext cx="3981450" cy="885825"/>
        </p:xfrm>
        <a:graphic>
          <a:graphicData uri="http://schemas.openxmlformats.org/presentationml/2006/ole">
            <mc:AlternateContent xmlns:mc="http://schemas.openxmlformats.org/markup-compatibility/2006">
              <mc:Choice xmlns:v="urn:schemas-microsoft-com:vml" Requires="v">
                <p:oleObj spid="_x0000_s10444" name="公式" r:id="rId7" imgW="2171700" imgH="482600" progId="Equation.3">
                  <p:embed/>
                </p:oleObj>
              </mc:Choice>
              <mc:Fallback>
                <p:oleObj name="公式" r:id="rId7" imgW="21717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97355" y="4303713"/>
                        <a:ext cx="3981450" cy="885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8" name="对象 1"/>
          <p:cNvGraphicFramePr>
            <a:graphicFrameLocks noChangeAspect="1"/>
          </p:cNvGraphicFramePr>
          <p:nvPr>
            <p:extLst>
              <p:ext uri="{D42A27DB-BD31-4B8C-83A1-F6EECF244321}">
                <p14:modId xmlns:p14="http://schemas.microsoft.com/office/powerpoint/2010/main" val="2245070489"/>
              </p:ext>
            </p:extLst>
          </p:nvPr>
        </p:nvGraphicFramePr>
        <p:xfrm>
          <a:off x="4291467" y="359073"/>
          <a:ext cx="4679950" cy="466725"/>
        </p:xfrm>
        <a:graphic>
          <a:graphicData uri="http://schemas.openxmlformats.org/presentationml/2006/ole">
            <mc:AlternateContent xmlns:mc="http://schemas.openxmlformats.org/markup-compatibility/2006">
              <mc:Choice xmlns:v="urn:schemas-microsoft-com:vml" Requires="v">
                <p:oleObj spid="_x0000_s10445" name="公式" r:id="rId9" imgW="2286000" imgH="228600" progId="Equation.3">
                  <p:embed/>
                </p:oleObj>
              </mc:Choice>
              <mc:Fallback>
                <p:oleObj name="公式" r:id="rId9" imgW="22860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1467" y="359073"/>
                        <a:ext cx="4679950" cy="4667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9" name="对象 1"/>
          <p:cNvGraphicFramePr>
            <a:graphicFrameLocks noChangeAspect="1"/>
          </p:cNvGraphicFramePr>
          <p:nvPr>
            <p:extLst>
              <p:ext uri="{D42A27DB-BD31-4B8C-83A1-F6EECF244321}">
                <p14:modId xmlns:p14="http://schemas.microsoft.com/office/powerpoint/2010/main" val="1395037150"/>
              </p:ext>
            </p:extLst>
          </p:nvPr>
        </p:nvGraphicFramePr>
        <p:xfrm>
          <a:off x="1943895" y="3263244"/>
          <a:ext cx="3024187" cy="901700"/>
        </p:xfrm>
        <a:graphic>
          <a:graphicData uri="http://schemas.openxmlformats.org/presentationml/2006/ole">
            <mc:AlternateContent xmlns:mc="http://schemas.openxmlformats.org/markup-compatibility/2006">
              <mc:Choice xmlns:v="urn:schemas-microsoft-com:vml" Requires="v">
                <p:oleObj spid="_x0000_s10446" name="公式" r:id="rId11" imgW="1536700" imgH="457200" progId="Equation.3">
                  <p:embed/>
                </p:oleObj>
              </mc:Choice>
              <mc:Fallback>
                <p:oleObj name="公式" r:id="rId11" imgW="153670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3895" y="3263244"/>
                        <a:ext cx="3024187" cy="901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0" name="对象 2"/>
          <p:cNvGraphicFramePr>
            <a:graphicFrameLocks noChangeAspect="1"/>
          </p:cNvGraphicFramePr>
          <p:nvPr>
            <p:extLst>
              <p:ext uri="{D42A27DB-BD31-4B8C-83A1-F6EECF244321}">
                <p14:modId xmlns:p14="http://schemas.microsoft.com/office/powerpoint/2010/main" val="1913848730"/>
              </p:ext>
            </p:extLst>
          </p:nvPr>
        </p:nvGraphicFramePr>
        <p:xfrm>
          <a:off x="5624513" y="3116447"/>
          <a:ext cx="3800475" cy="1143000"/>
        </p:xfrm>
        <a:graphic>
          <a:graphicData uri="http://schemas.openxmlformats.org/presentationml/2006/ole">
            <mc:AlternateContent xmlns:mc="http://schemas.openxmlformats.org/markup-compatibility/2006">
              <mc:Choice xmlns:v="urn:schemas-microsoft-com:vml" Requires="v">
                <p:oleObj spid="_x0000_s10447" name="公式" r:id="rId13" imgW="1854200" imgH="558800" progId="Equation.3">
                  <p:embed/>
                </p:oleObj>
              </mc:Choice>
              <mc:Fallback>
                <p:oleObj name="公式" r:id="rId13" imgW="1854200" imgH="558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4513" y="3116447"/>
                        <a:ext cx="3800475" cy="11430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1" name="对象 3"/>
          <p:cNvGraphicFramePr>
            <a:graphicFrameLocks noChangeAspect="1"/>
          </p:cNvGraphicFramePr>
          <p:nvPr>
            <p:extLst>
              <p:ext uri="{D42A27DB-BD31-4B8C-83A1-F6EECF244321}">
                <p14:modId xmlns:p14="http://schemas.microsoft.com/office/powerpoint/2010/main" val="2082706405"/>
              </p:ext>
            </p:extLst>
          </p:nvPr>
        </p:nvGraphicFramePr>
        <p:xfrm>
          <a:off x="6693877" y="1432383"/>
          <a:ext cx="4276725" cy="1236662"/>
        </p:xfrm>
        <a:graphic>
          <a:graphicData uri="http://schemas.openxmlformats.org/presentationml/2006/ole">
            <mc:AlternateContent xmlns:mc="http://schemas.openxmlformats.org/markup-compatibility/2006">
              <mc:Choice xmlns:v="urn:schemas-microsoft-com:vml" Requires="v">
                <p:oleObj spid="_x0000_s10448" name="公式" r:id="rId15" imgW="1841500" imgH="533400" progId="Equation.3">
                  <p:embed/>
                </p:oleObj>
              </mc:Choice>
              <mc:Fallback>
                <p:oleObj name="公式" r:id="rId15" imgW="1841500" imgH="5334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93877" y="1432383"/>
                        <a:ext cx="4276725" cy="12366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2" name="右箭头 4"/>
          <p:cNvSpPr>
            <a:spLocks noChangeArrowheads="1"/>
          </p:cNvSpPr>
          <p:nvPr/>
        </p:nvSpPr>
        <p:spPr bwMode="auto">
          <a:xfrm>
            <a:off x="5005785" y="3606144"/>
            <a:ext cx="581025"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7419" name="右箭头 5"/>
          <p:cNvSpPr>
            <a:spLocks noChangeArrowheads="1"/>
          </p:cNvSpPr>
          <p:nvPr/>
        </p:nvSpPr>
        <p:spPr bwMode="auto">
          <a:xfrm>
            <a:off x="6322402" y="1873753"/>
            <a:ext cx="371475" cy="215900"/>
          </a:xfrm>
          <a:prstGeom prst="rightArrow">
            <a:avLst>
              <a:gd name="adj1" fmla="val 50000"/>
              <a:gd name="adj2" fmla="val 5000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18444" name="对象 7"/>
          <p:cNvGraphicFramePr>
            <a:graphicFrameLocks noChangeAspect="1"/>
          </p:cNvGraphicFramePr>
          <p:nvPr>
            <p:extLst>
              <p:ext uri="{D42A27DB-BD31-4B8C-83A1-F6EECF244321}">
                <p14:modId xmlns:p14="http://schemas.microsoft.com/office/powerpoint/2010/main" val="825591909"/>
              </p:ext>
            </p:extLst>
          </p:nvPr>
        </p:nvGraphicFramePr>
        <p:xfrm>
          <a:off x="2550945" y="5382466"/>
          <a:ext cx="1882775" cy="492125"/>
        </p:xfrm>
        <a:graphic>
          <a:graphicData uri="http://schemas.openxmlformats.org/presentationml/2006/ole">
            <mc:AlternateContent xmlns:mc="http://schemas.openxmlformats.org/markup-compatibility/2006">
              <mc:Choice xmlns:v="urn:schemas-microsoft-com:vml" Requires="v">
                <p:oleObj spid="_x0000_s10449" name="公式" r:id="rId17" imgW="825142" imgH="215806" progId="Equation.3">
                  <p:embed/>
                </p:oleObj>
              </mc:Choice>
              <mc:Fallback>
                <p:oleObj name="公式" r:id="rId17" imgW="825142" imgH="215806"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50945" y="5382466"/>
                        <a:ext cx="1882775" cy="4921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5" name="对象 1"/>
          <p:cNvGraphicFramePr>
            <a:graphicFrameLocks noChangeAspect="1"/>
          </p:cNvGraphicFramePr>
          <p:nvPr>
            <p:extLst>
              <p:ext uri="{D42A27DB-BD31-4B8C-83A1-F6EECF244321}">
                <p14:modId xmlns:p14="http://schemas.microsoft.com/office/powerpoint/2010/main" val="1032460982"/>
              </p:ext>
            </p:extLst>
          </p:nvPr>
        </p:nvGraphicFramePr>
        <p:xfrm>
          <a:off x="4318000" y="849428"/>
          <a:ext cx="3590925" cy="550862"/>
        </p:xfrm>
        <a:graphic>
          <a:graphicData uri="http://schemas.openxmlformats.org/presentationml/2006/ole">
            <mc:AlternateContent xmlns:mc="http://schemas.openxmlformats.org/markup-compatibility/2006">
              <mc:Choice xmlns:v="urn:schemas-microsoft-com:vml" Requires="v">
                <p:oleObj spid="_x0000_s10450" name="公式" r:id="rId19" imgW="1574800" imgH="241300" progId="Equation.3">
                  <p:embed/>
                </p:oleObj>
              </mc:Choice>
              <mc:Fallback>
                <p:oleObj name="公式" r:id="rId19" imgW="1574800" imgH="2413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318000" y="849428"/>
                        <a:ext cx="3590925" cy="550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AlternateContent xmlns:mc="http://schemas.openxmlformats.org/markup-compatibility/2006">
        <mc:Choice xmlns:a14="http://schemas.microsoft.com/office/drawing/2010/main" Requires="a14">
          <p:sp>
            <p:nvSpPr>
              <p:cNvPr id="14" name="Rectangle 3"/>
              <p:cNvSpPr txBox="1">
                <a:spLocks noChangeArrowheads="1"/>
              </p:cNvSpPr>
              <p:nvPr/>
            </p:nvSpPr>
            <p:spPr bwMode="auto">
              <a:xfrm>
                <a:off x="740049" y="2684189"/>
                <a:ext cx="4391025" cy="6477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rPr>
                  <a:t>(5) Gibbs</a:t>
                </a:r>
                <a:r>
                  <a:rPr lang="zh-CN" altLang="en-US" sz="2800" kern="0" dirty="0">
                    <a:solidFill>
                      <a:srgbClr val="FFFF00"/>
                    </a:solidFill>
                    <a:ea typeface="黑体" pitchFamily="49" charset="-122"/>
                  </a:rPr>
                  <a:t>自由能</a:t>
                </a:r>
                <a14:m>
                  <m:oMath xmlns:m="http://schemas.openxmlformats.org/officeDocument/2006/math">
                    <m:r>
                      <m:rPr>
                        <m:nor/>
                      </m:rPr>
                      <a:rPr lang="zh-CN" altLang="en-US" sz="2800" kern="0" dirty="0">
                        <a:solidFill>
                          <a:srgbClr val="FFFF00"/>
                        </a:solidFill>
                        <a:ea typeface="黑体" pitchFamily="49" charset="-122"/>
                      </a:rPr>
                      <m:t>平均值</m:t>
                    </m:r>
                    <m:acc>
                      <m:accPr>
                        <m:chr m:val="̅"/>
                        <m:ctrlPr>
                          <a:rPr lang="en-US" altLang="zh-CN" sz="2800" i="1" kern="0" dirty="0" smtClean="0">
                            <a:solidFill>
                              <a:srgbClr val="FFFF00"/>
                            </a:solidFill>
                            <a:latin typeface="Cambria Math" panose="02040503050406030204" pitchFamily="18" charset="0"/>
                            <a:ea typeface="黑体" pitchFamily="49" charset="-122"/>
                          </a:rPr>
                        </m:ctrlPr>
                      </m:accPr>
                      <m:e>
                        <m:r>
                          <m:rPr>
                            <m:sty m:val="p"/>
                          </m:rPr>
                          <a:rPr lang="en-US" altLang="zh-CN" sz="2800" i="1" kern="0" dirty="0">
                            <a:solidFill>
                              <a:srgbClr val="FFFF00"/>
                            </a:solidFill>
                            <a:latin typeface="Cambria Math" panose="02040503050406030204" pitchFamily="18" charset="0"/>
                            <a:ea typeface="黑体" pitchFamily="49" charset="-122"/>
                          </a:rPr>
                          <m:t>G</m:t>
                        </m:r>
                      </m:e>
                    </m:acc>
                  </m:oMath>
                </a14:m>
                <a:r>
                  <a:rPr lang="zh-CN" altLang="en-US" sz="2800" kern="0" dirty="0" smtClean="0">
                    <a:solidFill>
                      <a:srgbClr val="FFFF00"/>
                    </a:solidFill>
                    <a:ea typeface="黑体" pitchFamily="49" charset="-122"/>
                  </a:rPr>
                  <a:t>：</a:t>
                </a:r>
                <a:endParaRPr lang="en-US" altLang="zh-CN" sz="2800" kern="0" dirty="0">
                  <a:solidFill>
                    <a:srgbClr val="FFFF00"/>
                  </a:solidFill>
                  <a:ea typeface="黑体" pitchFamily="49" charset="-122"/>
                </a:endParaRPr>
              </a:p>
            </p:txBody>
          </p:sp>
        </mc:Choice>
        <mc:Fallback>
          <p:sp>
            <p:nvSpPr>
              <p:cNvPr id="14" name="Rectangle 3"/>
              <p:cNvSpPr txBox="1">
                <a:spLocks noRot="1" noChangeAspect="1" noMove="1" noResize="1" noEditPoints="1" noAdjustHandles="1" noChangeArrowheads="1" noChangeShapeType="1" noTextEdit="1"/>
              </p:cNvSpPr>
              <p:nvPr/>
            </p:nvSpPr>
            <p:spPr bwMode="auto">
              <a:xfrm>
                <a:off x="740049" y="2684189"/>
                <a:ext cx="4391025" cy="647700"/>
              </a:xfrm>
              <a:prstGeom prst="rect">
                <a:avLst/>
              </a:prstGeom>
              <a:blipFill rotWithShape="0">
                <a:blip r:embed="rId21"/>
                <a:stretch>
                  <a:fillRect l="-2774" t="-12150" b="-654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5" name="Rectangle 3"/>
          <p:cNvSpPr txBox="1">
            <a:spLocks noChangeArrowheads="1"/>
          </p:cNvSpPr>
          <p:nvPr/>
        </p:nvSpPr>
        <p:spPr bwMode="auto">
          <a:xfrm>
            <a:off x="713538" y="1369994"/>
            <a:ext cx="2154237"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sym typeface="Symbol" pitchFamily="18" charset="2"/>
              </a:rPr>
              <a:t>(4) </a:t>
            </a:r>
            <a:r>
              <a:rPr lang="en-US" altLang="zh-CN" sz="2800" kern="0" dirty="0">
                <a:solidFill>
                  <a:srgbClr val="FFFF00"/>
                </a:solidFill>
                <a:ea typeface="黑体" pitchFamily="49" charset="-122"/>
                <a:cs typeface="Times New Roman" charset="0"/>
                <a:sym typeface="Symbol" pitchFamily="18" charset="2"/>
              </a:rPr>
              <a:t></a:t>
            </a:r>
            <a:r>
              <a:rPr lang="zh-CN" altLang="en-US" sz="2800" kern="0" dirty="0">
                <a:solidFill>
                  <a:srgbClr val="FFFFFF"/>
                </a:solidFill>
                <a:ea typeface="黑体" pitchFamily="49" charset="-122"/>
              </a:rPr>
              <a:t>：</a:t>
            </a:r>
            <a:endParaRPr lang="en-US" altLang="zh-CN" sz="2800" kern="0" dirty="0">
              <a:solidFill>
                <a:srgbClr val="FFFFFF"/>
              </a:solidFill>
              <a:ea typeface="黑体" pitchFamily="49" charset="-122"/>
              <a:sym typeface="Symbol" pitchFamily="18" charset="2"/>
            </a:endParaRPr>
          </a:p>
        </p:txBody>
      </p:sp>
      <p:sp>
        <p:nvSpPr>
          <p:cNvPr id="16" name="Rectangle 3"/>
          <p:cNvSpPr txBox="1">
            <a:spLocks noChangeArrowheads="1"/>
          </p:cNvSpPr>
          <p:nvPr/>
        </p:nvSpPr>
        <p:spPr bwMode="auto">
          <a:xfrm>
            <a:off x="740049" y="5408614"/>
            <a:ext cx="16573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b="1" kern="0" dirty="0">
                <a:solidFill>
                  <a:srgbClr val="FFFF00"/>
                </a:solidFill>
                <a:ea typeface="黑体" pitchFamily="49" charset="-122"/>
              </a:rPr>
              <a:t>(7)  H: </a:t>
            </a:r>
          </a:p>
        </p:txBody>
      </p:sp>
      <p:sp>
        <p:nvSpPr>
          <p:cNvPr id="17" name="Rectangle 3"/>
          <p:cNvSpPr txBox="1">
            <a:spLocks noChangeArrowheads="1"/>
          </p:cNvSpPr>
          <p:nvPr/>
        </p:nvSpPr>
        <p:spPr bwMode="auto">
          <a:xfrm>
            <a:off x="762274" y="4381501"/>
            <a:ext cx="43688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rPr>
              <a:t>(6) </a:t>
            </a:r>
            <a:r>
              <a:rPr lang="zh-CN" altLang="en-US" sz="2800" kern="0" dirty="0">
                <a:solidFill>
                  <a:srgbClr val="FFFF00"/>
                </a:solidFill>
                <a:ea typeface="黑体" pitchFamily="49" charset="-122"/>
              </a:rPr>
              <a:t>压强</a:t>
            </a:r>
            <a:r>
              <a:rPr lang="en-US" altLang="zh-CN" sz="2800" kern="0" dirty="0">
                <a:solidFill>
                  <a:srgbClr val="FFFF00"/>
                </a:solidFill>
                <a:ea typeface="黑体" pitchFamily="49" charset="-122"/>
              </a:rPr>
              <a:t>P</a:t>
            </a:r>
            <a:r>
              <a:rPr lang="en-US" altLang="zh-CN" sz="2800" kern="0" dirty="0">
                <a:solidFill>
                  <a:srgbClr val="FFFFFF"/>
                </a:solidFill>
                <a:ea typeface="黑体" pitchFamily="49" charset="-122"/>
              </a:rPr>
              <a:t>:</a:t>
            </a:r>
          </a:p>
        </p:txBody>
      </p:sp>
      <p:graphicFrame>
        <p:nvGraphicFramePr>
          <p:cNvPr id="2" name="对象 1"/>
          <p:cNvGraphicFramePr>
            <a:graphicFrameLocks noChangeAspect="1"/>
          </p:cNvGraphicFramePr>
          <p:nvPr>
            <p:extLst>
              <p:ext uri="{D42A27DB-BD31-4B8C-83A1-F6EECF244321}">
                <p14:modId xmlns:p14="http://schemas.microsoft.com/office/powerpoint/2010/main" val="3513197078"/>
              </p:ext>
            </p:extLst>
          </p:nvPr>
        </p:nvGraphicFramePr>
        <p:xfrm>
          <a:off x="8971417" y="359073"/>
          <a:ext cx="2562225" cy="503238"/>
        </p:xfrm>
        <a:graphic>
          <a:graphicData uri="http://schemas.openxmlformats.org/presentationml/2006/ole">
            <mc:AlternateContent xmlns:mc="http://schemas.openxmlformats.org/markup-compatibility/2006">
              <mc:Choice xmlns:v="urn:schemas-microsoft-com:vml" Requires="v">
                <p:oleObj spid="_x0000_s10451" name="公式" r:id="rId22" imgW="1231560" imgH="241200" progId="Equation.3">
                  <p:embed/>
                </p:oleObj>
              </mc:Choice>
              <mc:Fallback>
                <p:oleObj name="公式" r:id="rId22" imgW="1231560" imgH="241200" progId="Equation.3">
                  <p:embed/>
                  <p:pic>
                    <p:nvPicPr>
                      <p:cNvPr id="0" name=""/>
                      <p:cNvPicPr>
                        <a:picLocks noChangeAspect="1" noChangeArrowheads="1"/>
                      </p:cNvPicPr>
                      <p:nvPr/>
                    </p:nvPicPr>
                    <p:blipFill>
                      <a:blip r:embed="rId23"/>
                      <a:srcRect/>
                      <a:stretch>
                        <a:fillRect/>
                      </a:stretch>
                    </p:blipFill>
                    <p:spPr bwMode="auto">
                      <a:xfrm>
                        <a:off x="8971417" y="359073"/>
                        <a:ext cx="2562225" cy="5032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47561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844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8435"/>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419"/>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8441"/>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843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1844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8442"/>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8436"/>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nodeType="clickEffect">
                                  <p:stCondLst>
                                    <p:cond delay="0"/>
                                  </p:stCondLst>
                                  <p:childTnLst>
                                    <p:set>
                                      <p:cBhvr>
                                        <p:cTn id="49" dur="1" fill="hold">
                                          <p:stCondLst>
                                            <p:cond delay="0"/>
                                          </p:stCondLst>
                                        </p:cTn>
                                        <p:tgtEl>
                                          <p:spTgt spid="18437"/>
                                        </p:tgtEl>
                                        <p:attrNameLst>
                                          <p:attrName>style.visibility</p:attrName>
                                        </p:attrNameLst>
                                      </p:cBhvr>
                                      <p:to>
                                        <p:strVal val="visible"/>
                                      </p:to>
                                    </p:set>
                                    <p:animEffect transition="in" filter="fade">
                                      <p:cBhvr>
                                        <p:cTn id="50" dur="500"/>
                                        <p:tgtEl>
                                          <p:spTgt spid="1843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nodeType="withEffect">
                                  <p:stCondLst>
                                    <p:cond delay="0"/>
                                  </p:stCondLst>
                                  <p:childTnLst>
                                    <p:set>
                                      <p:cBhvr>
                                        <p:cTn id="57" dur="1" fill="hold">
                                          <p:stCondLst>
                                            <p:cond delay="0"/>
                                          </p:stCondLst>
                                        </p:cTn>
                                        <p:tgtEl>
                                          <p:spTgt spid="18444"/>
                                        </p:tgtEl>
                                        <p:attrNameLst>
                                          <p:attrName>style.visibility</p:attrName>
                                        </p:attrNameLst>
                                      </p:cBhvr>
                                      <p:to>
                                        <p:strVal val="visible"/>
                                      </p:to>
                                    </p:set>
                                    <p:animEffect transition="in" filter="fade">
                                      <p:cBhvr>
                                        <p:cTn id="58" dur="500"/>
                                        <p:tgtEl>
                                          <p:spTgt spid="18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animBg="1"/>
      <p:bldP spid="17419" grpId="0" animBg="1"/>
      <p:bldP spid="14"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92313" y="188913"/>
            <a:ext cx="7497762" cy="609600"/>
          </a:xfrm>
        </p:spPr>
        <p:txBody>
          <a:bodyPr/>
          <a:lstStyle/>
          <a:p>
            <a:pPr algn="l" eaLnBrk="1" hangingPunct="1"/>
            <a:r>
              <a:rPr lang="en-US" altLang="zh-CN" sz="3600">
                <a:latin typeface="黑体" panose="02010609060101010101" pitchFamily="49" charset="-122"/>
                <a:ea typeface="黑体" panose="02010609060101010101" pitchFamily="49" charset="-122"/>
              </a:rPr>
              <a:t>3.2.4   </a:t>
            </a:r>
            <a:r>
              <a:rPr lang="zh-CN" altLang="en-US" sz="3600">
                <a:latin typeface="黑体" panose="02010609060101010101" pitchFamily="49" charset="-122"/>
                <a:ea typeface="黑体" panose="02010609060101010101" pitchFamily="49" charset="-122"/>
              </a:rPr>
              <a:t>正则系综的能量涨落</a:t>
            </a:r>
          </a:p>
        </p:txBody>
      </p:sp>
      <p:sp>
        <p:nvSpPr>
          <p:cNvPr id="19459" name="Rectangle 3"/>
          <p:cNvSpPr>
            <a:spLocks noGrp="1" noChangeArrowheads="1"/>
          </p:cNvSpPr>
          <p:nvPr>
            <p:ph type="body" idx="1"/>
          </p:nvPr>
        </p:nvSpPr>
        <p:spPr>
          <a:xfrm>
            <a:off x="457200" y="914400"/>
            <a:ext cx="11292840" cy="1651000"/>
          </a:xfrm>
        </p:spPr>
        <p:txBody>
          <a:bodyPr/>
          <a:lstStyle/>
          <a:p>
            <a:pPr eaLnBrk="1" hangingPunct="1">
              <a:lnSpc>
                <a:spcPct val="120000"/>
              </a:lnSpc>
              <a:defRPr/>
            </a:pPr>
            <a:r>
              <a:rPr lang="zh-CN" altLang="en-US" sz="2600" dirty="0">
                <a:latin typeface="黑体" pitchFamily="49" charset="-122"/>
                <a:ea typeface="黑体" pitchFamily="49" charset="-122"/>
              </a:rPr>
              <a:t>涨落是一种微观现象，指平衡体系的各种宏观物理性质将围绕着各自的平均值时刻不断地此起彼伏。</a:t>
            </a:r>
            <a:endParaRPr lang="en-US" altLang="zh-CN" sz="2600" dirty="0">
              <a:latin typeface="黑体" pitchFamily="49" charset="-122"/>
              <a:ea typeface="黑体" pitchFamily="49" charset="-122"/>
            </a:endParaRPr>
          </a:p>
          <a:p>
            <a:pPr marL="0" indent="0" eaLnBrk="1" hangingPunct="1">
              <a:lnSpc>
                <a:spcPct val="120000"/>
              </a:lnSpc>
              <a:buNone/>
              <a:defRPr/>
            </a:pPr>
            <a:r>
              <a:rPr lang="en-US" altLang="zh-CN" sz="2600" dirty="0">
                <a:latin typeface="黑体" pitchFamily="49" charset="-122"/>
                <a:ea typeface="黑体" pitchFamily="49" charset="-122"/>
                <a:sym typeface="Wingdings" pitchFamily="2" charset="2"/>
              </a:rPr>
              <a:t>               </a:t>
            </a:r>
            <a:r>
              <a:rPr lang="zh-CN" altLang="en-US" sz="2600" dirty="0">
                <a:solidFill>
                  <a:srgbClr val="FFFF00"/>
                </a:solidFill>
                <a:latin typeface="黑体" pitchFamily="49" charset="-122"/>
                <a:ea typeface="黑体" pitchFamily="49" charset="-122"/>
              </a:rPr>
              <a:t>涨落理论</a:t>
            </a:r>
            <a:r>
              <a:rPr lang="zh-CN" altLang="en-US" sz="2600" dirty="0">
                <a:latin typeface="黑体" pitchFamily="49" charset="-122"/>
                <a:ea typeface="黑体" pitchFamily="49" charset="-122"/>
              </a:rPr>
              <a:t>   </a:t>
            </a:r>
          </a:p>
        </p:txBody>
      </p:sp>
      <p:graphicFrame>
        <p:nvGraphicFramePr>
          <p:cNvPr id="19460" name="Object 4"/>
          <p:cNvGraphicFramePr>
            <a:graphicFrameLocks noChangeAspect="1"/>
          </p:cNvGraphicFramePr>
          <p:nvPr>
            <p:extLst>
              <p:ext uri="{D42A27DB-BD31-4B8C-83A1-F6EECF244321}">
                <p14:modId xmlns:p14="http://schemas.microsoft.com/office/powerpoint/2010/main" val="3764010918"/>
              </p:ext>
            </p:extLst>
          </p:nvPr>
        </p:nvGraphicFramePr>
        <p:xfrm>
          <a:off x="2333717" y="3232012"/>
          <a:ext cx="4424362" cy="606425"/>
        </p:xfrm>
        <a:graphic>
          <a:graphicData uri="http://schemas.openxmlformats.org/presentationml/2006/ole">
            <mc:AlternateContent xmlns:mc="http://schemas.openxmlformats.org/markup-compatibility/2006">
              <mc:Choice xmlns:v="urn:schemas-microsoft-com:vml" Requires="v">
                <p:oleObj spid="_x0000_s11326" name="公式" r:id="rId3" imgW="1942257" imgH="266584" progId="Equation.3">
                  <p:embed/>
                </p:oleObj>
              </mc:Choice>
              <mc:Fallback>
                <p:oleObj name="公式" r:id="rId3" imgW="1942257"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3717" y="3232012"/>
                        <a:ext cx="4424362" cy="6064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5"/>
          <p:cNvGraphicFramePr>
            <a:graphicFrameLocks noChangeAspect="1"/>
          </p:cNvGraphicFramePr>
          <p:nvPr>
            <p:extLst>
              <p:ext uri="{D42A27DB-BD31-4B8C-83A1-F6EECF244321}">
                <p14:modId xmlns:p14="http://schemas.microsoft.com/office/powerpoint/2010/main" val="2162340264"/>
              </p:ext>
            </p:extLst>
          </p:nvPr>
        </p:nvGraphicFramePr>
        <p:xfrm>
          <a:off x="4138704" y="5171523"/>
          <a:ext cx="3429000" cy="779462"/>
        </p:xfrm>
        <a:graphic>
          <a:graphicData uri="http://schemas.openxmlformats.org/presentationml/2006/ole">
            <mc:AlternateContent xmlns:mc="http://schemas.openxmlformats.org/markup-compatibility/2006">
              <mc:Choice xmlns:v="urn:schemas-microsoft-com:vml" Requires="v">
                <p:oleObj spid="_x0000_s11327" name="公式" r:id="rId5" imgW="1396394" imgH="317362" progId="Equation.3">
                  <p:embed/>
                </p:oleObj>
              </mc:Choice>
              <mc:Fallback>
                <p:oleObj name="公式" r:id="rId5" imgW="1396394" imgH="31736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8704" y="5171523"/>
                        <a:ext cx="3429000" cy="7794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对象 1"/>
          <p:cNvGraphicFramePr>
            <a:graphicFrameLocks noChangeAspect="1"/>
          </p:cNvGraphicFramePr>
          <p:nvPr>
            <p:extLst>
              <p:ext uri="{D42A27DB-BD31-4B8C-83A1-F6EECF244321}">
                <p14:modId xmlns:p14="http://schemas.microsoft.com/office/powerpoint/2010/main" val="799914838"/>
              </p:ext>
            </p:extLst>
          </p:nvPr>
        </p:nvGraphicFramePr>
        <p:xfrm>
          <a:off x="2333717" y="3877987"/>
          <a:ext cx="5233987" cy="1214437"/>
        </p:xfrm>
        <a:graphic>
          <a:graphicData uri="http://schemas.openxmlformats.org/presentationml/2006/ole">
            <mc:AlternateContent xmlns:mc="http://schemas.openxmlformats.org/markup-compatibility/2006">
              <mc:Choice xmlns:v="urn:schemas-microsoft-com:vml" Requires="v">
                <p:oleObj spid="_x0000_s11328" name="公式" r:id="rId7" imgW="2298700" imgH="533400" progId="Equation.3">
                  <p:embed/>
                </p:oleObj>
              </mc:Choice>
              <mc:Fallback>
                <p:oleObj name="公式" r:id="rId7" imgW="2298700" imgH="533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3717" y="3877987"/>
                        <a:ext cx="5233987" cy="12144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457199" y="2565400"/>
            <a:ext cx="11394281"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smtClean="0">
                <a:solidFill>
                  <a:srgbClr val="FFFFFF"/>
                </a:solidFill>
                <a:latin typeface="黑体" pitchFamily="49" charset="-122"/>
                <a:ea typeface="黑体" pitchFamily="49" charset="-122"/>
              </a:rPr>
              <a:t>某</a:t>
            </a:r>
            <a:r>
              <a:rPr lang="zh-CN" altLang="en-US" sz="2600" kern="0" dirty="0">
                <a:solidFill>
                  <a:srgbClr val="FFFFFF"/>
                </a:solidFill>
                <a:latin typeface="黑体" pitchFamily="49" charset="-122"/>
                <a:ea typeface="黑体" pitchFamily="49" charset="-122"/>
              </a:rPr>
              <a:t>物理量</a:t>
            </a:r>
            <a:r>
              <a:rPr lang="en-US" altLang="zh-CN" sz="2600" kern="0" dirty="0">
                <a:solidFill>
                  <a:srgbClr val="FFFFFF"/>
                </a:solidFill>
                <a:latin typeface="黑体" pitchFamily="49" charset="-122"/>
                <a:ea typeface="黑体" pitchFamily="49" charset="-122"/>
              </a:rPr>
              <a:t>A</a:t>
            </a:r>
            <a:r>
              <a:rPr lang="zh-CN" altLang="en-US" sz="2600" kern="0" dirty="0">
                <a:solidFill>
                  <a:srgbClr val="FFFFFF"/>
                </a:solidFill>
                <a:latin typeface="黑体" pitchFamily="49" charset="-122"/>
                <a:ea typeface="黑体" pitchFamily="49" charset="-122"/>
              </a:rPr>
              <a:t>的</a:t>
            </a:r>
            <a:r>
              <a:rPr lang="zh-CN" altLang="en-US" sz="2600" kern="0" dirty="0">
                <a:solidFill>
                  <a:schemeClr val="tx2"/>
                </a:solidFill>
                <a:latin typeface="黑体" pitchFamily="49" charset="-122"/>
                <a:ea typeface="黑体" pitchFamily="49" charset="-122"/>
              </a:rPr>
              <a:t>偏差</a:t>
            </a:r>
            <a:r>
              <a:rPr lang="zh-CN" altLang="en-US" sz="2600" kern="0" dirty="0">
                <a:solidFill>
                  <a:srgbClr val="FFFFFF"/>
                </a:solidFill>
                <a:latin typeface="黑体" pitchFamily="49" charset="-122"/>
                <a:ea typeface="黑体" pitchFamily="49" charset="-122"/>
              </a:rPr>
              <a:t>与</a:t>
            </a:r>
            <a:r>
              <a:rPr lang="zh-CN" altLang="en-US" sz="2600" kern="0" dirty="0">
                <a:solidFill>
                  <a:schemeClr val="tx2"/>
                </a:solidFill>
                <a:latin typeface="黑体" pitchFamily="49" charset="-122"/>
                <a:ea typeface="黑体" pitchFamily="49" charset="-122"/>
              </a:rPr>
              <a:t>散差</a:t>
            </a:r>
            <a:r>
              <a:rPr lang="en-US" altLang="zh-CN" sz="2600" kern="0" dirty="0">
                <a:solidFill>
                  <a:srgbClr val="FFFFFF"/>
                </a:solidFill>
                <a:latin typeface="黑体" pitchFamily="49" charset="-122"/>
                <a:ea typeface="黑体" pitchFamily="49" charset="-122"/>
              </a:rPr>
              <a:t>(</a:t>
            </a:r>
            <a:r>
              <a:rPr lang="zh-CN" altLang="en-US" sz="2600" kern="0" dirty="0">
                <a:solidFill>
                  <a:srgbClr val="FFFFFF"/>
                </a:solidFill>
                <a:latin typeface="黑体" pitchFamily="49" charset="-122"/>
                <a:ea typeface="黑体" pitchFamily="49" charset="-122"/>
              </a:rPr>
              <a:t>偏差的方均值</a:t>
            </a:r>
            <a:r>
              <a:rPr lang="en-US" altLang="zh-CN" sz="2600" kern="0" dirty="0">
                <a:solidFill>
                  <a:srgbClr val="FFFFFF"/>
                </a:solidFill>
                <a:latin typeface="黑体" pitchFamily="49" charset="-122"/>
                <a:ea typeface="黑体" pitchFamily="49" charset="-122"/>
              </a:rPr>
              <a:t>)</a:t>
            </a:r>
            <a:r>
              <a:rPr lang="zh-CN" altLang="en-US" sz="2600" kern="0" dirty="0">
                <a:solidFill>
                  <a:srgbClr val="FFFFFF"/>
                </a:solidFill>
                <a:latin typeface="黑体" pitchFamily="49" charset="-122"/>
                <a:ea typeface="黑体" pitchFamily="49" charset="-122"/>
              </a:rPr>
              <a:t>分别为：</a:t>
            </a:r>
          </a:p>
        </p:txBody>
      </p:sp>
      <p:sp>
        <p:nvSpPr>
          <p:cNvPr id="9" name="Rectangle 3"/>
          <p:cNvSpPr txBox="1">
            <a:spLocks noChangeArrowheads="1"/>
          </p:cNvSpPr>
          <p:nvPr/>
        </p:nvSpPr>
        <p:spPr bwMode="auto">
          <a:xfrm>
            <a:off x="567599" y="5159099"/>
            <a:ext cx="4540182"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 typeface="Arial" panose="020B0604020202020204" pitchFamily="34" charset="0"/>
              <a:buChar char="•"/>
              <a:defRPr/>
            </a:pPr>
            <a:r>
              <a:rPr lang="zh-CN" altLang="en-US" sz="2600" kern="0" dirty="0">
                <a:solidFill>
                  <a:srgbClr val="FFFF00"/>
                </a:solidFill>
                <a:latin typeface="黑体" pitchFamily="49" charset="-122"/>
                <a:ea typeface="黑体" pitchFamily="49" charset="-122"/>
              </a:rPr>
              <a:t>涨落</a:t>
            </a:r>
            <a:r>
              <a:rPr lang="zh-CN" altLang="en-US" sz="2600" kern="0" dirty="0">
                <a:solidFill>
                  <a:srgbClr val="FFFFFF"/>
                </a:solidFill>
                <a:latin typeface="黑体" pitchFamily="49" charset="-122"/>
                <a:ea typeface="黑体" pitchFamily="49" charset="-122"/>
              </a:rPr>
              <a:t>为</a:t>
            </a:r>
            <a:r>
              <a:rPr lang="zh-CN" altLang="en-US" sz="2600" kern="0" dirty="0">
                <a:solidFill>
                  <a:srgbClr val="FFFF00"/>
                </a:solidFill>
                <a:latin typeface="黑体" pitchFamily="49" charset="-122"/>
                <a:ea typeface="黑体" pitchFamily="49" charset="-122"/>
              </a:rPr>
              <a:t>散差的</a:t>
            </a:r>
            <a:r>
              <a:rPr lang="zh-CN" altLang="en-US" sz="2600" kern="0" dirty="0" smtClean="0">
                <a:solidFill>
                  <a:srgbClr val="FFFF00"/>
                </a:solidFill>
                <a:latin typeface="黑体" pitchFamily="49" charset="-122"/>
                <a:ea typeface="黑体" pitchFamily="49" charset="-122"/>
              </a:rPr>
              <a:t>开方</a:t>
            </a:r>
            <a:r>
              <a:rPr lang="zh-CN" altLang="en-US" sz="2600" kern="0" dirty="0" smtClean="0">
                <a:solidFill>
                  <a:srgbClr val="FFFFFF"/>
                </a:solidFill>
                <a:latin typeface="黑体" pitchFamily="49" charset="-122"/>
                <a:ea typeface="黑体" pitchFamily="49" charset="-122"/>
              </a:rPr>
              <a:t>：</a:t>
            </a:r>
            <a:endParaRPr lang="zh-CN" altLang="en-US" sz="2600" kern="0" dirty="0">
              <a:solidFill>
                <a:srgbClr val="FFFFFF"/>
              </a:solidFill>
              <a:latin typeface="黑体" pitchFamily="49" charset="-122"/>
              <a:ea typeface="黑体" pitchFamily="49" charset="-122"/>
            </a:endParaRPr>
          </a:p>
          <a:p>
            <a:pPr eaLnBrk="1" hangingPunct="1">
              <a:lnSpc>
                <a:spcPct val="120000"/>
              </a:lnSpc>
              <a:buFont typeface="Arial" panose="020B0604020202020204" pitchFamily="34" charset="0"/>
              <a:buChar char="•"/>
              <a:defRPr/>
            </a:pPr>
            <a:endParaRPr lang="en-US" altLang="zh-CN" sz="2600" kern="0" dirty="0">
              <a:solidFill>
                <a:srgbClr val="FFFFFF"/>
              </a:solidFill>
              <a:latin typeface="黑体" pitchFamily="49" charset="-122"/>
              <a:ea typeface="黑体" pitchFamily="49" charset="-122"/>
            </a:endParaRPr>
          </a:p>
        </p:txBody>
      </p:sp>
    </p:spTree>
    <p:extLst>
      <p:ext uri="{BB962C8B-B14F-4D97-AF65-F5344CB8AC3E}">
        <p14:creationId xmlns:p14="http://schemas.microsoft.com/office/powerpoint/2010/main" val="250548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946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9461"/>
                                        </p:tgtEl>
                                        <p:attrNameLst>
                                          <p:attrName>style.visibility</p:attrName>
                                        </p:attrNameLst>
                                      </p:cBhvr>
                                      <p:to>
                                        <p:strVal val="visible"/>
                                      </p:to>
                                    </p:set>
                                    <p:animEffect transition="in" filter="fade">
                                      <p:cBhvr>
                                        <p:cTn id="20" dur="5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783771" y="533401"/>
            <a:ext cx="9579429" cy="663575"/>
          </a:xfrm>
        </p:spPr>
        <p:txBody>
          <a:bodyPr/>
          <a:lstStyle/>
          <a:p>
            <a:pPr eaLnBrk="1" hangingPunct="1"/>
            <a:r>
              <a:rPr lang="zh-CN" altLang="en-US" sz="2800" dirty="0">
                <a:latin typeface="黑体" panose="02010609060101010101" pitchFamily="49" charset="-122"/>
                <a:ea typeface="黑体" panose="02010609060101010101" pitchFamily="49" charset="-122"/>
              </a:rPr>
              <a:t>相对散差与相对涨落：</a:t>
            </a:r>
          </a:p>
        </p:txBody>
      </p:sp>
      <p:graphicFrame>
        <p:nvGraphicFramePr>
          <p:cNvPr id="18435" name="Object 4"/>
          <p:cNvGraphicFramePr>
            <a:graphicFrameLocks noChangeAspect="1"/>
          </p:cNvGraphicFramePr>
          <p:nvPr/>
        </p:nvGraphicFramePr>
        <p:xfrm>
          <a:off x="6024563" y="333375"/>
          <a:ext cx="2895600" cy="1016000"/>
        </p:xfrm>
        <a:graphic>
          <a:graphicData uri="http://schemas.openxmlformats.org/presentationml/2006/ole">
            <mc:AlternateContent xmlns:mc="http://schemas.openxmlformats.org/markup-compatibility/2006">
              <mc:Choice xmlns:v="urn:schemas-microsoft-com:vml" Requires="v">
                <p:oleObj spid="_x0000_s12430" name="公式" r:id="rId3" imgW="1447800" imgH="508000" progId="Equation.3">
                  <p:embed/>
                </p:oleObj>
              </mc:Choice>
              <mc:Fallback>
                <p:oleObj name="公式" r:id="rId3" imgW="14478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4563" y="333375"/>
                        <a:ext cx="2895600" cy="10160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6" name="Object 5"/>
          <p:cNvGraphicFramePr>
            <a:graphicFrameLocks noChangeAspect="1"/>
          </p:cNvGraphicFramePr>
          <p:nvPr>
            <p:extLst>
              <p:ext uri="{D42A27DB-BD31-4B8C-83A1-F6EECF244321}">
                <p14:modId xmlns:p14="http://schemas.microsoft.com/office/powerpoint/2010/main" val="1383662449"/>
              </p:ext>
            </p:extLst>
          </p:nvPr>
        </p:nvGraphicFramePr>
        <p:xfrm>
          <a:off x="1937887" y="2003384"/>
          <a:ext cx="5027612" cy="742950"/>
        </p:xfrm>
        <a:graphic>
          <a:graphicData uri="http://schemas.openxmlformats.org/presentationml/2006/ole">
            <mc:AlternateContent xmlns:mc="http://schemas.openxmlformats.org/markup-compatibility/2006">
              <mc:Choice xmlns:v="urn:schemas-microsoft-com:vml" Requires="v">
                <p:oleObj spid="_x0000_s12431" name="公式" r:id="rId5" imgW="2324100" imgH="342900" progId="Equation.3">
                  <p:embed/>
                </p:oleObj>
              </mc:Choice>
              <mc:Fallback>
                <p:oleObj name="公式" r:id="rId5" imgW="23241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7887" y="2003384"/>
                        <a:ext cx="5027612" cy="7429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5" name="对象 1"/>
          <p:cNvGraphicFramePr>
            <a:graphicFrameLocks noChangeAspect="1"/>
          </p:cNvGraphicFramePr>
          <p:nvPr>
            <p:extLst>
              <p:ext uri="{D42A27DB-BD31-4B8C-83A1-F6EECF244321}">
                <p14:modId xmlns:p14="http://schemas.microsoft.com/office/powerpoint/2010/main" val="51061359"/>
              </p:ext>
            </p:extLst>
          </p:nvPr>
        </p:nvGraphicFramePr>
        <p:xfrm>
          <a:off x="1933124" y="3841710"/>
          <a:ext cx="3600450" cy="871537"/>
        </p:xfrm>
        <a:graphic>
          <a:graphicData uri="http://schemas.openxmlformats.org/presentationml/2006/ole">
            <mc:AlternateContent xmlns:mc="http://schemas.openxmlformats.org/markup-compatibility/2006">
              <mc:Choice xmlns:v="urn:schemas-microsoft-com:vml" Requires="v">
                <p:oleObj spid="_x0000_s12432" name="公式" r:id="rId7" imgW="1993900" imgH="482600" progId="Equation.3">
                  <p:embed/>
                </p:oleObj>
              </mc:Choice>
              <mc:Fallback>
                <p:oleObj name="公式" r:id="rId7" imgW="19939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33124" y="3841710"/>
                        <a:ext cx="3600450" cy="8715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6" name="对象 2"/>
          <p:cNvGraphicFramePr>
            <a:graphicFrameLocks noChangeAspect="1"/>
          </p:cNvGraphicFramePr>
          <p:nvPr>
            <p:extLst>
              <p:ext uri="{D42A27DB-BD31-4B8C-83A1-F6EECF244321}">
                <p14:modId xmlns:p14="http://schemas.microsoft.com/office/powerpoint/2010/main" val="1851988060"/>
              </p:ext>
            </p:extLst>
          </p:nvPr>
        </p:nvGraphicFramePr>
        <p:xfrm>
          <a:off x="1939474" y="2763797"/>
          <a:ext cx="4973638" cy="1044575"/>
        </p:xfrm>
        <a:graphic>
          <a:graphicData uri="http://schemas.openxmlformats.org/presentationml/2006/ole">
            <mc:AlternateContent xmlns:mc="http://schemas.openxmlformats.org/markup-compatibility/2006">
              <mc:Choice xmlns:v="urn:schemas-microsoft-com:vml" Requires="v">
                <p:oleObj spid="_x0000_s12433" name="公式" r:id="rId9" imgW="2298700" imgH="482600" progId="Equation.3">
                  <p:embed/>
                </p:oleObj>
              </mc:Choice>
              <mc:Fallback>
                <p:oleObj name="公式" r:id="rId9" imgW="22987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39474" y="2763797"/>
                        <a:ext cx="4973638"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9" name="TextBox 3"/>
          <p:cNvSpPr txBox="1">
            <a:spLocks noChangeArrowheads="1"/>
          </p:cNvSpPr>
          <p:nvPr/>
        </p:nvSpPr>
        <p:spPr bwMode="auto">
          <a:xfrm>
            <a:off x="6821037" y="2001797"/>
            <a:ext cx="2952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zh-CN" altLang="en-US" sz="2800" b="1">
                <a:solidFill>
                  <a:srgbClr val="FF9900"/>
                </a:solidFill>
                <a:ea typeface="隶书" panose="02010509060101010101" pitchFamily="49" charset="-122"/>
              </a:rPr>
              <a:t>对</a:t>
            </a:r>
            <a:r>
              <a:rPr lang="zh-CN" altLang="en-US" sz="2800" b="1">
                <a:solidFill>
                  <a:srgbClr val="FF9900"/>
                </a:solidFill>
                <a:ea typeface="隶书" panose="02010509060101010101" pitchFamily="49" charset="-122"/>
                <a:sym typeface="Symbol" panose="05050102010706020507" pitchFamily="18" charset="2"/>
              </a:rPr>
              <a:t>求偏导</a:t>
            </a:r>
            <a:endParaRPr lang="zh-CN" altLang="en-US" sz="2800" b="1">
              <a:solidFill>
                <a:srgbClr val="FF9900"/>
              </a:solidFill>
              <a:ea typeface="隶书" panose="02010509060101010101" pitchFamily="49" charset="-122"/>
            </a:endParaRPr>
          </a:p>
        </p:txBody>
      </p:sp>
      <p:sp>
        <p:nvSpPr>
          <p:cNvPr id="18440" name="右箭头 4"/>
          <p:cNvSpPr>
            <a:spLocks noChangeArrowheads="1"/>
          </p:cNvSpPr>
          <p:nvPr/>
        </p:nvSpPr>
        <p:spPr bwMode="auto">
          <a:xfrm>
            <a:off x="7051224" y="2427246"/>
            <a:ext cx="2592388" cy="196850"/>
          </a:xfrm>
          <a:prstGeom prst="rightArrow">
            <a:avLst>
              <a:gd name="adj1" fmla="val 50000"/>
              <a:gd name="adj2" fmla="val 4999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0489" name="右大括号 5"/>
          <p:cNvSpPr>
            <a:spLocks/>
          </p:cNvSpPr>
          <p:nvPr/>
        </p:nvSpPr>
        <p:spPr bwMode="auto">
          <a:xfrm>
            <a:off x="9798972" y="2962277"/>
            <a:ext cx="258763" cy="1584325"/>
          </a:xfrm>
          <a:prstGeom prst="rightBrace">
            <a:avLst>
              <a:gd name="adj1" fmla="val 8334"/>
              <a:gd name="adj2" fmla="val 50000"/>
            </a:avLst>
          </a:prstGeom>
          <a:noFill/>
          <a:ln w="38100"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20490" name="对象 6"/>
          <p:cNvGraphicFramePr>
            <a:graphicFrameLocks noChangeAspect="1"/>
          </p:cNvGraphicFramePr>
          <p:nvPr>
            <p:extLst>
              <p:ext uri="{D42A27DB-BD31-4B8C-83A1-F6EECF244321}">
                <p14:modId xmlns:p14="http://schemas.microsoft.com/office/powerpoint/2010/main" val="1001517974"/>
              </p:ext>
            </p:extLst>
          </p:nvPr>
        </p:nvGraphicFramePr>
        <p:xfrm>
          <a:off x="1861687" y="4784685"/>
          <a:ext cx="3846512" cy="1044575"/>
        </p:xfrm>
        <a:graphic>
          <a:graphicData uri="http://schemas.openxmlformats.org/presentationml/2006/ole">
            <mc:AlternateContent xmlns:mc="http://schemas.openxmlformats.org/markup-compatibility/2006">
              <mc:Choice xmlns:v="urn:schemas-microsoft-com:vml" Requires="v">
                <p:oleObj spid="_x0000_s12434" name="公式" r:id="rId11" imgW="1777229" imgH="482391" progId="Equation.3">
                  <p:embed/>
                </p:oleObj>
              </mc:Choice>
              <mc:Fallback>
                <p:oleObj name="公式" r:id="rId11" imgW="1777229" imgH="48239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61687" y="4784685"/>
                        <a:ext cx="3846512"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91" name="对象 7"/>
          <p:cNvGraphicFramePr>
            <a:graphicFrameLocks noChangeAspect="1"/>
          </p:cNvGraphicFramePr>
          <p:nvPr>
            <p:extLst>
              <p:ext uri="{D42A27DB-BD31-4B8C-83A1-F6EECF244321}">
                <p14:modId xmlns:p14="http://schemas.microsoft.com/office/powerpoint/2010/main" val="2358124920"/>
              </p:ext>
            </p:extLst>
          </p:nvPr>
        </p:nvGraphicFramePr>
        <p:xfrm>
          <a:off x="5590724" y="3992522"/>
          <a:ext cx="3938588" cy="676275"/>
        </p:xfrm>
        <a:graphic>
          <a:graphicData uri="http://schemas.openxmlformats.org/presentationml/2006/ole">
            <mc:AlternateContent xmlns:mc="http://schemas.openxmlformats.org/markup-compatibility/2006">
              <mc:Choice xmlns:v="urn:schemas-microsoft-com:vml" Requires="v">
                <p:oleObj spid="_x0000_s12435" name="公式" r:id="rId13" imgW="2146300" imgH="368300" progId="Equation.3">
                  <p:embed/>
                </p:oleObj>
              </mc:Choice>
              <mc:Fallback>
                <p:oleObj name="公式" r:id="rId13" imgW="2146300" imgH="3683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90724" y="3992522"/>
                        <a:ext cx="3938588" cy="6762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2" name="对象 8"/>
          <p:cNvGraphicFramePr>
            <a:graphicFrameLocks noChangeAspect="1"/>
          </p:cNvGraphicFramePr>
          <p:nvPr>
            <p:extLst>
              <p:ext uri="{D42A27DB-BD31-4B8C-83A1-F6EECF244321}">
                <p14:modId xmlns:p14="http://schemas.microsoft.com/office/powerpoint/2010/main" val="190247244"/>
              </p:ext>
            </p:extLst>
          </p:nvPr>
        </p:nvGraphicFramePr>
        <p:xfrm>
          <a:off x="6324150" y="4781510"/>
          <a:ext cx="3846513" cy="1044575"/>
        </p:xfrm>
        <a:graphic>
          <a:graphicData uri="http://schemas.openxmlformats.org/presentationml/2006/ole">
            <mc:AlternateContent xmlns:mc="http://schemas.openxmlformats.org/markup-compatibility/2006">
              <mc:Choice xmlns:v="urn:schemas-microsoft-com:vml" Requires="v">
                <p:oleObj spid="_x0000_s12436" name="公式" r:id="rId15" imgW="1777229" imgH="482391" progId="Equation.3">
                  <p:embed/>
                </p:oleObj>
              </mc:Choice>
              <mc:Fallback>
                <p:oleObj name="公式" r:id="rId15" imgW="1777229" imgH="48239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4150" y="4781510"/>
                        <a:ext cx="3846513"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3" name="右箭头 12"/>
          <p:cNvSpPr>
            <a:spLocks noChangeArrowheads="1"/>
          </p:cNvSpPr>
          <p:nvPr/>
        </p:nvSpPr>
        <p:spPr bwMode="auto">
          <a:xfrm>
            <a:off x="5749474" y="5195846"/>
            <a:ext cx="503238" cy="215900"/>
          </a:xfrm>
          <a:prstGeom prst="rightArrow">
            <a:avLst>
              <a:gd name="adj1" fmla="val 50000"/>
              <a:gd name="adj2" fmla="val 49952"/>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4" name="Rectangle 3"/>
          <p:cNvSpPr txBox="1">
            <a:spLocks noChangeArrowheads="1"/>
          </p:cNvSpPr>
          <p:nvPr/>
        </p:nvSpPr>
        <p:spPr bwMode="auto">
          <a:xfrm>
            <a:off x="783770" y="1341438"/>
            <a:ext cx="11038115"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itchFamily="49" charset="-122"/>
                <a:ea typeface="黑体" pitchFamily="49" charset="-122"/>
              </a:rPr>
              <a:t>对封闭体系，能量的散差或涨落可利用正则分布函数导出</a:t>
            </a:r>
            <a:r>
              <a:rPr lang="en-US" altLang="zh-CN" sz="2800" kern="0" dirty="0">
                <a:solidFill>
                  <a:srgbClr val="FFFFFF"/>
                </a:solidFill>
                <a:latin typeface="黑体" pitchFamily="49" charset="-122"/>
                <a:ea typeface="黑体" pitchFamily="49" charset="-122"/>
              </a:rPr>
              <a:t>:</a:t>
            </a:r>
          </a:p>
        </p:txBody>
      </p:sp>
    </p:spTree>
    <p:extLst>
      <p:ext uri="{BB962C8B-B14F-4D97-AF65-F5344CB8AC3E}">
        <p14:creationId xmlns:p14="http://schemas.microsoft.com/office/powerpoint/2010/main" val="2775667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fade">
                                      <p:cBhvr>
                                        <p:cTn id="7" dur="500"/>
                                        <p:tgtEl>
                                          <p:spTgt spid="204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048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2049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489"/>
                                        </p:tgtEl>
                                        <p:attrNameLst>
                                          <p:attrName>style.visibility</p:attrName>
                                        </p:attrNameLst>
                                      </p:cBhvr>
                                      <p:to>
                                        <p:strVal val="visible"/>
                                      </p:to>
                                    </p:set>
                                    <p:animEffect transition="in" filter="fade">
                                      <p:cBhvr>
                                        <p:cTn id="20" dur="500"/>
                                        <p:tgtEl>
                                          <p:spTgt spid="20489"/>
                                        </p:tgtEl>
                                      </p:cBhvr>
                                    </p:animEffect>
                                  </p:childTnLst>
                                </p:cTn>
                              </p:par>
                              <p:par>
                                <p:cTn id="21" presetID="10" presetClass="entr" presetSubtype="0" fill="hold" nodeType="withEffect">
                                  <p:stCondLst>
                                    <p:cond delay="0"/>
                                  </p:stCondLst>
                                  <p:childTnLst>
                                    <p:set>
                                      <p:cBhvr>
                                        <p:cTn id="22" dur="1" fill="hold">
                                          <p:stCondLst>
                                            <p:cond delay="0"/>
                                          </p:stCondLst>
                                        </p:cTn>
                                        <p:tgtEl>
                                          <p:spTgt spid="20490"/>
                                        </p:tgtEl>
                                        <p:attrNameLst>
                                          <p:attrName>style.visibility</p:attrName>
                                        </p:attrNameLst>
                                      </p:cBhvr>
                                      <p:to>
                                        <p:strVal val="visible"/>
                                      </p:to>
                                    </p:set>
                                    <p:animEffect transition="in" filter="fade">
                                      <p:cBhvr>
                                        <p:cTn id="23" dur="500"/>
                                        <p:tgtEl>
                                          <p:spTgt spid="2049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493"/>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p:bldP spid="2049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11703" y="1211006"/>
            <a:ext cx="7163850" cy="1109677"/>
          </a:xfrm>
        </p:spPr>
        <p:txBody>
          <a:bodyPr/>
          <a:lstStyle/>
          <a:p>
            <a:pPr eaLnBrk="1" hangingPunct="1">
              <a:buFontTx/>
              <a:buNone/>
            </a:pPr>
            <a:r>
              <a:rPr lang="zh-CN" altLang="en-US" sz="2800" dirty="0">
                <a:ea typeface="黑体" panose="02010609060101010101" pitchFamily="49" charset="-122"/>
                <a:sym typeface="Symbol" panose="05050102010706020507" pitchFamily="18" charset="2"/>
              </a:rPr>
              <a:t>即为体系能量的散差</a:t>
            </a:r>
            <a:r>
              <a:rPr lang="zh-CN" altLang="en-US" sz="2800" dirty="0" smtClean="0">
                <a:ea typeface="黑体" panose="02010609060101010101" pitchFamily="49" charset="-122"/>
                <a:sym typeface="Symbol" panose="05050102010706020507" pitchFamily="18" charset="2"/>
              </a:rPr>
              <a:t>。</a:t>
            </a:r>
            <a:endParaRPr lang="en-US" altLang="zh-CN" sz="2800" dirty="0" smtClean="0">
              <a:ea typeface="黑体" panose="02010609060101010101" pitchFamily="49" charset="-122"/>
              <a:sym typeface="Symbol" panose="05050102010706020507" pitchFamily="18" charset="2"/>
            </a:endParaRPr>
          </a:p>
          <a:p>
            <a:pPr eaLnBrk="1" hangingPunct="1">
              <a:buFontTx/>
              <a:buNone/>
            </a:pPr>
            <a:r>
              <a:rPr lang="zh-CN" altLang="en-US" sz="2800" dirty="0" smtClean="0">
                <a:ea typeface="黑体" panose="02010609060101010101" pitchFamily="49" charset="-122"/>
                <a:sym typeface="Symbol" panose="05050102010706020507" pitchFamily="18" charset="2"/>
              </a:rPr>
              <a:t>体系</a:t>
            </a:r>
            <a:r>
              <a:rPr lang="zh-CN" altLang="en-US" sz="2800" dirty="0">
                <a:ea typeface="黑体" panose="02010609060101010101" pitchFamily="49" charset="-122"/>
                <a:sym typeface="Symbol" panose="05050102010706020507" pitchFamily="18" charset="2"/>
              </a:rPr>
              <a:t>能量的涨落当为</a:t>
            </a:r>
            <a:r>
              <a:rPr lang="zh-CN" altLang="en-US" sz="2800" dirty="0" smtClean="0">
                <a:ea typeface="黑体" panose="02010609060101010101" pitchFamily="49" charset="-122"/>
                <a:sym typeface="Symbol" panose="05050102010706020507" pitchFamily="18" charset="2"/>
              </a:rPr>
              <a:t>：</a:t>
            </a:r>
            <a:endParaRPr lang="zh-CN" altLang="en-US" sz="2800" dirty="0">
              <a:ea typeface="黑体" panose="02010609060101010101" pitchFamily="49" charset="-122"/>
              <a:sym typeface="Symbol" panose="05050102010706020507" pitchFamily="18" charset="2"/>
            </a:endParaRPr>
          </a:p>
        </p:txBody>
      </p:sp>
      <p:graphicFrame>
        <p:nvGraphicFramePr>
          <p:cNvPr id="19459" name="Object 4"/>
          <p:cNvGraphicFramePr>
            <a:graphicFrameLocks noChangeAspect="1"/>
          </p:cNvGraphicFramePr>
          <p:nvPr/>
        </p:nvGraphicFramePr>
        <p:xfrm>
          <a:off x="1919288" y="188913"/>
          <a:ext cx="6477000" cy="965200"/>
        </p:xfrm>
        <a:graphic>
          <a:graphicData uri="http://schemas.openxmlformats.org/presentationml/2006/ole">
            <mc:AlternateContent xmlns:mc="http://schemas.openxmlformats.org/markup-compatibility/2006">
              <mc:Choice xmlns:v="urn:schemas-microsoft-com:vml" Requires="v">
                <p:oleObj spid="_x0000_s13440" name="公式" r:id="rId3" imgW="3238500" imgH="482600" progId="Equation.3">
                  <p:embed/>
                </p:oleObj>
              </mc:Choice>
              <mc:Fallback>
                <p:oleObj name="公式" r:id="rId3" imgW="32385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188913"/>
                        <a:ext cx="6477000" cy="9652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0" name="Object 6"/>
          <p:cNvGraphicFramePr>
            <a:graphicFrameLocks noChangeAspect="1"/>
          </p:cNvGraphicFramePr>
          <p:nvPr>
            <p:extLst>
              <p:ext uri="{D42A27DB-BD31-4B8C-83A1-F6EECF244321}">
                <p14:modId xmlns:p14="http://schemas.microsoft.com/office/powerpoint/2010/main" val="2099899517"/>
              </p:ext>
            </p:extLst>
          </p:nvPr>
        </p:nvGraphicFramePr>
        <p:xfrm>
          <a:off x="5922963" y="1523982"/>
          <a:ext cx="2473325" cy="744537"/>
        </p:xfrm>
        <a:graphic>
          <a:graphicData uri="http://schemas.openxmlformats.org/presentationml/2006/ole">
            <mc:AlternateContent xmlns:mc="http://schemas.openxmlformats.org/markup-compatibility/2006">
              <mc:Choice xmlns:v="urn:schemas-microsoft-com:vml" Requires="v">
                <p:oleObj spid="_x0000_s13441" name="公式" r:id="rId5" imgW="1053643" imgH="317362" progId="Equation.3">
                  <p:embed/>
                </p:oleObj>
              </mc:Choice>
              <mc:Fallback>
                <p:oleObj name="公式" r:id="rId5" imgW="1053643" imgH="31736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22963" y="1523982"/>
                        <a:ext cx="2473325" cy="744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7"/>
          <p:cNvGraphicFramePr>
            <a:graphicFrameLocks noChangeAspect="1"/>
          </p:cNvGraphicFramePr>
          <p:nvPr>
            <p:extLst>
              <p:ext uri="{D42A27DB-BD31-4B8C-83A1-F6EECF244321}">
                <p14:modId xmlns:p14="http://schemas.microsoft.com/office/powerpoint/2010/main" val="1413784884"/>
              </p:ext>
            </p:extLst>
          </p:nvPr>
        </p:nvGraphicFramePr>
        <p:xfrm>
          <a:off x="2482852" y="2863644"/>
          <a:ext cx="5989637" cy="744537"/>
        </p:xfrm>
        <a:graphic>
          <a:graphicData uri="http://schemas.openxmlformats.org/presentationml/2006/ole">
            <mc:AlternateContent xmlns:mc="http://schemas.openxmlformats.org/markup-compatibility/2006">
              <mc:Choice xmlns:v="urn:schemas-microsoft-com:vml" Requires="v">
                <p:oleObj spid="_x0000_s13442" name="公式" r:id="rId7" imgW="2551593" imgH="317362" progId="Equation.3">
                  <p:embed/>
                </p:oleObj>
              </mc:Choice>
              <mc:Fallback>
                <p:oleObj name="公式" r:id="rId7" imgW="2551593" imgH="31736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2852" y="2863644"/>
                        <a:ext cx="5989637" cy="744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Object 8"/>
          <p:cNvGraphicFramePr>
            <a:graphicFrameLocks noChangeAspect="1"/>
          </p:cNvGraphicFramePr>
          <p:nvPr>
            <p:extLst>
              <p:ext uri="{D42A27DB-BD31-4B8C-83A1-F6EECF244321}">
                <p14:modId xmlns:p14="http://schemas.microsoft.com/office/powerpoint/2010/main" val="2544480677"/>
              </p:ext>
            </p:extLst>
          </p:nvPr>
        </p:nvGraphicFramePr>
        <p:xfrm>
          <a:off x="1506538" y="4322605"/>
          <a:ext cx="8070850" cy="746125"/>
        </p:xfrm>
        <a:graphic>
          <a:graphicData uri="http://schemas.openxmlformats.org/presentationml/2006/ole">
            <mc:AlternateContent xmlns:mc="http://schemas.openxmlformats.org/markup-compatibility/2006">
              <mc:Choice xmlns:v="urn:schemas-microsoft-com:vml" Requires="v">
                <p:oleObj spid="_x0000_s13443" name="公式" r:id="rId9" imgW="3289300" imgH="304800" progId="Equation.3">
                  <p:embed/>
                </p:oleObj>
              </mc:Choice>
              <mc:Fallback>
                <p:oleObj name="公式" r:id="rId9" imgW="3289300" imgH="304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6538" y="4322605"/>
                        <a:ext cx="8070850" cy="7461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8472489" y="379413"/>
            <a:ext cx="343363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en-US" altLang="zh-CN" sz="2800" kern="0" dirty="0">
                <a:solidFill>
                  <a:srgbClr val="FFFFFF"/>
                </a:solidFill>
                <a:ea typeface="黑体" panose="02010609060101010101" pitchFamily="49" charset="-122"/>
              </a:rPr>
              <a:t>(</a:t>
            </a:r>
            <a:r>
              <a:rPr lang="zh-CN" altLang="en-US" sz="2800" b="1" i="1" kern="0" dirty="0" smtClean="0">
                <a:solidFill>
                  <a:srgbClr val="FFFF00"/>
                </a:solidFill>
                <a:ea typeface="黑体" panose="02010609060101010101" pitchFamily="49" charset="-122"/>
                <a:sym typeface="Symbol" pitchFamily="18" charset="2"/>
              </a:rPr>
              <a:t> </a:t>
            </a:r>
            <a:r>
              <a:rPr lang="en-US" altLang="zh-CN" sz="2800" kern="0" dirty="0" smtClean="0">
                <a:solidFill>
                  <a:srgbClr val="FFFF00"/>
                </a:solidFill>
                <a:ea typeface="黑体" panose="02010609060101010101" pitchFamily="49" charset="-122"/>
                <a:sym typeface="Symbol" pitchFamily="18" charset="2"/>
              </a:rPr>
              <a:t>= 1/</a:t>
            </a:r>
            <a:r>
              <a:rPr lang="en-US" altLang="zh-CN" sz="2800" b="1" i="1" kern="0" dirty="0" err="1" smtClean="0">
                <a:solidFill>
                  <a:srgbClr val="FFFF00"/>
                </a:solidFill>
                <a:ea typeface="黑体" panose="02010609060101010101" pitchFamily="49" charset="-122"/>
                <a:sym typeface="Symbol" pitchFamily="18" charset="2"/>
              </a:rPr>
              <a:t>kT</a:t>
            </a:r>
            <a:r>
              <a:rPr lang="en-US" altLang="zh-CN" sz="2800" kern="0" dirty="0">
                <a:solidFill>
                  <a:srgbClr val="FFFFFF"/>
                </a:solidFill>
                <a:ea typeface="黑体" panose="02010609060101010101" pitchFamily="49" charset="-122"/>
                <a:sym typeface="Symbol" pitchFamily="18" charset="2"/>
              </a:rPr>
              <a:t>)</a:t>
            </a:r>
            <a:endParaRPr lang="zh-CN" altLang="en-US" sz="2800" kern="0" dirty="0">
              <a:solidFill>
                <a:srgbClr val="FFFFFF"/>
              </a:solidFill>
              <a:ea typeface="黑体" panose="02010609060101010101" pitchFamily="49" charset="-122"/>
              <a:sym typeface="Symbol" pitchFamily="18" charset="2"/>
            </a:endParaRPr>
          </a:p>
          <a:p>
            <a:pPr eaLnBrk="1" hangingPunct="1">
              <a:buFontTx/>
              <a:buNone/>
              <a:defRPr/>
            </a:pPr>
            <a:endParaRPr lang="en-US" altLang="zh-CN" sz="2800" kern="0" dirty="0">
              <a:solidFill>
                <a:srgbClr val="FFFFFF"/>
              </a:solidFill>
              <a:ea typeface="黑体" panose="02010609060101010101" pitchFamily="49" charset="-122"/>
            </a:endParaRPr>
          </a:p>
        </p:txBody>
      </p:sp>
      <p:graphicFrame>
        <p:nvGraphicFramePr>
          <p:cNvPr id="19464" name="对象 3"/>
          <p:cNvGraphicFramePr>
            <a:graphicFrameLocks noChangeAspect="1"/>
          </p:cNvGraphicFramePr>
          <p:nvPr>
            <p:extLst>
              <p:ext uri="{D42A27DB-BD31-4B8C-83A1-F6EECF244321}">
                <p14:modId xmlns:p14="http://schemas.microsoft.com/office/powerpoint/2010/main" val="3154516135"/>
              </p:ext>
            </p:extLst>
          </p:nvPr>
        </p:nvGraphicFramePr>
        <p:xfrm>
          <a:off x="5157788" y="3718086"/>
          <a:ext cx="4419600" cy="558800"/>
        </p:xfrm>
        <a:graphic>
          <a:graphicData uri="http://schemas.openxmlformats.org/presentationml/2006/ole">
            <mc:AlternateContent xmlns:mc="http://schemas.openxmlformats.org/markup-compatibility/2006">
              <mc:Choice xmlns:v="urn:schemas-microsoft-com:vml" Requires="v">
                <p:oleObj spid="_x0000_s13444" name="公式" r:id="rId11" imgW="2005729" imgH="253890" progId="Equation.3">
                  <p:embed/>
                </p:oleObj>
              </mc:Choice>
              <mc:Fallback>
                <p:oleObj name="公式" r:id="rId11" imgW="2005729" imgH="25389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57788" y="3718086"/>
                        <a:ext cx="4419600" cy="5588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676274" y="5129612"/>
            <a:ext cx="7720014" cy="465448"/>
          </a:xfrm>
          <a:prstGeom prst="rect">
            <a:avLst/>
          </a:prstGeom>
          <a:noFill/>
        </p:spPr>
        <p:txBody>
          <a:bodyPr wrap="square">
            <a:spAutoFit/>
          </a:bodyPr>
          <a:lstStyle/>
          <a:p>
            <a:pPr fontAlgn="base">
              <a:lnSpc>
                <a:spcPct val="110000"/>
              </a:lnSpc>
              <a:spcBef>
                <a:spcPct val="20000"/>
              </a:spcBef>
              <a:spcAft>
                <a:spcPct val="0"/>
              </a:spcAft>
              <a:defRPr/>
            </a:pPr>
            <a:r>
              <a:rPr kumimoji="1" lang="en-US" altLang="zh-CN" sz="2400" b="1" dirty="0" smtClean="0">
                <a:solidFill>
                  <a:srgbClr val="FFFFFF"/>
                </a:solidFill>
                <a:ea typeface="黑体" panose="02010609060101010101" pitchFamily="49" charset="-122"/>
                <a:sym typeface="Wingdings" panose="05000000000000000000" pitchFamily="2" charset="2"/>
              </a:rPr>
              <a:t>     </a:t>
            </a:r>
            <a:r>
              <a:rPr kumimoji="1" lang="zh-CN" altLang="en-US" sz="2400" b="1" dirty="0" smtClean="0">
                <a:solidFill>
                  <a:srgbClr val="FFFFFF"/>
                </a:solidFill>
                <a:ea typeface="黑体" panose="02010609060101010101" pitchFamily="49" charset="-122"/>
              </a:rPr>
              <a:t>对于</a:t>
            </a:r>
            <a:r>
              <a:rPr kumimoji="1" lang="en-US" altLang="zh-CN" sz="2400" b="1" dirty="0">
                <a:solidFill>
                  <a:srgbClr val="FFFFFF"/>
                </a:solidFill>
                <a:ea typeface="黑体" panose="02010609060101010101" pitchFamily="49" charset="-122"/>
              </a:rPr>
              <a:t>1 </a:t>
            </a:r>
            <a:r>
              <a:rPr kumimoji="1" lang="en-US" altLang="zh-CN" sz="2400" b="1" dirty="0" err="1">
                <a:solidFill>
                  <a:srgbClr val="FFFFFF"/>
                </a:solidFill>
                <a:ea typeface="黑体" panose="02010609060101010101" pitchFamily="49" charset="-122"/>
              </a:rPr>
              <a:t>mol</a:t>
            </a:r>
            <a:r>
              <a:rPr kumimoji="1" lang="en-US" altLang="zh-CN" sz="2400" b="1" dirty="0">
                <a:solidFill>
                  <a:srgbClr val="FFFFFF"/>
                </a:solidFill>
                <a:ea typeface="黑体" panose="02010609060101010101" pitchFamily="49" charset="-122"/>
              </a:rPr>
              <a:t> </a:t>
            </a:r>
            <a:r>
              <a:rPr kumimoji="1" lang="zh-CN" altLang="en-US" sz="2400" b="1" dirty="0">
                <a:solidFill>
                  <a:srgbClr val="FFFFFF"/>
                </a:solidFill>
                <a:ea typeface="黑体" panose="02010609060101010101" pitchFamily="49" charset="-122"/>
              </a:rPr>
              <a:t>量级的理想气体体系，</a:t>
            </a:r>
            <a:r>
              <a:rPr kumimoji="1" lang="en-US" altLang="zh-CN" sz="2400" b="1" dirty="0">
                <a:solidFill>
                  <a:srgbClr val="FFFFFF"/>
                </a:solidFill>
                <a:ea typeface="黑体" panose="02010609060101010101" pitchFamily="49" charset="-122"/>
              </a:rPr>
              <a:t>N ~ 10</a:t>
            </a:r>
            <a:r>
              <a:rPr kumimoji="1" lang="en-US" altLang="zh-CN" sz="2400" b="1" baseline="30000" dirty="0">
                <a:solidFill>
                  <a:srgbClr val="FFFFFF"/>
                </a:solidFill>
                <a:ea typeface="黑体" panose="02010609060101010101" pitchFamily="49" charset="-122"/>
              </a:rPr>
              <a:t>24</a:t>
            </a:r>
            <a:r>
              <a:rPr kumimoji="1" lang="en-US" altLang="zh-CN" sz="2400" b="1" dirty="0" smtClean="0">
                <a:solidFill>
                  <a:srgbClr val="FFFFFF"/>
                </a:solidFill>
                <a:ea typeface="黑体" panose="02010609060101010101" pitchFamily="49" charset="-122"/>
              </a:rPr>
              <a:t>,</a:t>
            </a:r>
            <a:endParaRPr kumimoji="1" lang="en-US" altLang="zh-CN" sz="2400" b="1" dirty="0">
              <a:solidFill>
                <a:srgbClr val="FFFFFF"/>
              </a:solidFill>
              <a:ea typeface="黑体" panose="02010609060101010101" pitchFamily="49" charset="-122"/>
            </a:endParaRPr>
          </a:p>
        </p:txBody>
      </p:sp>
      <p:graphicFrame>
        <p:nvGraphicFramePr>
          <p:cNvPr id="19466" name="对象 2"/>
          <p:cNvGraphicFramePr>
            <a:graphicFrameLocks noChangeAspect="1"/>
          </p:cNvGraphicFramePr>
          <p:nvPr>
            <p:extLst>
              <p:ext uri="{D42A27DB-BD31-4B8C-83A1-F6EECF244321}">
                <p14:modId xmlns:p14="http://schemas.microsoft.com/office/powerpoint/2010/main" val="2811749100"/>
              </p:ext>
            </p:extLst>
          </p:nvPr>
        </p:nvGraphicFramePr>
        <p:xfrm>
          <a:off x="7693124" y="5121648"/>
          <a:ext cx="1835150" cy="800100"/>
        </p:xfrm>
        <a:graphic>
          <a:graphicData uri="http://schemas.openxmlformats.org/presentationml/2006/ole">
            <mc:AlternateContent xmlns:mc="http://schemas.openxmlformats.org/markup-compatibility/2006">
              <mc:Choice xmlns:v="urn:schemas-microsoft-com:vml" Requires="v">
                <p:oleObj spid="_x0000_s13445" name="公式" r:id="rId13" imgW="698197" imgH="304668" progId="Equation.3">
                  <p:embed/>
                </p:oleObj>
              </mc:Choice>
              <mc:Fallback>
                <p:oleObj name="公式" r:id="rId13" imgW="698197" imgH="30466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93124" y="5121648"/>
                        <a:ext cx="1835150" cy="8001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3"/>
          <p:cNvSpPr txBox="1">
            <a:spLocks noChangeArrowheads="1"/>
          </p:cNvSpPr>
          <p:nvPr/>
        </p:nvSpPr>
        <p:spPr bwMode="auto">
          <a:xfrm>
            <a:off x="611703" y="3734009"/>
            <a:ext cx="5202465" cy="572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pPr>
            <a:r>
              <a:rPr lang="zh-CN" altLang="en-US" sz="2800" kern="0" dirty="0" smtClean="0">
                <a:ea typeface="黑体" panose="02010609060101010101" pitchFamily="49" charset="-122"/>
                <a:sym typeface="Symbol" panose="05050102010706020507" pitchFamily="18" charset="2"/>
              </a:rPr>
              <a:t>以单原子分子气体为例，因</a:t>
            </a:r>
            <a:endParaRPr lang="zh-CN" altLang="en-US" sz="2800" kern="0" dirty="0">
              <a:ea typeface="黑体" panose="02010609060101010101" pitchFamily="49" charset="-122"/>
              <a:sym typeface="Symbol" panose="05050102010706020507" pitchFamily="18" charset="2"/>
            </a:endParaRPr>
          </a:p>
        </p:txBody>
      </p:sp>
      <p:sp>
        <p:nvSpPr>
          <p:cNvPr id="13" name="Rectangle 3"/>
          <p:cNvSpPr txBox="1">
            <a:spLocks noChangeArrowheads="1"/>
          </p:cNvSpPr>
          <p:nvPr/>
        </p:nvSpPr>
        <p:spPr bwMode="auto">
          <a:xfrm>
            <a:off x="542335" y="2274490"/>
            <a:ext cx="8576440" cy="552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pPr>
            <a:r>
              <a:rPr lang="zh-CN" altLang="en-US" sz="2800" kern="0" dirty="0" smtClean="0">
                <a:ea typeface="黑体" panose="02010609060101010101" pitchFamily="49" charset="-122"/>
                <a:sym typeface="Symbol" panose="05050102010706020507" pitchFamily="18" charset="2"/>
              </a:rPr>
              <a:t>体系能量的相对散差与相对涨落则分别为：</a:t>
            </a:r>
            <a:endParaRPr lang="zh-CN" altLang="en-US" sz="2800" kern="0" dirty="0">
              <a:ea typeface="黑体" panose="02010609060101010101" pitchFamily="49" charset="-122"/>
              <a:sym typeface="Symbol" panose="05050102010706020507" pitchFamily="18" charset="2"/>
            </a:endParaRPr>
          </a:p>
        </p:txBody>
      </p:sp>
      <p:sp>
        <p:nvSpPr>
          <p:cNvPr id="15" name="TextBox 1"/>
          <p:cNvSpPr txBox="1"/>
          <p:nvPr/>
        </p:nvSpPr>
        <p:spPr>
          <a:xfrm>
            <a:off x="1423559" y="5588957"/>
            <a:ext cx="6225443" cy="498598"/>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b="1" dirty="0" smtClean="0">
                <a:solidFill>
                  <a:srgbClr val="FFFFFF"/>
                </a:solidFill>
                <a:ea typeface="黑体" panose="02010609060101010101" pitchFamily="49" charset="-122"/>
                <a:sym typeface="Wingdings" panose="05000000000000000000" pitchFamily="2" charset="2"/>
              </a:rPr>
              <a:t>显然，</a:t>
            </a:r>
            <a:r>
              <a:rPr kumimoji="1" lang="zh-CN" altLang="en-US" sz="2400" b="1" dirty="0" smtClean="0">
                <a:solidFill>
                  <a:srgbClr val="FFFFFF"/>
                </a:solidFill>
                <a:ea typeface="黑体" panose="02010609060101010101" pitchFamily="49" charset="-122"/>
              </a:rPr>
              <a:t>其</a:t>
            </a:r>
            <a:r>
              <a:rPr kumimoji="1" lang="zh-CN" altLang="en-US" sz="2400" b="1" dirty="0">
                <a:solidFill>
                  <a:srgbClr val="FFFFFF"/>
                </a:solidFill>
                <a:ea typeface="黑体" panose="02010609060101010101" pitchFamily="49" charset="-122"/>
              </a:rPr>
              <a:t>能量的相对涨落根本无法察觉！</a:t>
            </a:r>
          </a:p>
        </p:txBody>
      </p:sp>
    </p:spTree>
    <p:extLst>
      <p:ext uri="{BB962C8B-B14F-4D97-AF65-F5344CB8AC3E}">
        <p14:creationId xmlns:p14="http://schemas.microsoft.com/office/powerpoint/2010/main" val="9334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500"/>
                                        <p:tgtEl>
                                          <p:spTgt spid="194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61"/>
                                        </p:tgtEl>
                                        <p:attrNameLst>
                                          <p:attrName>style.visibility</p:attrName>
                                        </p:attrNameLst>
                                      </p:cBhvr>
                                      <p:to>
                                        <p:strVal val="visible"/>
                                      </p:to>
                                    </p:set>
                                    <p:animEffect transition="in" filter="fade">
                                      <p:cBhvr>
                                        <p:cTn id="17" dur="500"/>
                                        <p:tgtEl>
                                          <p:spTgt spid="1946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9464"/>
                                        </p:tgtEl>
                                        <p:attrNameLst>
                                          <p:attrName>style.visibility</p:attrName>
                                        </p:attrNameLst>
                                      </p:cBhvr>
                                      <p:to>
                                        <p:strVal val="visible"/>
                                      </p:to>
                                    </p:set>
                                    <p:animEffect transition="in" filter="fade">
                                      <p:cBhvr>
                                        <p:cTn id="25" dur="500"/>
                                        <p:tgtEl>
                                          <p:spTgt spid="1946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462"/>
                                        </p:tgtEl>
                                        <p:attrNameLst>
                                          <p:attrName>style.visibility</p:attrName>
                                        </p:attrNameLst>
                                      </p:cBhvr>
                                      <p:to>
                                        <p:strVal val="visible"/>
                                      </p:to>
                                    </p:set>
                                    <p:animEffect transition="in" filter="fade">
                                      <p:cBhvr>
                                        <p:cTn id="30" dur="500"/>
                                        <p:tgtEl>
                                          <p:spTgt spid="1946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par>
                                <p:cTn id="36" presetID="10" presetClass="entr" presetSubtype="0" fill="hold" nodeType="withEffect">
                                  <p:stCondLst>
                                    <p:cond delay="0"/>
                                  </p:stCondLst>
                                  <p:childTnLst>
                                    <p:set>
                                      <p:cBhvr>
                                        <p:cTn id="37" dur="1" fill="hold">
                                          <p:stCondLst>
                                            <p:cond delay="0"/>
                                          </p:stCondLst>
                                        </p:cTn>
                                        <p:tgtEl>
                                          <p:spTgt spid="19466"/>
                                        </p:tgtEl>
                                        <p:attrNameLst>
                                          <p:attrName>style.visibility</p:attrName>
                                        </p:attrNameLst>
                                      </p:cBhvr>
                                      <p:to>
                                        <p:strVal val="visible"/>
                                      </p:to>
                                    </p:set>
                                    <p:animEffect transition="in" filter="fade">
                                      <p:cBhvr>
                                        <p:cTn id="38" dur="500"/>
                                        <p:tgtEl>
                                          <p:spTgt spid="1946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66913" y="333375"/>
            <a:ext cx="8153400" cy="609600"/>
          </a:xfrm>
          <a:solidFill>
            <a:srgbClr val="FFFFCC"/>
          </a:solidFill>
          <a:scene3d>
            <a:camera prst="legacyObliqueTopRight"/>
            <a:lightRig rig="legacyFlat3" dir="b"/>
          </a:scene3d>
          <a:sp3d extrusionH="430200" prstMaterial="legacyMatte">
            <a:bevelT w="13500" h="13500" prst="angle"/>
            <a:bevelB w="13500" h="13500" prst="angle"/>
            <a:extrusionClr>
              <a:srgbClr val="FFFFCC"/>
            </a:extrusionClr>
          </a:sp3d>
        </p:spPr>
        <p:txBody>
          <a:bodyPr>
            <a:flatTx/>
          </a:bodyPr>
          <a:lstStyle/>
          <a:p>
            <a:pPr algn="l" eaLnBrk="1" hangingPunct="1">
              <a:defRPr/>
            </a:pPr>
            <a:r>
              <a:rPr lang="en-US" altLang="zh-CN" sz="3200" b="1" i="1">
                <a:solidFill>
                  <a:srgbClr val="6600CC"/>
                </a:solidFill>
                <a:latin typeface="+mn-lt"/>
                <a:ea typeface="黑体" panose="02010609060101010101" pitchFamily="49" charset="-122"/>
              </a:rPr>
              <a:t>3.3  </a:t>
            </a:r>
            <a:r>
              <a:rPr lang="zh-CN" altLang="en-US" sz="3200" b="1" i="1">
                <a:solidFill>
                  <a:srgbClr val="6600CC"/>
                </a:solidFill>
                <a:latin typeface="+mn-lt"/>
                <a:ea typeface="黑体" panose="02010609060101010101" pitchFamily="49" charset="-122"/>
              </a:rPr>
              <a:t>巨正则系综</a:t>
            </a:r>
            <a:r>
              <a:rPr lang="en-US" altLang="zh-CN" sz="3200" b="1" i="1">
                <a:solidFill>
                  <a:srgbClr val="6600CC"/>
                </a:solidFill>
                <a:latin typeface="+mn-lt"/>
                <a:ea typeface="黑体" panose="02010609060101010101" pitchFamily="49" charset="-122"/>
              </a:rPr>
              <a:t>(Grand Canonical Ensemble)</a:t>
            </a:r>
          </a:p>
        </p:txBody>
      </p:sp>
      <p:sp>
        <p:nvSpPr>
          <p:cNvPr id="22531" name="Rectangle 3"/>
          <p:cNvSpPr>
            <a:spLocks noGrp="1" noChangeArrowheads="1"/>
          </p:cNvSpPr>
          <p:nvPr>
            <p:ph type="body" idx="1"/>
          </p:nvPr>
        </p:nvSpPr>
        <p:spPr>
          <a:xfrm>
            <a:off x="529046" y="1052514"/>
            <a:ext cx="11116491" cy="2478087"/>
          </a:xfrm>
        </p:spPr>
        <p:txBody>
          <a:bodyPr/>
          <a:lstStyle/>
          <a:p>
            <a:pPr eaLnBrk="1" hangingPunct="1">
              <a:lnSpc>
                <a:spcPct val="130000"/>
              </a:lnSpc>
              <a:spcBef>
                <a:spcPts val="1200"/>
              </a:spcBef>
            </a:pPr>
            <a:r>
              <a:rPr lang="zh-CN" altLang="en-US" sz="2600" dirty="0">
                <a:ea typeface="黑体" panose="02010609060101010101" pitchFamily="49" charset="-122"/>
              </a:rPr>
              <a:t>研究对象：开放体系，可与环境进行能量和物质交换。</a:t>
            </a:r>
            <a:endParaRPr lang="en-US" altLang="zh-CN" sz="2600" dirty="0">
              <a:ea typeface="黑体" panose="02010609060101010101" pitchFamily="49" charset="-122"/>
            </a:endParaRPr>
          </a:p>
          <a:p>
            <a:pPr eaLnBrk="1" hangingPunct="1">
              <a:lnSpc>
                <a:spcPct val="130000"/>
              </a:lnSpc>
              <a:spcBef>
                <a:spcPts val="1200"/>
              </a:spcBef>
            </a:pPr>
            <a:r>
              <a:rPr lang="zh-CN" altLang="en-US" sz="2600" dirty="0">
                <a:ea typeface="黑体" panose="02010609060101010101" pitchFamily="49" charset="-122"/>
              </a:rPr>
              <a:t>由为数极其众多的成员</a:t>
            </a:r>
            <a:r>
              <a:rPr lang="en-US" altLang="zh-CN" sz="2600" dirty="0">
                <a:ea typeface="黑体" panose="02010609060101010101" pitchFamily="49" charset="-122"/>
              </a:rPr>
              <a:t>(</a:t>
            </a:r>
            <a:r>
              <a:rPr lang="zh-CN" altLang="en-US" sz="2600" dirty="0">
                <a:ea typeface="黑体" panose="02010609060101010101" pitchFamily="49" charset="-122"/>
              </a:rPr>
              <a:t>全同体系</a:t>
            </a:r>
            <a:r>
              <a:rPr lang="en-US" altLang="zh-CN" sz="2600" dirty="0">
                <a:ea typeface="黑体" panose="02010609060101010101" pitchFamily="49" charset="-122"/>
              </a:rPr>
              <a:t>)</a:t>
            </a:r>
            <a:r>
              <a:rPr lang="zh-CN" altLang="en-US" sz="2600" dirty="0">
                <a:ea typeface="黑体" panose="02010609060101010101" pitchFamily="49" charset="-122"/>
              </a:rPr>
              <a:t>集合构成，每个成员</a:t>
            </a:r>
            <a:r>
              <a:rPr lang="en-US" altLang="zh-CN" sz="2600" b="1" i="1" dirty="0">
                <a:solidFill>
                  <a:srgbClr val="FFFF00"/>
                </a:solidFill>
                <a:ea typeface="黑体" panose="02010609060101010101" pitchFamily="49" charset="-122"/>
              </a:rPr>
              <a:t>A</a:t>
            </a:r>
            <a:r>
              <a:rPr lang="zh-CN" altLang="en-US" sz="2600" dirty="0">
                <a:ea typeface="黑体" panose="02010609060101010101" pitchFamily="49" charset="-122"/>
              </a:rPr>
              <a:t>均与热库</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R</a:t>
            </a:r>
            <a:r>
              <a:rPr lang="en-US" altLang="zh-CN" sz="2600" b="1" i="1" baseline="-25000" dirty="0">
                <a:solidFill>
                  <a:srgbClr val="FFFF00"/>
                </a:solidFill>
                <a:ea typeface="黑体" panose="02010609060101010101" pitchFamily="49" charset="-122"/>
              </a:rPr>
              <a:t>H</a:t>
            </a:r>
            <a:r>
              <a:rPr lang="en-US" altLang="zh-CN" sz="2600" dirty="0">
                <a:ea typeface="黑体" panose="02010609060101010101" pitchFamily="49" charset="-122"/>
              </a:rPr>
              <a:t>)</a:t>
            </a:r>
            <a:r>
              <a:rPr lang="zh-CN" altLang="en-US" sz="2600" dirty="0">
                <a:ea typeface="黑体" panose="02010609060101010101" pitchFamily="49" charset="-122"/>
              </a:rPr>
              <a:t>、物质库</a:t>
            </a:r>
            <a:r>
              <a:rPr lang="en-US" altLang="zh-CN" sz="2600" dirty="0">
                <a:ea typeface="黑体" panose="02010609060101010101" pitchFamily="49" charset="-122"/>
              </a:rPr>
              <a:t>(</a:t>
            </a:r>
            <a:r>
              <a:rPr lang="en-US" altLang="zh-CN" sz="2600" b="1" i="1" dirty="0" err="1">
                <a:solidFill>
                  <a:srgbClr val="FFFF00"/>
                </a:solidFill>
                <a:ea typeface="黑体" panose="02010609060101010101" pitchFamily="49" charset="-122"/>
              </a:rPr>
              <a:t>R</a:t>
            </a:r>
            <a:r>
              <a:rPr lang="en-US" altLang="zh-CN" sz="2600" b="1" i="1" baseline="-25000" dirty="0" err="1">
                <a:solidFill>
                  <a:srgbClr val="FFFF00"/>
                </a:solidFill>
                <a:ea typeface="黑体" panose="02010609060101010101" pitchFamily="49" charset="-122"/>
              </a:rPr>
              <a:t>s</a:t>
            </a:r>
            <a:r>
              <a:rPr lang="en-US" altLang="zh-CN" sz="2600" dirty="0">
                <a:ea typeface="黑体" panose="02010609060101010101" pitchFamily="49" charset="-122"/>
              </a:rPr>
              <a:t>)</a:t>
            </a:r>
            <a:r>
              <a:rPr lang="zh-CN" altLang="en-US" sz="2600" dirty="0">
                <a:ea typeface="黑体" panose="02010609060101010101" pitchFamily="49" charset="-122"/>
              </a:rPr>
              <a:t>之间联络。</a:t>
            </a:r>
            <a:r>
              <a:rPr lang="zh-CN" altLang="en-US" sz="2600" u="sng" dirty="0">
                <a:ea typeface="黑体" panose="02010609060101010101" pitchFamily="49" charset="-122"/>
              </a:rPr>
              <a:t>热库维持热平衡</a:t>
            </a:r>
            <a:r>
              <a:rPr lang="zh-CN" altLang="en-US" sz="2600" dirty="0">
                <a:ea typeface="黑体" panose="02010609060101010101" pitchFamily="49" charset="-122"/>
              </a:rPr>
              <a:t>，</a:t>
            </a:r>
            <a:r>
              <a:rPr lang="zh-CN" altLang="en-US" sz="2600" u="sng" dirty="0">
                <a:ea typeface="黑体" panose="02010609060101010101" pitchFamily="49" charset="-122"/>
              </a:rPr>
              <a:t>物质库确保成员内部各物质成份的化学位不变</a:t>
            </a:r>
            <a:r>
              <a:rPr lang="zh-CN" altLang="en-US" sz="2600" dirty="0">
                <a:ea typeface="黑体" panose="02010609060101010101" pitchFamily="49" charset="-122"/>
              </a:rPr>
              <a:t>。</a:t>
            </a:r>
          </a:p>
        </p:txBody>
      </p:sp>
      <p:sp>
        <p:nvSpPr>
          <p:cNvPr id="22532" name="Rectangle 15"/>
          <p:cNvSpPr>
            <a:spLocks noChangeArrowheads="1"/>
          </p:cNvSpPr>
          <p:nvPr/>
        </p:nvSpPr>
        <p:spPr bwMode="auto">
          <a:xfrm>
            <a:off x="445487" y="3580240"/>
            <a:ext cx="786729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30000"/>
              </a:lnSpc>
              <a:spcBef>
                <a:spcPts val="1200"/>
              </a:spcBef>
              <a:spcAft>
                <a:spcPct val="0"/>
              </a:spcAft>
              <a:defRPr/>
            </a:pPr>
            <a:r>
              <a:rPr lang="zh-CN" altLang="en-US" sz="2600" dirty="0">
                <a:solidFill>
                  <a:srgbClr val="FFFFFF"/>
                </a:solidFill>
                <a:latin typeface="Times New Roman"/>
                <a:ea typeface="黑体" panose="02010609060101010101" pitchFamily="49" charset="-122"/>
              </a:rPr>
              <a:t>巨正则系综便于处理化学平衡、相平衡乃至界面吸附等</a:t>
            </a:r>
            <a:r>
              <a:rPr lang="zh-CN" altLang="en-US" sz="2600" dirty="0">
                <a:solidFill>
                  <a:srgbClr val="FFFF00"/>
                </a:solidFill>
                <a:latin typeface="Times New Roman"/>
                <a:ea typeface="黑体" panose="02010609060101010101" pitchFamily="49" charset="-122"/>
              </a:rPr>
              <a:t>多相体系</a:t>
            </a:r>
            <a:r>
              <a:rPr lang="zh-CN" altLang="en-US" sz="2600" dirty="0">
                <a:solidFill>
                  <a:srgbClr val="FFFFFF"/>
                </a:solidFill>
                <a:latin typeface="Times New Roman"/>
                <a:ea typeface="黑体" panose="02010609060101010101" pitchFamily="49" charset="-122"/>
              </a:rPr>
              <a:t>。</a:t>
            </a:r>
            <a:endParaRPr lang="en-US" altLang="zh-CN" sz="2600" dirty="0">
              <a:solidFill>
                <a:srgbClr val="FFFFFF"/>
              </a:solidFill>
              <a:latin typeface="Times New Roman"/>
              <a:ea typeface="黑体" panose="02010609060101010101" pitchFamily="49" charset="-122"/>
            </a:endParaRPr>
          </a:p>
          <a:p>
            <a:pPr eaLnBrk="1" fontAlgn="base" hangingPunct="1">
              <a:lnSpc>
                <a:spcPct val="130000"/>
              </a:lnSpc>
              <a:spcBef>
                <a:spcPts val="1200"/>
              </a:spcBef>
              <a:spcAft>
                <a:spcPct val="0"/>
              </a:spcAft>
              <a:defRPr/>
            </a:pPr>
            <a:r>
              <a:rPr lang="zh-CN" altLang="en-US" sz="2600" dirty="0">
                <a:solidFill>
                  <a:srgbClr val="FFFFFF"/>
                </a:solidFill>
                <a:latin typeface="Times New Roman"/>
                <a:ea typeface="黑体" panose="02010609060101010101" pitchFamily="49" charset="-122"/>
              </a:rPr>
              <a:t>其根本问题仍然是推导分布函数，其守恒条件为</a:t>
            </a:r>
            <a:r>
              <a:rPr lang="en-US" altLang="zh-CN" sz="2600" b="1" i="1" dirty="0">
                <a:solidFill>
                  <a:srgbClr val="FF9900"/>
                </a:solidFill>
                <a:latin typeface="Times New Roman"/>
                <a:ea typeface="黑体" panose="02010609060101010101" pitchFamily="49" charset="-122"/>
              </a:rPr>
              <a:t>T</a:t>
            </a:r>
            <a:r>
              <a:rPr lang="zh-CN" altLang="en-US" sz="2600" b="1" i="1" dirty="0">
                <a:solidFill>
                  <a:srgbClr val="FF9900"/>
                </a:solidFill>
                <a:latin typeface="Times New Roman"/>
                <a:ea typeface="黑体" panose="02010609060101010101" pitchFamily="49" charset="-122"/>
              </a:rPr>
              <a:t>、</a:t>
            </a:r>
            <a:r>
              <a:rPr lang="en-US" altLang="zh-CN" sz="2600" b="1" i="1" dirty="0">
                <a:solidFill>
                  <a:srgbClr val="FF9900"/>
                </a:solidFill>
                <a:latin typeface="Times New Roman"/>
                <a:ea typeface="黑体" panose="02010609060101010101" pitchFamily="49" charset="-122"/>
              </a:rPr>
              <a:t>V</a:t>
            </a:r>
            <a:r>
              <a:rPr lang="zh-CN" altLang="en-US" sz="2600" b="1" i="1" dirty="0">
                <a:solidFill>
                  <a:srgbClr val="FF9900"/>
                </a:solidFill>
                <a:latin typeface="Times New Roman"/>
                <a:ea typeface="黑体" panose="02010609060101010101" pitchFamily="49" charset="-122"/>
              </a:rPr>
              <a:t>、</a:t>
            </a:r>
            <a:r>
              <a:rPr lang="en-US" altLang="zh-CN" sz="2600" b="1" i="1" dirty="0">
                <a:solidFill>
                  <a:srgbClr val="FF9900"/>
                </a:solidFill>
                <a:latin typeface="Times New Roman"/>
                <a:ea typeface="黑体" panose="02010609060101010101" pitchFamily="49" charset="-122"/>
                <a:sym typeface="Symbol" pitchFamily="18" charset="2"/>
              </a:rPr>
              <a:t></a:t>
            </a:r>
            <a:r>
              <a:rPr lang="zh-CN" altLang="en-US" sz="2600" dirty="0">
                <a:solidFill>
                  <a:srgbClr val="FFFFFF"/>
                </a:solidFill>
                <a:latin typeface="Times New Roman"/>
                <a:ea typeface="黑体" panose="02010609060101010101" pitchFamily="49" charset="-122"/>
              </a:rPr>
              <a:t>。</a:t>
            </a:r>
            <a:endParaRPr lang="en-US" altLang="zh-CN" sz="2600" dirty="0">
              <a:solidFill>
                <a:srgbClr val="FFFFFF"/>
              </a:solidFill>
              <a:latin typeface="Times New Roman"/>
              <a:ea typeface="黑体" panose="02010609060101010101" pitchFamily="49" charset="-122"/>
            </a:endParaRPr>
          </a:p>
        </p:txBody>
      </p:sp>
      <p:grpSp>
        <p:nvGrpSpPr>
          <p:cNvPr id="22533" name="组合 1"/>
          <p:cNvGrpSpPr>
            <a:grpSpLocks/>
          </p:cNvGrpSpPr>
          <p:nvPr/>
        </p:nvGrpSpPr>
        <p:grpSpPr bwMode="auto">
          <a:xfrm>
            <a:off x="8400048" y="3387726"/>
            <a:ext cx="3009900" cy="2633663"/>
            <a:chOff x="5737607" y="3501008"/>
            <a:chExt cx="3010857" cy="2632956"/>
          </a:xfrm>
        </p:grpSpPr>
        <p:sp>
          <p:nvSpPr>
            <p:cNvPr id="20486" name="Rectangle 4"/>
            <p:cNvSpPr>
              <a:spLocks noChangeArrowheads="1"/>
            </p:cNvSpPr>
            <p:nvPr/>
          </p:nvSpPr>
          <p:spPr bwMode="auto">
            <a:xfrm>
              <a:off x="5737607" y="3501008"/>
              <a:ext cx="3010857" cy="2632956"/>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zh-CN" sz="3000" b="1">
                <a:solidFill>
                  <a:srgbClr val="FFFFFF"/>
                </a:solidFill>
                <a:ea typeface="隶书" panose="02010509060101010101" pitchFamily="49" charset="-122"/>
              </a:endParaRPr>
            </a:p>
          </p:txBody>
        </p:sp>
        <p:sp>
          <p:nvSpPr>
            <p:cNvPr id="20487" name="Rectangle 5"/>
            <p:cNvSpPr>
              <a:spLocks noChangeArrowheads="1"/>
            </p:cNvSpPr>
            <p:nvPr/>
          </p:nvSpPr>
          <p:spPr bwMode="auto">
            <a:xfrm>
              <a:off x="5943403" y="3623441"/>
              <a:ext cx="2557106" cy="116664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R</a:t>
              </a:r>
              <a:r>
                <a:rPr lang="en-US" altLang="zh-CN" sz="3000" b="1" baseline="-25000">
                  <a:solidFill>
                    <a:srgbClr val="6600CC"/>
                  </a:solidFill>
                  <a:ea typeface="隶书" panose="02010509060101010101" pitchFamily="49" charset="-122"/>
                </a:rPr>
                <a:t>S</a:t>
              </a:r>
              <a:endParaRPr lang="en-US" altLang="zh-CN" sz="3000" b="1">
                <a:solidFill>
                  <a:srgbClr val="6600CC"/>
                </a:solidFill>
                <a:ea typeface="隶书" panose="02010509060101010101" pitchFamily="49" charset="-122"/>
              </a:endParaRPr>
            </a:p>
          </p:txBody>
        </p:sp>
        <p:sp>
          <p:nvSpPr>
            <p:cNvPr id="20488" name="Line 6"/>
            <p:cNvSpPr>
              <a:spLocks noChangeShapeType="1"/>
            </p:cNvSpPr>
            <p:nvPr/>
          </p:nvSpPr>
          <p:spPr bwMode="auto">
            <a:xfrm>
              <a:off x="6045148" y="4790090"/>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89" name="Line 7"/>
            <p:cNvSpPr>
              <a:spLocks noChangeShapeType="1"/>
            </p:cNvSpPr>
            <p:nvPr/>
          </p:nvSpPr>
          <p:spPr bwMode="auto">
            <a:xfrm>
              <a:off x="6255142" y="4790090"/>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0" name="Line 8"/>
            <p:cNvSpPr>
              <a:spLocks noChangeShapeType="1"/>
            </p:cNvSpPr>
            <p:nvPr/>
          </p:nvSpPr>
          <p:spPr bwMode="auto">
            <a:xfrm>
              <a:off x="5940152" y="4984531"/>
              <a:ext cx="524983"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1" name="Line 9"/>
            <p:cNvSpPr>
              <a:spLocks noChangeShapeType="1"/>
            </p:cNvSpPr>
            <p:nvPr/>
          </p:nvSpPr>
          <p:spPr bwMode="auto">
            <a:xfrm>
              <a:off x="6465135" y="4887310"/>
              <a:ext cx="0" cy="194441"/>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2" name="Rectangle 10"/>
            <p:cNvSpPr>
              <a:spLocks noChangeArrowheads="1"/>
            </p:cNvSpPr>
            <p:nvPr/>
          </p:nvSpPr>
          <p:spPr bwMode="auto">
            <a:xfrm>
              <a:off x="5817771" y="5178971"/>
              <a:ext cx="769743" cy="680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0493" name="Text Box 13"/>
            <p:cNvSpPr txBox="1">
              <a:spLocks noChangeArrowheads="1"/>
            </p:cNvSpPr>
            <p:nvPr/>
          </p:nvSpPr>
          <p:spPr bwMode="auto">
            <a:xfrm>
              <a:off x="6762097" y="4724815"/>
              <a:ext cx="1049966" cy="54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000" b="1">
                  <a:solidFill>
                    <a:srgbClr val="6600CC"/>
                  </a:solidFill>
                  <a:ea typeface="隶书" panose="02010509060101010101" pitchFamily="49" charset="-122"/>
                </a:rPr>
                <a:t>R</a:t>
              </a:r>
              <a:r>
                <a:rPr lang="en-US" altLang="zh-CN" sz="3000" b="1" baseline="-25000">
                  <a:solidFill>
                    <a:srgbClr val="6600CC"/>
                  </a:solidFill>
                  <a:ea typeface="隶书" panose="02010509060101010101" pitchFamily="49" charset="-122"/>
                </a:rPr>
                <a:t>H</a:t>
              </a:r>
              <a:endParaRPr lang="en-US" altLang="zh-CN" sz="3000" b="1">
                <a:solidFill>
                  <a:srgbClr val="6600CC"/>
                </a:solidFill>
                <a:ea typeface="隶书" panose="02010509060101010101" pitchFamily="49" charset="-122"/>
              </a:endParaRPr>
            </a:p>
          </p:txBody>
        </p:sp>
        <p:sp>
          <p:nvSpPr>
            <p:cNvPr id="20494" name="Line 6"/>
            <p:cNvSpPr>
              <a:spLocks noChangeShapeType="1"/>
            </p:cNvSpPr>
            <p:nvPr/>
          </p:nvSpPr>
          <p:spPr bwMode="auto">
            <a:xfrm>
              <a:off x="8080522" y="4790089"/>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5" name="Line 7"/>
            <p:cNvSpPr>
              <a:spLocks noChangeShapeType="1"/>
            </p:cNvSpPr>
            <p:nvPr/>
          </p:nvSpPr>
          <p:spPr bwMode="auto">
            <a:xfrm>
              <a:off x="8290516" y="4790089"/>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6" name="Line 8"/>
            <p:cNvSpPr>
              <a:spLocks noChangeShapeType="1"/>
            </p:cNvSpPr>
            <p:nvPr/>
          </p:nvSpPr>
          <p:spPr bwMode="auto">
            <a:xfrm>
              <a:off x="7975526" y="4984530"/>
              <a:ext cx="524983"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7" name="Line 9"/>
            <p:cNvSpPr>
              <a:spLocks noChangeShapeType="1"/>
            </p:cNvSpPr>
            <p:nvPr/>
          </p:nvSpPr>
          <p:spPr bwMode="auto">
            <a:xfrm>
              <a:off x="8500509" y="4887309"/>
              <a:ext cx="0" cy="194441"/>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8" name="Text Box 13"/>
            <p:cNvSpPr txBox="1">
              <a:spLocks noChangeArrowheads="1"/>
            </p:cNvSpPr>
            <p:nvPr/>
          </p:nvSpPr>
          <p:spPr bwMode="auto">
            <a:xfrm>
              <a:off x="6690066" y="5327742"/>
              <a:ext cx="1049966" cy="54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000" b="1">
                  <a:solidFill>
                    <a:srgbClr val="6600CC"/>
                  </a:solidFill>
                  <a:ea typeface="隶书" panose="02010509060101010101" pitchFamily="49" charset="-122"/>
                </a:rPr>
                <a:t>…</a:t>
              </a:r>
            </a:p>
          </p:txBody>
        </p:sp>
        <p:sp>
          <p:nvSpPr>
            <p:cNvPr id="20499" name="Rectangle 10"/>
            <p:cNvSpPr>
              <a:spLocks noChangeArrowheads="1"/>
            </p:cNvSpPr>
            <p:nvPr/>
          </p:nvSpPr>
          <p:spPr bwMode="auto">
            <a:xfrm>
              <a:off x="7730766" y="5178973"/>
              <a:ext cx="769743" cy="680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grpSp>
    </p:spTree>
    <p:extLst>
      <p:ext uri="{BB962C8B-B14F-4D97-AF65-F5344CB8AC3E}">
        <p14:creationId xmlns:p14="http://schemas.microsoft.com/office/powerpoint/2010/main" val="2363027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847851" y="115888"/>
            <a:ext cx="5902325" cy="609600"/>
          </a:xfrm>
        </p:spPr>
        <p:txBody>
          <a:bodyPr/>
          <a:lstStyle/>
          <a:p>
            <a:pPr algn="l" eaLnBrk="1" hangingPunct="1">
              <a:defRPr/>
            </a:pPr>
            <a:r>
              <a:rPr lang="en-US" altLang="zh-CN" sz="3200" b="1" dirty="0">
                <a:latin typeface="+mn-lt"/>
                <a:ea typeface="黑体" panose="02010609060101010101" pitchFamily="49" charset="-122"/>
              </a:rPr>
              <a:t>3.3.1  </a:t>
            </a:r>
            <a:r>
              <a:rPr lang="zh-CN" altLang="en-US" sz="3200" b="1" dirty="0">
                <a:latin typeface="+mn-lt"/>
                <a:ea typeface="黑体" panose="02010609060101010101" pitchFamily="49" charset="-122"/>
              </a:rPr>
              <a:t>巨正则分布函数</a:t>
            </a:r>
          </a:p>
        </p:txBody>
      </p:sp>
      <p:sp>
        <p:nvSpPr>
          <p:cNvPr id="21507" name="Rectangle 3"/>
          <p:cNvSpPr>
            <a:spLocks noGrp="1" noChangeArrowheads="1"/>
          </p:cNvSpPr>
          <p:nvPr>
            <p:ph type="body" idx="1"/>
          </p:nvPr>
        </p:nvSpPr>
        <p:spPr>
          <a:xfrm>
            <a:off x="320041" y="692151"/>
            <a:ext cx="11423468" cy="4176713"/>
          </a:xfrm>
        </p:spPr>
        <p:txBody>
          <a:bodyPr/>
          <a:lstStyle/>
          <a:p>
            <a:pPr eaLnBrk="1" hangingPunct="1">
              <a:lnSpc>
                <a:spcPct val="120000"/>
              </a:lnSpc>
              <a:spcBef>
                <a:spcPts val="1200"/>
              </a:spcBef>
            </a:pPr>
            <a:r>
              <a:rPr lang="zh-CN" altLang="en-US" sz="2600" dirty="0">
                <a:ea typeface="黑体" panose="02010609060101010101" pitchFamily="49" charset="-122"/>
              </a:rPr>
              <a:t>设体系仅含一种组份，系综成员总数为</a:t>
            </a:r>
            <a:r>
              <a:rPr lang="en-US" altLang="zh-CN" sz="2600" b="1" i="1" dirty="0">
                <a:solidFill>
                  <a:schemeClr val="tx2"/>
                </a:solidFill>
                <a:latin typeface="Monotype Corsiva" panose="03010101010201010101" pitchFamily="66" charset="0"/>
                <a:ea typeface="方正姚体" panose="02010601030101010101" pitchFamily="2" charset="-122"/>
              </a:rPr>
              <a:t>N </a:t>
            </a:r>
            <a:r>
              <a:rPr lang="zh-CN" altLang="en-US" sz="2600" dirty="0">
                <a:ea typeface="黑体" panose="02010609060101010101" pitchFamily="49" charset="-122"/>
              </a:rPr>
              <a:t>，各成员的能量 </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E</a:t>
            </a:r>
            <a:r>
              <a:rPr lang="en-US" altLang="zh-CN" sz="2600" dirty="0">
                <a:ea typeface="黑体" panose="02010609060101010101" pitchFamily="49" charset="-122"/>
              </a:rPr>
              <a:t>)</a:t>
            </a:r>
            <a:r>
              <a:rPr lang="zh-CN" altLang="en-US" sz="2600" dirty="0">
                <a:ea typeface="黑体" panose="02010609060101010101" pitchFamily="49" charset="-122"/>
              </a:rPr>
              <a:t>及粒子数</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N</a:t>
            </a:r>
            <a:r>
              <a:rPr lang="en-US" altLang="zh-CN" sz="2600" dirty="0">
                <a:ea typeface="黑体" panose="02010609060101010101" pitchFamily="49" charset="-122"/>
              </a:rPr>
              <a:t>)</a:t>
            </a:r>
            <a:r>
              <a:rPr lang="zh-CN" altLang="en-US" sz="2600" dirty="0">
                <a:ea typeface="黑体" panose="02010609060101010101" pitchFamily="49" charset="-122"/>
              </a:rPr>
              <a:t>处不断起伏当中。</a:t>
            </a:r>
            <a:r>
              <a:rPr lang="zh-CN" altLang="en-US" sz="2600" dirty="0">
                <a:solidFill>
                  <a:schemeClr val="tx2"/>
                </a:solidFill>
                <a:ea typeface="黑体" panose="02010609060101010101" pitchFamily="49" charset="-122"/>
              </a:rPr>
              <a:t>每一成员的可及微观态可看成该系综成员的一个量子态</a:t>
            </a:r>
            <a:r>
              <a:rPr lang="zh-CN" altLang="en-US" sz="2600" dirty="0">
                <a:ea typeface="黑体" panose="02010609060101010101" pitchFamily="49" charset="-122"/>
              </a:rPr>
              <a:t>，其能量为</a:t>
            </a:r>
            <a:r>
              <a:rPr lang="en-US" altLang="zh-CN" sz="2600" b="1" i="1" dirty="0" err="1">
                <a:solidFill>
                  <a:srgbClr val="FFFF00"/>
                </a:solidFill>
                <a:ea typeface="黑体" panose="02010609060101010101" pitchFamily="49" charset="-122"/>
              </a:rPr>
              <a:t>E</a:t>
            </a:r>
            <a:r>
              <a:rPr lang="en-US" altLang="zh-CN" sz="2600" b="1" i="1" baseline="-25000" dirty="0" err="1">
                <a:solidFill>
                  <a:srgbClr val="FFFF00"/>
                </a:solidFill>
                <a:ea typeface="黑体" panose="02010609060101010101" pitchFamily="49" charset="-122"/>
              </a:rPr>
              <a:t>i</a:t>
            </a:r>
            <a:r>
              <a:rPr lang="en-US" altLang="zh-CN" sz="2600" b="1" i="1" dirty="0">
                <a:solidFill>
                  <a:srgbClr val="FFFF00"/>
                </a:solidFill>
                <a:ea typeface="黑体" panose="02010609060101010101" pitchFamily="49" charset="-122"/>
              </a:rPr>
              <a:t>(N)</a:t>
            </a:r>
            <a:r>
              <a:rPr lang="en-US" altLang="zh-CN" sz="2600" dirty="0">
                <a:ea typeface="黑体" panose="02010609060101010101" pitchFamily="49" charset="-122"/>
              </a:rPr>
              <a:t>, </a:t>
            </a:r>
            <a:r>
              <a:rPr lang="zh-CN" altLang="en-US" sz="2600" dirty="0">
                <a:ea typeface="黑体" panose="02010609060101010101" pitchFamily="49" charset="-122"/>
              </a:rPr>
              <a:t>以</a:t>
            </a:r>
            <a:r>
              <a:rPr lang="en-US" altLang="zh-CN" sz="2600" b="1" i="1" dirty="0" err="1">
                <a:solidFill>
                  <a:srgbClr val="FFFF00"/>
                </a:solidFill>
                <a:ea typeface="黑体" panose="02010609060101010101" pitchFamily="49" charset="-122"/>
              </a:rPr>
              <a:t>n</a:t>
            </a:r>
            <a:r>
              <a:rPr lang="en-US" altLang="zh-CN" sz="2600" b="1" i="1" baseline="-25000" dirty="0" err="1">
                <a:solidFill>
                  <a:srgbClr val="FFFF00"/>
                </a:solidFill>
                <a:ea typeface="黑体" panose="02010609060101010101" pitchFamily="49" charset="-122"/>
              </a:rPr>
              <a:t>i</a:t>
            </a:r>
            <a:r>
              <a:rPr lang="en-US" altLang="zh-CN" sz="2600" b="1" i="1" dirty="0">
                <a:solidFill>
                  <a:srgbClr val="FFFF00"/>
                </a:solidFill>
                <a:ea typeface="黑体" panose="02010609060101010101" pitchFamily="49" charset="-122"/>
              </a:rPr>
              <a:t>(N)</a:t>
            </a:r>
            <a:r>
              <a:rPr lang="zh-CN" altLang="en-US" sz="2600" dirty="0">
                <a:ea typeface="黑体" panose="02010609060101010101" pitchFamily="49" charset="-122"/>
              </a:rPr>
              <a:t>表示集居在量子态</a:t>
            </a:r>
            <a:r>
              <a:rPr lang="en-US" altLang="zh-CN" sz="2600" b="1" i="1" dirty="0" err="1">
                <a:solidFill>
                  <a:srgbClr val="FFFF00"/>
                </a:solidFill>
                <a:ea typeface="黑体" panose="02010609060101010101" pitchFamily="49" charset="-122"/>
              </a:rPr>
              <a:t>i</a:t>
            </a:r>
            <a:r>
              <a:rPr lang="zh-CN" altLang="en-US" sz="2600" dirty="0">
                <a:ea typeface="黑体" panose="02010609060101010101" pitchFamily="49" charset="-122"/>
              </a:rPr>
              <a:t>上的成员分布数。假设在 </a:t>
            </a:r>
            <a:r>
              <a:rPr lang="en-US" altLang="zh-CN" sz="2600" b="1" i="1" dirty="0">
                <a:solidFill>
                  <a:schemeClr val="accent1"/>
                </a:solidFill>
                <a:ea typeface="黑体" panose="02010609060101010101" pitchFamily="49" charset="-122"/>
              </a:rPr>
              <a:t>T,V,</a:t>
            </a:r>
            <a:r>
              <a:rPr lang="en-US" altLang="zh-CN" sz="2600" b="1" i="1" dirty="0">
                <a:solidFill>
                  <a:schemeClr val="accent1"/>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rPr>
              <a:t>给定的条件下，有如下一套量子态分布： </a:t>
            </a:r>
          </a:p>
          <a:p>
            <a:pPr eaLnBrk="1" hangingPunct="1">
              <a:lnSpc>
                <a:spcPct val="120000"/>
              </a:lnSpc>
              <a:spcBef>
                <a:spcPts val="1200"/>
              </a:spcBef>
              <a:buNone/>
            </a:pPr>
            <a:r>
              <a:rPr lang="zh-CN" altLang="en-US" sz="2600" dirty="0">
                <a:ea typeface="黑体" panose="02010609060101010101" pitchFamily="49" charset="-122"/>
              </a:rPr>
              <a:t>        量子态   </a:t>
            </a:r>
            <a:r>
              <a:rPr lang="en-US" altLang="zh-CN" sz="2600" b="1" i="1" dirty="0">
                <a:solidFill>
                  <a:srgbClr val="FFFF00"/>
                </a:solidFill>
                <a:ea typeface="黑体" panose="02010609060101010101" pitchFamily="49" charset="-122"/>
              </a:rPr>
              <a:t>E</a:t>
            </a:r>
            <a:r>
              <a:rPr lang="en-US" altLang="zh-CN" sz="2600" b="1" i="1" baseline="-25000" dirty="0">
                <a:solidFill>
                  <a:srgbClr val="FFFF00"/>
                </a:solidFill>
                <a:ea typeface="黑体" panose="02010609060101010101" pitchFamily="49" charset="-122"/>
              </a:rPr>
              <a:t>1</a:t>
            </a:r>
            <a:r>
              <a:rPr lang="en-US" altLang="zh-CN" sz="2600" b="1" i="1" dirty="0">
                <a:solidFill>
                  <a:srgbClr val="FFFF00"/>
                </a:solidFill>
                <a:ea typeface="黑体" panose="02010609060101010101" pitchFamily="49" charset="-122"/>
              </a:rPr>
              <a:t>(N), E</a:t>
            </a:r>
            <a:r>
              <a:rPr lang="en-US" altLang="zh-CN" sz="2600" b="1" i="1" baseline="-25000" dirty="0">
                <a:solidFill>
                  <a:srgbClr val="FFFF00"/>
                </a:solidFill>
                <a:ea typeface="黑体" panose="02010609060101010101" pitchFamily="49" charset="-122"/>
              </a:rPr>
              <a:t>2</a:t>
            </a:r>
            <a:r>
              <a:rPr lang="en-US" altLang="zh-CN" sz="2600" b="1" i="1" dirty="0">
                <a:solidFill>
                  <a:srgbClr val="FFFF00"/>
                </a:solidFill>
                <a:ea typeface="黑体" panose="02010609060101010101" pitchFamily="49" charset="-122"/>
              </a:rPr>
              <a:t>(N), …, </a:t>
            </a:r>
            <a:r>
              <a:rPr lang="en-US" altLang="zh-CN" sz="2600" b="1" i="1" dirty="0" err="1">
                <a:solidFill>
                  <a:srgbClr val="FFFF00"/>
                </a:solidFill>
                <a:ea typeface="黑体" panose="02010609060101010101" pitchFamily="49" charset="-122"/>
              </a:rPr>
              <a:t>E</a:t>
            </a:r>
            <a:r>
              <a:rPr lang="en-US" altLang="zh-CN" sz="2600" b="1" i="1" baseline="-25000" dirty="0" err="1">
                <a:solidFill>
                  <a:srgbClr val="FFFF00"/>
                </a:solidFill>
                <a:ea typeface="黑体" panose="02010609060101010101" pitchFamily="49" charset="-122"/>
              </a:rPr>
              <a:t>j</a:t>
            </a:r>
            <a:r>
              <a:rPr lang="en-US" altLang="zh-CN" sz="2600" b="1" i="1" dirty="0">
                <a:solidFill>
                  <a:srgbClr val="FFFF00"/>
                </a:solidFill>
                <a:ea typeface="黑体" panose="02010609060101010101" pitchFamily="49" charset="-122"/>
              </a:rPr>
              <a:t>(N), </a:t>
            </a:r>
            <a:r>
              <a:rPr lang="en-US" altLang="zh-CN" sz="2600" dirty="0">
                <a:ea typeface="黑体" panose="02010609060101010101" pitchFamily="49" charset="-122"/>
              </a:rPr>
              <a:t>…</a:t>
            </a:r>
          </a:p>
          <a:p>
            <a:pPr eaLnBrk="1" hangingPunct="1">
              <a:lnSpc>
                <a:spcPct val="120000"/>
              </a:lnSpc>
              <a:spcBef>
                <a:spcPts val="1200"/>
              </a:spcBef>
              <a:buNone/>
            </a:pPr>
            <a:r>
              <a:rPr lang="zh-CN" altLang="en-US" sz="2600" dirty="0">
                <a:ea typeface="黑体" panose="02010609060101010101" pitchFamily="49" charset="-122"/>
              </a:rPr>
              <a:t>        分布数   </a:t>
            </a:r>
            <a:r>
              <a:rPr lang="en-US" altLang="zh-CN" sz="2600" b="1" i="1" dirty="0">
                <a:solidFill>
                  <a:srgbClr val="FFFF00"/>
                </a:solidFill>
                <a:ea typeface="黑体" panose="02010609060101010101" pitchFamily="49" charset="-122"/>
              </a:rPr>
              <a:t>n</a:t>
            </a:r>
            <a:r>
              <a:rPr lang="en-US" altLang="zh-CN" sz="2600" b="1" i="1" baseline="-25000" dirty="0">
                <a:solidFill>
                  <a:srgbClr val="FFFF00"/>
                </a:solidFill>
                <a:ea typeface="黑体" panose="02010609060101010101" pitchFamily="49" charset="-122"/>
              </a:rPr>
              <a:t>1</a:t>
            </a:r>
            <a:r>
              <a:rPr lang="en-US" altLang="zh-CN" sz="2600" b="1" i="1" dirty="0">
                <a:solidFill>
                  <a:srgbClr val="FFFF00"/>
                </a:solidFill>
                <a:ea typeface="黑体" panose="02010609060101010101" pitchFamily="49" charset="-122"/>
              </a:rPr>
              <a:t>(N), n</a:t>
            </a:r>
            <a:r>
              <a:rPr lang="en-US" altLang="zh-CN" sz="2600" b="1" i="1" baseline="-25000" dirty="0">
                <a:solidFill>
                  <a:srgbClr val="FFFF00"/>
                </a:solidFill>
                <a:ea typeface="黑体" panose="02010609060101010101" pitchFamily="49" charset="-122"/>
              </a:rPr>
              <a:t>2</a:t>
            </a:r>
            <a:r>
              <a:rPr lang="en-US" altLang="zh-CN" sz="2600" b="1" i="1" dirty="0">
                <a:solidFill>
                  <a:srgbClr val="FFFF00"/>
                </a:solidFill>
                <a:ea typeface="黑体" panose="02010609060101010101" pitchFamily="49" charset="-122"/>
              </a:rPr>
              <a:t>(N), …, </a:t>
            </a:r>
            <a:r>
              <a:rPr lang="en-US" altLang="zh-CN" sz="2600" b="1" i="1" dirty="0" err="1">
                <a:solidFill>
                  <a:srgbClr val="FFFF00"/>
                </a:solidFill>
                <a:ea typeface="黑体" panose="02010609060101010101" pitchFamily="49" charset="-122"/>
              </a:rPr>
              <a:t>n</a:t>
            </a:r>
            <a:r>
              <a:rPr lang="en-US" altLang="zh-CN" sz="2600" b="1" i="1" baseline="-25000" dirty="0" err="1">
                <a:solidFill>
                  <a:srgbClr val="FFFF00"/>
                </a:solidFill>
                <a:ea typeface="黑体" panose="02010609060101010101" pitchFamily="49" charset="-122"/>
              </a:rPr>
              <a:t>j</a:t>
            </a:r>
            <a:r>
              <a:rPr lang="en-US" altLang="zh-CN" sz="2600" b="1" i="1" dirty="0">
                <a:solidFill>
                  <a:srgbClr val="FFFF00"/>
                </a:solidFill>
                <a:ea typeface="黑体" panose="02010609060101010101" pitchFamily="49" charset="-122"/>
              </a:rPr>
              <a:t>(N), </a:t>
            </a:r>
            <a:r>
              <a:rPr lang="en-US" altLang="zh-CN" sz="2600" dirty="0">
                <a:ea typeface="黑体" panose="02010609060101010101" pitchFamily="49" charset="-122"/>
              </a:rPr>
              <a:t>…</a:t>
            </a:r>
          </a:p>
          <a:p>
            <a:pPr eaLnBrk="1" hangingPunct="1">
              <a:lnSpc>
                <a:spcPct val="120000"/>
              </a:lnSpc>
              <a:spcBef>
                <a:spcPts val="1200"/>
              </a:spcBef>
              <a:buNone/>
            </a:pPr>
            <a:r>
              <a:rPr lang="zh-CN" altLang="en-US" sz="2600" dirty="0" smtClean="0">
                <a:ea typeface="黑体" panose="02010609060101010101" pitchFamily="49" charset="-122"/>
              </a:rPr>
              <a:t>   限制</a:t>
            </a:r>
            <a:r>
              <a:rPr lang="zh-CN" altLang="en-US" sz="2600" dirty="0">
                <a:ea typeface="黑体" panose="02010609060101010101" pitchFamily="49" charset="-122"/>
              </a:rPr>
              <a:t>条件为：</a:t>
            </a:r>
          </a:p>
        </p:txBody>
      </p:sp>
      <p:graphicFrame>
        <p:nvGraphicFramePr>
          <p:cNvPr id="21508" name="Object 5"/>
          <p:cNvGraphicFramePr>
            <a:graphicFrameLocks noChangeAspect="1"/>
          </p:cNvGraphicFramePr>
          <p:nvPr>
            <p:extLst>
              <p:ext uri="{D42A27DB-BD31-4B8C-83A1-F6EECF244321}">
                <p14:modId xmlns:p14="http://schemas.microsoft.com/office/powerpoint/2010/main" val="3060231830"/>
              </p:ext>
            </p:extLst>
          </p:nvPr>
        </p:nvGraphicFramePr>
        <p:xfrm>
          <a:off x="2518731" y="3979861"/>
          <a:ext cx="6826250" cy="1698625"/>
        </p:xfrm>
        <a:graphic>
          <a:graphicData uri="http://schemas.openxmlformats.org/presentationml/2006/ole">
            <mc:AlternateContent xmlns:mc="http://schemas.openxmlformats.org/markup-compatibility/2006">
              <mc:Choice xmlns:v="urn:schemas-microsoft-com:vml" Requires="v">
                <p:oleObj spid="_x0000_s14358" name="公式" r:id="rId3" imgW="2857500" imgH="711200" progId="Equation.3">
                  <p:embed/>
                </p:oleObj>
              </mc:Choice>
              <mc:Fallback>
                <p:oleObj name="公式" r:id="rId3" imgW="2857500" imgH="71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731" y="3979861"/>
                        <a:ext cx="6826250" cy="1698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标注 2"/>
          <p:cNvSpPr/>
          <p:nvPr/>
        </p:nvSpPr>
        <p:spPr bwMode="auto">
          <a:xfrm>
            <a:off x="6340841" y="5521324"/>
            <a:ext cx="3689350" cy="522288"/>
          </a:xfrm>
          <a:prstGeom prst="wedgeRectCallout">
            <a:avLst>
              <a:gd name="adj1" fmla="val -74072"/>
              <a:gd name="adj2" fmla="val -121935"/>
            </a:avLst>
          </a:prstGeom>
          <a:solidFill>
            <a:schemeClr val="accent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zh-CN" altLang="en-US" sz="2800" b="1" dirty="0">
                <a:solidFill>
                  <a:srgbClr val="6600CC"/>
                </a:solidFill>
                <a:ea typeface="隶书" pitchFamily="49" charset="-122"/>
              </a:rPr>
              <a:t>成员粒子数</a:t>
            </a:r>
            <a:r>
              <a:rPr kumimoji="1" lang="en-US" altLang="zh-CN" sz="2800" b="1" i="1" dirty="0">
                <a:solidFill>
                  <a:srgbClr val="6600CC"/>
                </a:solidFill>
                <a:ea typeface="隶书" pitchFamily="49" charset="-122"/>
              </a:rPr>
              <a:t>N</a:t>
            </a:r>
            <a:r>
              <a:rPr kumimoji="1" lang="zh-CN" altLang="en-US" sz="2800" b="1" dirty="0">
                <a:solidFill>
                  <a:srgbClr val="6600CC"/>
                </a:solidFill>
                <a:ea typeface="隶书" pitchFamily="49" charset="-122"/>
              </a:rPr>
              <a:t>的平均值</a:t>
            </a:r>
          </a:p>
        </p:txBody>
      </p:sp>
      <p:sp>
        <p:nvSpPr>
          <p:cNvPr id="7" name="矩形标注 6"/>
          <p:cNvSpPr/>
          <p:nvPr/>
        </p:nvSpPr>
        <p:spPr bwMode="auto">
          <a:xfrm>
            <a:off x="8717692" y="4749799"/>
            <a:ext cx="3168650" cy="523875"/>
          </a:xfrm>
          <a:prstGeom prst="wedgeRectCallout">
            <a:avLst>
              <a:gd name="adj1" fmla="val -36308"/>
              <a:gd name="adj2" fmla="val -113660"/>
            </a:avLst>
          </a:prstGeom>
          <a:solidFill>
            <a:schemeClr val="accent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zh-CN" altLang="en-US" sz="2800" b="1" dirty="0">
                <a:solidFill>
                  <a:srgbClr val="6600CC"/>
                </a:solidFill>
                <a:ea typeface="隶书" pitchFamily="49" charset="-122"/>
              </a:rPr>
              <a:t>成员能量的平均值</a:t>
            </a:r>
          </a:p>
        </p:txBody>
      </p:sp>
    </p:spTree>
    <p:extLst>
      <p:ext uri="{BB962C8B-B14F-4D97-AF65-F5344CB8AC3E}">
        <p14:creationId xmlns:p14="http://schemas.microsoft.com/office/powerpoint/2010/main" val="28505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259518" y="794040"/>
            <a:ext cx="11253651" cy="1098977"/>
          </a:xfrm>
        </p:spPr>
        <p:txBody>
          <a:bodyPr/>
          <a:lstStyle/>
          <a:p>
            <a:pPr marL="381000" indent="-381000" eaLnBrk="1" hangingPunct="1">
              <a:lnSpc>
                <a:spcPct val="120000"/>
              </a:lnSpc>
              <a:spcBef>
                <a:spcPts val="600"/>
              </a:spcBef>
              <a:buNone/>
            </a:pPr>
            <a:r>
              <a:rPr lang="en-US" altLang="zh-CN" sz="2400" b="1" i="1" dirty="0">
                <a:solidFill>
                  <a:srgbClr val="FFFF00"/>
                </a:solidFill>
                <a:ea typeface="黑体" panose="02010609060101010101" pitchFamily="49" charset="-122"/>
              </a:rPr>
              <a:t>3.1  Concept of Ensemble</a:t>
            </a:r>
            <a:endParaRPr lang="en-US" altLang="zh-CN" sz="2400" dirty="0">
              <a:ea typeface="黑体" panose="02010609060101010101" pitchFamily="49" charset="-122"/>
            </a:endParaRPr>
          </a:p>
          <a:p>
            <a:pPr marL="381000" indent="-381000" eaLnBrk="1" hangingPunct="1">
              <a:lnSpc>
                <a:spcPct val="120000"/>
              </a:lnSpc>
              <a:spcBef>
                <a:spcPts val="600"/>
              </a:spcBef>
            </a:pPr>
            <a:r>
              <a:rPr lang="zh-CN" altLang="en-US" sz="2400" dirty="0">
                <a:ea typeface="黑体" panose="02010609060101010101" pitchFamily="49" charset="-122"/>
              </a:rPr>
              <a:t>系综理论是统计力学的高级概念</a:t>
            </a:r>
            <a:r>
              <a:rPr lang="zh-CN" altLang="en-US" sz="2400" dirty="0" smtClean="0">
                <a:ea typeface="黑体" panose="02010609060101010101" pitchFamily="49" charset="-122"/>
              </a:rPr>
              <a:t>工具。</a:t>
            </a:r>
            <a:r>
              <a:rPr lang="en-US" altLang="zh-CN" sz="2400" dirty="0" smtClean="0">
                <a:ea typeface="黑体" panose="02010609060101010101" pitchFamily="49" charset="-122"/>
              </a:rPr>
              <a:t>(Gibbs</a:t>
            </a:r>
            <a:r>
              <a:rPr lang="zh-CN" altLang="en-US" sz="2400" dirty="0" smtClean="0">
                <a:ea typeface="黑体" panose="02010609060101010101" pitchFamily="49" charset="-122"/>
              </a:rPr>
              <a:t>，</a:t>
            </a:r>
            <a:r>
              <a:rPr lang="en-US" altLang="zh-CN" sz="2400" dirty="0" smtClean="0">
                <a:ea typeface="黑体" panose="02010609060101010101" pitchFamily="49" charset="-122"/>
              </a:rPr>
              <a:t>1902)</a:t>
            </a:r>
            <a:endParaRPr lang="en-US" altLang="zh-CN" sz="2400" dirty="0" smtClean="0">
              <a:ea typeface="黑体" panose="02010609060101010101" pitchFamily="49" charset="-122"/>
            </a:endParaRPr>
          </a:p>
        </p:txBody>
      </p:sp>
      <p:sp>
        <p:nvSpPr>
          <p:cNvPr id="4099" name="Rectangle 3"/>
          <p:cNvSpPr>
            <a:spLocks noGrp="1" noChangeArrowheads="1"/>
          </p:cNvSpPr>
          <p:nvPr>
            <p:ph type="title"/>
          </p:nvPr>
        </p:nvSpPr>
        <p:spPr>
          <a:xfrm>
            <a:off x="1775520" y="188640"/>
            <a:ext cx="8458200" cy="577850"/>
          </a:xfrm>
          <a:noFill/>
          <a:scene3d>
            <a:camera prst="orthographicFront"/>
            <a:lightRig rig="legacyFlat3" dir="t"/>
          </a:scene3d>
          <a:sp3d extrusionH="430200" prstMaterial="legacyMatte">
            <a:bevelB w="13500" h="13500" prst="angle"/>
            <a:extrusionClr>
              <a:srgbClr val="99FFCC"/>
            </a:extrusionClr>
          </a:sp3d>
          <a:extLst/>
        </p:spPr>
        <p:txBody>
          <a:bodyPr>
            <a:flatTx/>
          </a:bodyPr>
          <a:lstStyle/>
          <a:p>
            <a:pPr eaLnBrk="1" hangingPunct="1">
              <a:defRPr/>
            </a:pPr>
            <a:r>
              <a:rPr lang="en-US" altLang="zh-CN" sz="3600" b="1" dirty="0"/>
              <a:t>Chapter 3  Ensembles(</a:t>
            </a:r>
            <a:r>
              <a:rPr lang="zh-CN" altLang="en-US" sz="3600" b="1" dirty="0"/>
              <a:t>系综）</a:t>
            </a:r>
          </a:p>
        </p:txBody>
      </p:sp>
      <p:sp>
        <p:nvSpPr>
          <p:cNvPr id="2" name="TextBox 1"/>
          <p:cNvSpPr txBox="1">
            <a:spLocks noChangeArrowheads="1"/>
          </p:cNvSpPr>
          <p:nvPr/>
        </p:nvSpPr>
        <p:spPr bwMode="auto">
          <a:xfrm>
            <a:off x="4828180"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开放体系</a:t>
            </a:r>
          </a:p>
        </p:txBody>
      </p:sp>
      <p:sp>
        <p:nvSpPr>
          <p:cNvPr id="5" name="TextBox 4"/>
          <p:cNvSpPr txBox="1">
            <a:spLocks noChangeArrowheads="1"/>
          </p:cNvSpPr>
          <p:nvPr/>
        </p:nvSpPr>
        <p:spPr bwMode="auto">
          <a:xfrm>
            <a:off x="2148480"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关闭体系</a:t>
            </a:r>
          </a:p>
        </p:txBody>
      </p:sp>
      <p:sp>
        <p:nvSpPr>
          <p:cNvPr id="6" name="TextBox 5"/>
          <p:cNvSpPr txBox="1">
            <a:spLocks noChangeArrowheads="1"/>
          </p:cNvSpPr>
          <p:nvPr/>
        </p:nvSpPr>
        <p:spPr bwMode="auto">
          <a:xfrm>
            <a:off x="7549155"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孤立体系</a:t>
            </a:r>
          </a:p>
        </p:txBody>
      </p:sp>
      <p:sp>
        <p:nvSpPr>
          <p:cNvPr id="4" name="上箭头标注 3"/>
          <p:cNvSpPr>
            <a:spLocks noChangeArrowheads="1"/>
          </p:cNvSpPr>
          <p:nvPr/>
        </p:nvSpPr>
        <p:spPr bwMode="auto">
          <a:xfrm>
            <a:off x="2148480"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正则系综</a:t>
            </a:r>
          </a:p>
        </p:txBody>
      </p:sp>
      <p:sp>
        <p:nvSpPr>
          <p:cNvPr id="9" name="上箭头标注 8"/>
          <p:cNvSpPr>
            <a:spLocks noChangeArrowheads="1"/>
          </p:cNvSpPr>
          <p:nvPr/>
        </p:nvSpPr>
        <p:spPr bwMode="auto">
          <a:xfrm>
            <a:off x="4828180"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巨正则系综</a:t>
            </a:r>
          </a:p>
        </p:txBody>
      </p:sp>
      <p:sp>
        <p:nvSpPr>
          <p:cNvPr id="10" name="上箭头标注 9"/>
          <p:cNvSpPr>
            <a:spLocks noChangeArrowheads="1"/>
          </p:cNvSpPr>
          <p:nvPr/>
        </p:nvSpPr>
        <p:spPr bwMode="auto">
          <a:xfrm>
            <a:off x="7549155"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微正则系综</a:t>
            </a:r>
          </a:p>
        </p:txBody>
      </p:sp>
      <p:sp>
        <p:nvSpPr>
          <p:cNvPr id="11" name="Rectangle 2"/>
          <p:cNvSpPr txBox="1">
            <a:spLocks noChangeArrowheads="1"/>
          </p:cNvSpPr>
          <p:nvPr/>
        </p:nvSpPr>
        <p:spPr bwMode="auto">
          <a:xfrm>
            <a:off x="259518" y="1893017"/>
            <a:ext cx="11602457"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20000"/>
              </a:lnSpc>
              <a:spcBef>
                <a:spcPts val="1200"/>
              </a:spcBef>
              <a:defRPr/>
            </a:pPr>
            <a:r>
              <a:rPr lang="zh-CN" altLang="en-US" sz="2400" u="sng" kern="0" dirty="0">
                <a:solidFill>
                  <a:srgbClr val="FFFFFF"/>
                </a:solidFill>
                <a:ea typeface="黑体" pitchFamily="49" charset="-122"/>
              </a:rPr>
              <a:t>系综是数目众多、组成、性质、尺寸和形状完全一样的全同体系的集合</a:t>
            </a:r>
            <a:r>
              <a:rPr lang="zh-CN" altLang="en-US" sz="2400" kern="0" dirty="0">
                <a:solidFill>
                  <a:srgbClr val="FFFFFF"/>
                </a:solidFill>
                <a:ea typeface="黑体" pitchFamily="49" charset="-122"/>
              </a:rPr>
              <a:t>。简言之，</a:t>
            </a:r>
            <a:r>
              <a:rPr lang="zh-CN" altLang="en-US" sz="2400" b="1" kern="0" dirty="0">
                <a:solidFill>
                  <a:srgbClr val="FFFF00"/>
                </a:solidFill>
                <a:ea typeface="黑体" pitchFamily="49" charset="-122"/>
              </a:rPr>
              <a:t>系综是全同体系的集合</a:t>
            </a:r>
            <a:r>
              <a:rPr lang="zh-CN" altLang="en-US" sz="2400" kern="0" dirty="0">
                <a:solidFill>
                  <a:srgbClr val="FFFFFF"/>
                </a:solidFill>
                <a:ea typeface="黑体" pitchFamily="49" charset="-122"/>
              </a:rPr>
              <a:t>。</a:t>
            </a:r>
          </a:p>
          <a:p>
            <a:pPr marL="381000" indent="-381000" eaLnBrk="1" hangingPunct="1">
              <a:lnSpc>
                <a:spcPct val="120000"/>
              </a:lnSpc>
              <a:spcBef>
                <a:spcPts val="1200"/>
              </a:spcBef>
              <a:defRPr/>
            </a:pPr>
            <a:r>
              <a:rPr lang="zh-CN" altLang="en-US" sz="2400" kern="0" dirty="0">
                <a:solidFill>
                  <a:srgbClr val="FFFFFF"/>
                </a:solidFill>
                <a:ea typeface="黑体" pitchFamily="49" charset="-122"/>
              </a:rPr>
              <a:t>系综中每一成员均可为研究之目标体系。亦可</a:t>
            </a:r>
            <a:r>
              <a:rPr lang="zh-CN" altLang="en-US" sz="2400" kern="0" dirty="0">
                <a:solidFill>
                  <a:srgbClr val="FFFF00"/>
                </a:solidFill>
                <a:ea typeface="黑体" pitchFamily="49" charset="-122"/>
              </a:rPr>
              <a:t>想象地从系综成员在某一瞬间显示的“态”去寻找整个系综的统计分布规律</a:t>
            </a:r>
            <a:r>
              <a:rPr lang="zh-CN" altLang="en-US" sz="2400" kern="0" dirty="0">
                <a:solidFill>
                  <a:srgbClr val="FFFFFF"/>
                </a:solidFill>
                <a:ea typeface="黑体" pitchFamily="49" charset="-122"/>
              </a:rPr>
              <a:t>。                                                          </a:t>
            </a:r>
          </a:p>
        </p:txBody>
      </p:sp>
      <p:sp>
        <p:nvSpPr>
          <p:cNvPr id="12" name="Rectangle 2"/>
          <p:cNvSpPr txBox="1">
            <a:spLocks noChangeArrowheads="1"/>
          </p:cNvSpPr>
          <p:nvPr/>
        </p:nvSpPr>
        <p:spPr bwMode="auto">
          <a:xfrm>
            <a:off x="292890" y="3951275"/>
            <a:ext cx="4267757" cy="410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20000"/>
              </a:lnSpc>
              <a:spcBef>
                <a:spcPts val="600"/>
              </a:spcBef>
            </a:pPr>
            <a:r>
              <a:rPr lang="zh-CN" altLang="en-US" sz="2400" kern="0" dirty="0" smtClean="0">
                <a:ea typeface="黑体" panose="02010609060101010101" pitchFamily="49" charset="-122"/>
              </a:rPr>
              <a:t>研究对象与分类：</a:t>
            </a:r>
            <a:endParaRPr lang="zh-CN" altLang="en-US" sz="2400" kern="0" dirty="0">
              <a:ea typeface="黑体" panose="02010609060101010101" pitchFamily="49" charset="-122"/>
            </a:endParaRPr>
          </a:p>
        </p:txBody>
      </p:sp>
    </p:spTree>
    <p:extLst>
      <p:ext uri="{BB962C8B-B14F-4D97-AF65-F5344CB8AC3E}">
        <p14:creationId xmlns:p14="http://schemas.microsoft.com/office/powerpoint/2010/main" val="2458473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 calcmode="lin" valueType="num">
                                      <p:cBhvr additive="base">
                                        <p:cTn id="19"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500"/>
                                        <p:tgtEl>
                                          <p:spTgt spid="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4" grpId="0" animBg="1"/>
      <p:bldP spid="9" grpId="0" animBg="1"/>
      <p:bldP spid="10" grpId="0" animBg="1"/>
      <p:bldP spid="11" grpId="0" uiExpand="1" build="p" autoUpdateAnimBg="0"/>
      <p:bldP spid="12"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672737" y="333375"/>
            <a:ext cx="4911634" cy="946785"/>
          </a:xfrm>
        </p:spPr>
        <p:txBody>
          <a:bodyPr/>
          <a:lstStyle/>
          <a:p>
            <a:pPr eaLnBrk="1" hangingPunct="1">
              <a:buFontTx/>
              <a:buNone/>
            </a:pPr>
            <a:r>
              <a:rPr lang="zh-CN" altLang="en-US" sz="2800" dirty="0">
                <a:ea typeface="黑体" panose="02010609060101010101" pitchFamily="49" charset="-122"/>
              </a:rPr>
              <a:t>其可能实现的组合方式数为：</a:t>
            </a:r>
          </a:p>
        </p:txBody>
      </p:sp>
      <p:graphicFrame>
        <p:nvGraphicFramePr>
          <p:cNvPr id="22531" name="Object 4"/>
          <p:cNvGraphicFramePr>
            <a:graphicFrameLocks noChangeAspect="1"/>
          </p:cNvGraphicFramePr>
          <p:nvPr>
            <p:extLst>
              <p:ext uri="{D42A27DB-BD31-4B8C-83A1-F6EECF244321}">
                <p14:modId xmlns:p14="http://schemas.microsoft.com/office/powerpoint/2010/main" val="3615451708"/>
              </p:ext>
            </p:extLst>
          </p:nvPr>
        </p:nvGraphicFramePr>
        <p:xfrm>
          <a:off x="5372101" y="136526"/>
          <a:ext cx="2943225" cy="1285875"/>
        </p:xfrm>
        <a:graphic>
          <a:graphicData uri="http://schemas.openxmlformats.org/presentationml/2006/ole">
            <mc:AlternateContent xmlns:mc="http://schemas.openxmlformats.org/markup-compatibility/2006">
              <mc:Choice xmlns:v="urn:schemas-microsoft-com:vml" Requires="v">
                <p:oleObj spid="_x0000_s15419" name="公式" r:id="rId3" imgW="1218671" imgH="533169" progId="Equation.3">
                  <p:embed/>
                </p:oleObj>
              </mc:Choice>
              <mc:Fallback>
                <p:oleObj name="公式" r:id="rId3" imgW="1218671" imgH="53316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2101" y="136526"/>
                        <a:ext cx="2943225" cy="1285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2" name="对象 1"/>
          <p:cNvGraphicFramePr>
            <a:graphicFrameLocks noChangeAspect="1"/>
          </p:cNvGraphicFramePr>
          <p:nvPr/>
        </p:nvGraphicFramePr>
        <p:xfrm>
          <a:off x="2424114" y="2492376"/>
          <a:ext cx="6810375" cy="695325"/>
        </p:xfrm>
        <a:graphic>
          <a:graphicData uri="http://schemas.openxmlformats.org/presentationml/2006/ole">
            <mc:AlternateContent xmlns:mc="http://schemas.openxmlformats.org/markup-compatibility/2006">
              <mc:Choice xmlns:v="urn:schemas-microsoft-com:vml" Requires="v">
                <p:oleObj spid="_x0000_s15420" name="公式" r:id="rId5" imgW="2235200" imgH="228600" progId="Equation.3">
                  <p:embed/>
                </p:oleObj>
              </mc:Choice>
              <mc:Fallback>
                <p:oleObj name="公式" r:id="rId5" imgW="2235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4114" y="2492376"/>
                        <a:ext cx="6810375" cy="695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3" name="对象 2"/>
          <p:cNvGraphicFramePr>
            <a:graphicFrameLocks noChangeAspect="1"/>
          </p:cNvGraphicFramePr>
          <p:nvPr>
            <p:extLst>
              <p:ext uri="{D42A27DB-BD31-4B8C-83A1-F6EECF244321}">
                <p14:modId xmlns:p14="http://schemas.microsoft.com/office/powerpoint/2010/main" val="2571749030"/>
              </p:ext>
            </p:extLst>
          </p:nvPr>
        </p:nvGraphicFramePr>
        <p:xfrm>
          <a:off x="2424114" y="3239180"/>
          <a:ext cx="5629275" cy="2920006"/>
        </p:xfrm>
        <a:graphic>
          <a:graphicData uri="http://schemas.openxmlformats.org/presentationml/2006/ole">
            <mc:AlternateContent xmlns:mc="http://schemas.openxmlformats.org/markup-compatibility/2006">
              <mc:Choice xmlns:v="urn:schemas-microsoft-com:vml" Requires="v">
                <p:oleObj spid="_x0000_s15421" name="公式" r:id="rId7" imgW="2032000" imgH="1054100" progId="Equation.3">
                  <p:embed/>
                </p:oleObj>
              </mc:Choice>
              <mc:Fallback>
                <p:oleObj name="公式" r:id="rId7" imgW="2032000" imgH="1054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4114" y="3239180"/>
                        <a:ext cx="5629275" cy="2920006"/>
                      </a:xfrm>
                      <a:prstGeom prst="rect">
                        <a:avLst/>
                      </a:prstGeom>
                      <a:solidFill>
                        <a:srgbClr val="FFFFCC"/>
                      </a:solidFill>
                      <a:ln>
                        <a:noFill/>
                      </a:ln>
                      <a:effectLst/>
                    </p:spPr>
                  </p:pic>
                </p:oleObj>
              </mc:Fallback>
            </mc:AlternateContent>
          </a:graphicData>
        </a:graphic>
      </p:graphicFrame>
      <p:sp>
        <p:nvSpPr>
          <p:cNvPr id="3" name="TextBox 2"/>
          <p:cNvSpPr txBox="1"/>
          <p:nvPr/>
        </p:nvSpPr>
        <p:spPr>
          <a:xfrm>
            <a:off x="8197850" y="3363234"/>
            <a:ext cx="2840038" cy="431800"/>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系综成员总数不变</a:t>
            </a:r>
          </a:p>
        </p:txBody>
      </p:sp>
      <p:sp>
        <p:nvSpPr>
          <p:cNvPr id="7" name="TextBox 6"/>
          <p:cNvSpPr txBox="1"/>
          <p:nvPr/>
        </p:nvSpPr>
        <p:spPr>
          <a:xfrm>
            <a:off x="8197057" y="4307228"/>
            <a:ext cx="2336800" cy="430212"/>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系综总能量守恒</a:t>
            </a:r>
          </a:p>
        </p:txBody>
      </p:sp>
      <p:sp>
        <p:nvSpPr>
          <p:cNvPr id="8" name="TextBox 7"/>
          <p:cNvSpPr txBox="1"/>
          <p:nvPr/>
        </p:nvSpPr>
        <p:spPr>
          <a:xfrm>
            <a:off x="8197057" y="5354819"/>
            <a:ext cx="2624137" cy="430212"/>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系综总粒子数守恒</a:t>
            </a:r>
          </a:p>
        </p:txBody>
      </p:sp>
      <p:sp>
        <p:nvSpPr>
          <p:cNvPr id="9" name="Rectangle 3"/>
          <p:cNvSpPr txBox="1">
            <a:spLocks noChangeArrowheads="1"/>
          </p:cNvSpPr>
          <p:nvPr/>
        </p:nvSpPr>
        <p:spPr bwMode="auto">
          <a:xfrm>
            <a:off x="672737" y="1422401"/>
            <a:ext cx="11090366"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求其极值当可推得巨正则系综的最可几分布。</a:t>
            </a:r>
          </a:p>
          <a:p>
            <a:pPr marL="0" indent="0" eaLnBrk="1" hangingPunct="1">
              <a:buNone/>
              <a:defRPr/>
            </a:pPr>
            <a:r>
              <a:rPr lang="zh-CN" altLang="en-US" sz="2800" kern="0" dirty="0">
                <a:solidFill>
                  <a:srgbClr val="FFFFFF"/>
                </a:solidFill>
                <a:ea typeface="黑体" panose="02010609060101010101" pitchFamily="49" charset="-122"/>
              </a:rPr>
              <a:t>可采用拉格朗日待定系数法求</a:t>
            </a:r>
            <a:r>
              <a:rPr lang="en-US" altLang="zh-CN" sz="2800" b="1" i="1" kern="0" dirty="0" err="1">
                <a:solidFill>
                  <a:srgbClr val="FFFF00"/>
                </a:solidFill>
                <a:ea typeface="黑体" panose="02010609060101010101" pitchFamily="49" charset="-122"/>
              </a:rPr>
              <a:t>t</a:t>
            </a:r>
            <a:r>
              <a:rPr lang="en-US" altLang="zh-CN" sz="2800" b="1" i="1" kern="0" baseline="-25000" dirty="0" err="1">
                <a:solidFill>
                  <a:srgbClr val="FFFF00"/>
                </a:solidFill>
                <a:ea typeface="黑体" panose="02010609060101010101" pitchFamily="49" charset="-122"/>
              </a:rPr>
              <a:t>x</a:t>
            </a:r>
            <a:r>
              <a:rPr lang="zh-CN" altLang="en-US" sz="2800" kern="0" dirty="0">
                <a:solidFill>
                  <a:srgbClr val="FFFFFF"/>
                </a:solidFill>
                <a:ea typeface="黑体" panose="02010609060101010101" pitchFamily="49" charset="-122"/>
              </a:rPr>
              <a:t>的极值，分别设函数</a:t>
            </a:r>
          </a:p>
          <a:p>
            <a:pPr marL="0" indent="0" eaLnBrk="1" hangingPunct="1">
              <a:buNone/>
              <a:defRPr/>
            </a:pPr>
            <a:endParaRPr lang="en-US" altLang="zh-CN" sz="2800" kern="0" dirty="0">
              <a:solidFill>
                <a:srgbClr val="FFFFFF"/>
              </a:solidFill>
              <a:ea typeface="黑体" panose="02010609060101010101" pitchFamily="49" charset="-122"/>
            </a:endParaRPr>
          </a:p>
          <a:p>
            <a:pPr marL="0" indent="0" eaLnBrk="1" hangingPunct="1">
              <a:buNone/>
              <a:defRPr/>
            </a:pPr>
            <a:endParaRPr lang="zh-CN" altLang="en-US" sz="2800" kern="0" dirty="0">
              <a:solidFill>
                <a:srgbClr val="FFFFFF"/>
              </a:solidFill>
              <a:ea typeface="黑体" panose="02010609060101010101" pitchFamily="49" charset="-122"/>
            </a:endParaRPr>
          </a:p>
          <a:p>
            <a:pPr marL="0" indent="0" eaLnBrk="1" hangingPunct="1">
              <a:buNone/>
              <a:defRPr/>
            </a:pPr>
            <a:r>
              <a:rPr lang="zh-CN" altLang="en-US" sz="2800" kern="0" dirty="0">
                <a:solidFill>
                  <a:srgbClr val="FFFFFF"/>
                </a:solidFill>
                <a:ea typeface="黑体" panose="02010609060101010101" pitchFamily="49" charset="-122"/>
              </a:rPr>
              <a:t>其中</a:t>
            </a:r>
          </a:p>
          <a:p>
            <a:pPr eaLnBrk="1" hangingPunct="1">
              <a:buFontTx/>
              <a:buNone/>
              <a:defRPr/>
            </a:pPr>
            <a:endParaRPr lang="en-US" altLang="zh-CN" sz="2800" kern="0" dirty="0">
              <a:solidFill>
                <a:srgbClr val="FFFFFF"/>
              </a:solidFill>
              <a:ea typeface="黑体" panose="02010609060101010101" pitchFamily="49" charset="-122"/>
            </a:endParaRPr>
          </a:p>
        </p:txBody>
      </p:sp>
    </p:spTree>
    <p:extLst>
      <p:ext uri="{BB962C8B-B14F-4D97-AF65-F5344CB8AC3E}">
        <p14:creationId xmlns:p14="http://schemas.microsoft.com/office/powerpoint/2010/main" val="3953551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348688" y="803550"/>
            <a:ext cx="1632520" cy="1143000"/>
          </a:xfrm>
        </p:spPr>
        <p:txBody>
          <a:bodyPr/>
          <a:lstStyle/>
          <a:p>
            <a:pPr eaLnBrk="1" hangingPunct="1"/>
            <a:r>
              <a:rPr lang="en-US" altLang="zh-CN" dirty="0" smtClean="0"/>
              <a:t>= 0</a:t>
            </a:r>
            <a:endParaRPr lang="zh-CN" altLang="zh-CN" dirty="0" smtClean="0"/>
          </a:p>
        </p:txBody>
      </p:sp>
      <p:sp>
        <p:nvSpPr>
          <p:cNvPr id="23555" name="Rectangle 3"/>
          <p:cNvSpPr>
            <a:spLocks noGrp="1" noChangeArrowheads="1"/>
          </p:cNvSpPr>
          <p:nvPr>
            <p:ph type="body" idx="1"/>
          </p:nvPr>
        </p:nvSpPr>
        <p:spPr>
          <a:xfrm>
            <a:off x="757646" y="300038"/>
            <a:ext cx="8431213" cy="600075"/>
          </a:xfrm>
        </p:spPr>
        <p:txBody>
          <a:bodyPr/>
          <a:lstStyle/>
          <a:p>
            <a:pPr eaLnBrk="1" hangingPunct="1">
              <a:buFontTx/>
              <a:buNone/>
            </a:pPr>
            <a:r>
              <a:rPr lang="zh-CN" altLang="en-US" sz="2800" dirty="0">
                <a:ea typeface="黑体" panose="02010609060101010101" pitchFamily="49" charset="-122"/>
              </a:rPr>
              <a:t>则函数</a:t>
            </a:r>
            <a:r>
              <a:rPr lang="en-US" altLang="zh-CN" sz="2800" b="1" i="1" dirty="0">
                <a:solidFill>
                  <a:schemeClr val="tx2"/>
                </a:solidFill>
                <a:ea typeface="黑体" panose="02010609060101010101" pitchFamily="49" charset="-122"/>
              </a:rPr>
              <a:t>f</a:t>
            </a:r>
            <a:r>
              <a:rPr lang="zh-CN" altLang="en-US" sz="2800" dirty="0">
                <a:ea typeface="黑体" panose="02010609060101010101" pitchFamily="49" charset="-122"/>
              </a:rPr>
              <a:t>的极值条件为： </a:t>
            </a:r>
            <a:endParaRPr lang="en-US" altLang="zh-CN" sz="2800" dirty="0">
              <a:ea typeface="黑体" panose="02010609060101010101" pitchFamily="49" charset="-122"/>
            </a:endParaRPr>
          </a:p>
        </p:txBody>
      </p:sp>
      <p:graphicFrame>
        <p:nvGraphicFramePr>
          <p:cNvPr id="23556" name="Object 4"/>
          <p:cNvGraphicFramePr>
            <a:graphicFrameLocks noChangeAspect="1"/>
          </p:cNvGraphicFramePr>
          <p:nvPr>
            <p:extLst>
              <p:ext uri="{D42A27DB-BD31-4B8C-83A1-F6EECF244321}">
                <p14:modId xmlns:p14="http://schemas.microsoft.com/office/powerpoint/2010/main" val="29242178"/>
              </p:ext>
            </p:extLst>
          </p:nvPr>
        </p:nvGraphicFramePr>
        <p:xfrm>
          <a:off x="1042418" y="869431"/>
          <a:ext cx="8602662" cy="1008063"/>
        </p:xfrm>
        <a:graphic>
          <a:graphicData uri="http://schemas.openxmlformats.org/presentationml/2006/ole">
            <mc:AlternateContent xmlns:mc="http://schemas.openxmlformats.org/markup-compatibility/2006">
              <mc:Choice xmlns:v="urn:schemas-microsoft-com:vml" Requires="v">
                <p:oleObj spid="_x0000_s16470" name="公式" r:id="rId3" imgW="4114800" imgH="482600" progId="Equation.3">
                  <p:embed/>
                </p:oleObj>
              </mc:Choice>
              <mc:Fallback>
                <p:oleObj name="公式" r:id="rId3" imgW="41148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418" y="869431"/>
                        <a:ext cx="8602662" cy="10080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05" name="Object 5"/>
          <p:cNvGraphicFramePr>
            <a:graphicFrameLocks noChangeAspect="1"/>
          </p:cNvGraphicFramePr>
          <p:nvPr>
            <p:extLst>
              <p:ext uri="{D42A27DB-BD31-4B8C-83A1-F6EECF244321}">
                <p14:modId xmlns:p14="http://schemas.microsoft.com/office/powerpoint/2010/main" val="2629025836"/>
              </p:ext>
            </p:extLst>
          </p:nvPr>
        </p:nvGraphicFramePr>
        <p:xfrm>
          <a:off x="1847850" y="2441576"/>
          <a:ext cx="4800600" cy="773113"/>
        </p:xfrm>
        <a:graphic>
          <a:graphicData uri="http://schemas.openxmlformats.org/presentationml/2006/ole">
            <mc:AlternateContent xmlns:mc="http://schemas.openxmlformats.org/markup-compatibility/2006">
              <mc:Choice xmlns:v="urn:schemas-microsoft-com:vml" Requires="v">
                <p:oleObj spid="_x0000_s16471" name="公式" r:id="rId5" imgW="1574800" imgH="254000" progId="Equation.3">
                  <p:embed/>
                </p:oleObj>
              </mc:Choice>
              <mc:Fallback>
                <p:oleObj name="公式" r:id="rId5" imgW="1574800" imgH="254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850" y="2441576"/>
                        <a:ext cx="4800600" cy="7731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06" name="Object 6"/>
          <p:cNvGraphicFramePr>
            <a:graphicFrameLocks noChangeAspect="1"/>
          </p:cNvGraphicFramePr>
          <p:nvPr>
            <p:extLst>
              <p:ext uri="{D42A27DB-BD31-4B8C-83A1-F6EECF244321}">
                <p14:modId xmlns:p14="http://schemas.microsoft.com/office/powerpoint/2010/main" val="2431801551"/>
              </p:ext>
            </p:extLst>
          </p:nvPr>
        </p:nvGraphicFramePr>
        <p:xfrm>
          <a:off x="1838666" y="3848894"/>
          <a:ext cx="5772150" cy="785813"/>
        </p:xfrm>
        <a:graphic>
          <a:graphicData uri="http://schemas.openxmlformats.org/presentationml/2006/ole">
            <mc:AlternateContent xmlns:mc="http://schemas.openxmlformats.org/markup-compatibility/2006">
              <mc:Choice xmlns:v="urn:schemas-microsoft-com:vml" Requires="v">
                <p:oleObj spid="_x0000_s16472" name="公式" r:id="rId7" imgW="2616200" imgH="355600" progId="Equation.3">
                  <p:embed/>
                </p:oleObj>
              </mc:Choice>
              <mc:Fallback>
                <p:oleObj name="公式" r:id="rId7" imgW="2616200" imgH="355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8666" y="3848894"/>
                        <a:ext cx="5772150" cy="7858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3"/>
          <p:cNvSpPr txBox="1">
            <a:spLocks noChangeArrowheads="1"/>
          </p:cNvSpPr>
          <p:nvPr/>
        </p:nvSpPr>
        <p:spPr bwMode="auto">
          <a:xfrm>
            <a:off x="1129393" y="3917951"/>
            <a:ext cx="1296988"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由</a:t>
            </a:r>
          </a:p>
          <a:p>
            <a:pPr eaLnBrk="1" hangingPunct="1">
              <a:buFontTx/>
              <a:buNone/>
              <a:defRPr/>
            </a:pPr>
            <a:endParaRPr lang="en-US" altLang="zh-CN" sz="2800" kern="0" dirty="0">
              <a:solidFill>
                <a:srgbClr val="FFFFFF"/>
              </a:solidFill>
              <a:ea typeface="黑体" panose="02010609060101010101" pitchFamily="49" charset="-122"/>
            </a:endParaRPr>
          </a:p>
        </p:txBody>
      </p:sp>
      <p:graphicFrame>
        <p:nvGraphicFramePr>
          <p:cNvPr id="23560" name="对象 1"/>
          <p:cNvGraphicFramePr>
            <a:graphicFrameLocks noChangeAspect="1"/>
          </p:cNvGraphicFramePr>
          <p:nvPr>
            <p:extLst>
              <p:ext uri="{D42A27DB-BD31-4B8C-83A1-F6EECF244321}">
                <p14:modId xmlns:p14="http://schemas.microsoft.com/office/powerpoint/2010/main" val="2211567096"/>
              </p:ext>
            </p:extLst>
          </p:nvPr>
        </p:nvGraphicFramePr>
        <p:xfrm>
          <a:off x="2130833" y="4688545"/>
          <a:ext cx="3884613" cy="1057275"/>
        </p:xfrm>
        <a:graphic>
          <a:graphicData uri="http://schemas.openxmlformats.org/presentationml/2006/ole">
            <mc:AlternateContent xmlns:mc="http://schemas.openxmlformats.org/markup-compatibility/2006">
              <mc:Choice xmlns:v="urn:schemas-microsoft-com:vml" Requires="v">
                <p:oleObj spid="_x0000_s16473" name="公式" r:id="rId9" imgW="1955800" imgH="533400" progId="Equation.3">
                  <p:embed/>
                </p:oleObj>
              </mc:Choice>
              <mc:Fallback>
                <p:oleObj name="公式" r:id="rId9" imgW="1955800" imgH="533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30833" y="4688545"/>
                        <a:ext cx="3884613" cy="10572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Rectangle 3"/>
          <p:cNvSpPr txBox="1">
            <a:spLocks noChangeArrowheads="1"/>
          </p:cNvSpPr>
          <p:nvPr/>
        </p:nvSpPr>
        <p:spPr bwMode="auto">
          <a:xfrm>
            <a:off x="757646" y="1946550"/>
            <a:ext cx="8431213"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最终可推得巨正则系综的最可几分布为：</a:t>
            </a:r>
          </a:p>
        </p:txBody>
      </p:sp>
      <p:sp>
        <p:nvSpPr>
          <p:cNvPr id="10" name="Rectangle 3"/>
          <p:cNvSpPr txBox="1">
            <a:spLocks noChangeArrowheads="1"/>
          </p:cNvSpPr>
          <p:nvPr/>
        </p:nvSpPr>
        <p:spPr bwMode="auto">
          <a:xfrm>
            <a:off x="757646" y="3227526"/>
            <a:ext cx="5257800" cy="63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anose="02010609060101010101" pitchFamily="49" charset="-122"/>
              </a:rPr>
              <a:t>即为</a:t>
            </a:r>
            <a:r>
              <a:rPr lang="zh-CN" altLang="en-US" sz="2800" kern="0" dirty="0">
                <a:solidFill>
                  <a:srgbClr val="FFFF00"/>
                </a:solidFill>
                <a:ea typeface="黑体" panose="02010609060101010101" pitchFamily="49" charset="-122"/>
              </a:rPr>
              <a:t>巨正则系综的分布函数</a:t>
            </a:r>
            <a:r>
              <a:rPr lang="zh-CN" altLang="en-US" sz="2800" kern="0" dirty="0">
                <a:solidFill>
                  <a:srgbClr val="FFFFFF"/>
                </a:solidFill>
                <a:ea typeface="黑体" panose="02010609060101010101" pitchFamily="49" charset="-122"/>
              </a:rPr>
              <a:t>。</a:t>
            </a:r>
          </a:p>
        </p:txBody>
      </p:sp>
    </p:spTree>
    <p:extLst>
      <p:ext uri="{BB962C8B-B14F-4D97-AF65-F5344CB8AC3E}">
        <p14:creationId xmlns:p14="http://schemas.microsoft.com/office/powerpoint/2010/main" val="1553134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6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3560"/>
                                        </p:tgtEl>
                                        <p:attrNameLst>
                                          <p:attrName>style.visibility</p:attrName>
                                        </p:attrNameLst>
                                      </p:cBhvr>
                                      <p:to>
                                        <p:strVal val="visible"/>
                                      </p:to>
                                    </p:set>
                                    <p:animEffect transition="in" filter="fade">
                                      <p:cBhvr>
                                        <p:cTn id="21"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zh-CN" altLang="zh-CN" smtClean="0"/>
          </a:p>
        </p:txBody>
      </p:sp>
      <p:sp>
        <p:nvSpPr>
          <p:cNvPr id="26627" name="Rectangle 3"/>
          <p:cNvSpPr>
            <a:spLocks noGrp="1" noChangeArrowheads="1"/>
          </p:cNvSpPr>
          <p:nvPr>
            <p:ph type="body" idx="1"/>
          </p:nvPr>
        </p:nvSpPr>
        <p:spPr>
          <a:xfrm>
            <a:off x="816656" y="1362869"/>
            <a:ext cx="5759450" cy="1676400"/>
          </a:xfrm>
        </p:spPr>
        <p:txBody>
          <a:bodyPr/>
          <a:lstStyle/>
          <a:p>
            <a:pPr eaLnBrk="1" hangingPunct="1">
              <a:buFontTx/>
              <a:buNone/>
            </a:pPr>
            <a:r>
              <a:rPr lang="zh-CN" altLang="en-US" sz="2800" dirty="0">
                <a:ea typeface="黑体" panose="02010609060101010101" pitchFamily="49" charset="-122"/>
              </a:rPr>
              <a:t>定义</a:t>
            </a:r>
          </a:p>
          <a:p>
            <a:pPr eaLnBrk="1" hangingPunct="1"/>
            <a:endParaRPr lang="zh-CN" altLang="en-US" sz="2800" dirty="0">
              <a:ea typeface="黑体" panose="02010609060101010101" pitchFamily="49" charset="-122"/>
            </a:endParaRPr>
          </a:p>
          <a:p>
            <a:pPr eaLnBrk="1" hangingPunct="1">
              <a:buFontTx/>
              <a:buNone/>
            </a:pPr>
            <a:r>
              <a:rPr lang="zh-CN" altLang="en-US" sz="2800" dirty="0">
                <a:ea typeface="黑体" panose="02010609060101010101" pitchFamily="49" charset="-122"/>
              </a:rPr>
              <a:t>并称之为</a:t>
            </a:r>
            <a:r>
              <a:rPr lang="zh-CN" altLang="en-US" sz="2800" dirty="0">
                <a:solidFill>
                  <a:srgbClr val="FFFF00"/>
                </a:solidFill>
                <a:ea typeface="黑体" panose="02010609060101010101" pitchFamily="49" charset="-122"/>
              </a:rPr>
              <a:t>巨正则配分函数</a:t>
            </a:r>
            <a:r>
              <a:rPr lang="zh-CN" altLang="en-US" sz="2800" dirty="0">
                <a:ea typeface="黑体" panose="02010609060101010101" pitchFamily="49" charset="-122"/>
              </a:rPr>
              <a:t>。</a:t>
            </a:r>
          </a:p>
          <a:p>
            <a:pPr eaLnBrk="1" hangingPunct="1">
              <a:buFontTx/>
              <a:buNone/>
            </a:pPr>
            <a:endParaRPr lang="zh-CN" altLang="en-US" sz="2800" dirty="0">
              <a:ea typeface="黑体" panose="02010609060101010101" pitchFamily="49" charset="-122"/>
            </a:endParaRPr>
          </a:p>
          <a:p>
            <a:pPr eaLnBrk="1" hangingPunct="1">
              <a:buFontTx/>
              <a:buNone/>
            </a:pPr>
            <a:endParaRPr lang="en-US" altLang="zh-CN" sz="2800" dirty="0">
              <a:ea typeface="黑体" panose="02010609060101010101" pitchFamily="49" charset="-122"/>
            </a:endParaRPr>
          </a:p>
        </p:txBody>
      </p:sp>
      <p:graphicFrame>
        <p:nvGraphicFramePr>
          <p:cNvPr id="26628" name="Object 4"/>
          <p:cNvGraphicFramePr>
            <a:graphicFrameLocks noChangeAspect="1"/>
          </p:cNvGraphicFramePr>
          <p:nvPr>
            <p:extLst>
              <p:ext uri="{D42A27DB-BD31-4B8C-83A1-F6EECF244321}">
                <p14:modId xmlns:p14="http://schemas.microsoft.com/office/powerpoint/2010/main" val="3829074004"/>
              </p:ext>
            </p:extLst>
          </p:nvPr>
        </p:nvGraphicFramePr>
        <p:xfrm>
          <a:off x="2119314" y="1414464"/>
          <a:ext cx="4876800" cy="871537"/>
        </p:xfrm>
        <a:graphic>
          <a:graphicData uri="http://schemas.openxmlformats.org/presentationml/2006/ole">
            <mc:AlternateContent xmlns:mc="http://schemas.openxmlformats.org/markup-compatibility/2006">
              <mc:Choice xmlns:v="urn:schemas-microsoft-com:vml" Requires="v">
                <p:oleObj spid="_x0000_s17490" name="公式" r:id="rId3" imgW="1916868" imgH="342751" progId="Equation.3">
                  <p:embed/>
                </p:oleObj>
              </mc:Choice>
              <mc:Fallback>
                <p:oleObj name="公式" r:id="rId3" imgW="1916868"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9314" y="1414464"/>
                        <a:ext cx="4876800" cy="871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1" name="Object 5"/>
          <p:cNvGraphicFramePr>
            <a:graphicFrameLocks noChangeAspect="1"/>
          </p:cNvGraphicFramePr>
          <p:nvPr>
            <p:extLst>
              <p:ext uri="{D42A27DB-BD31-4B8C-83A1-F6EECF244321}">
                <p14:modId xmlns:p14="http://schemas.microsoft.com/office/powerpoint/2010/main" val="1662977802"/>
              </p:ext>
            </p:extLst>
          </p:nvPr>
        </p:nvGraphicFramePr>
        <p:xfrm>
          <a:off x="2119314" y="245270"/>
          <a:ext cx="3533775" cy="1057275"/>
        </p:xfrm>
        <a:graphic>
          <a:graphicData uri="http://schemas.openxmlformats.org/presentationml/2006/ole">
            <mc:AlternateContent xmlns:mc="http://schemas.openxmlformats.org/markup-compatibility/2006">
              <mc:Choice xmlns:v="urn:schemas-microsoft-com:vml" Requires="v">
                <p:oleObj spid="_x0000_s17491" name="公式" r:id="rId5" imgW="1777229" imgH="533169" progId="Equation.3">
                  <p:embed/>
                </p:oleObj>
              </mc:Choice>
              <mc:Fallback>
                <p:oleObj name="公式" r:id="rId5" imgW="1777229" imgH="53316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9314" y="245270"/>
                        <a:ext cx="3533775" cy="10572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0" name="Object 6"/>
          <p:cNvGraphicFramePr>
            <a:graphicFrameLocks noChangeAspect="1"/>
          </p:cNvGraphicFramePr>
          <p:nvPr/>
        </p:nvGraphicFramePr>
        <p:xfrm>
          <a:off x="1943100" y="4154489"/>
          <a:ext cx="5424488" cy="1146175"/>
        </p:xfrm>
        <a:graphic>
          <a:graphicData uri="http://schemas.openxmlformats.org/presentationml/2006/ole">
            <mc:AlternateContent xmlns:mc="http://schemas.openxmlformats.org/markup-compatibility/2006">
              <mc:Choice xmlns:v="urn:schemas-microsoft-com:vml" Requires="v">
                <p:oleObj spid="_x0000_s17492" name="公式" r:id="rId7" imgW="1981200" imgH="419100" progId="Equation.3">
                  <p:embed/>
                </p:oleObj>
              </mc:Choice>
              <mc:Fallback>
                <p:oleObj name="公式" r:id="rId7" imgW="19812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43100" y="4154489"/>
                        <a:ext cx="5424488" cy="11461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7367588" y="4208463"/>
            <a:ext cx="324008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buFontTx/>
              <a:buNone/>
              <a:defRPr/>
            </a:pPr>
            <a:r>
              <a:rPr lang="zh-CN" altLang="en-US" sz="2800" kern="0" dirty="0">
                <a:solidFill>
                  <a:srgbClr val="FFFF00"/>
                </a:solidFill>
                <a:ea typeface="黑体" panose="02010609060101010101" pitchFamily="49" charset="-122"/>
              </a:rPr>
              <a:t>巨正则系综的量子态几率分布函数</a:t>
            </a:r>
            <a:endParaRPr lang="zh-CN" altLang="en-US" sz="2800" kern="0" dirty="0">
              <a:solidFill>
                <a:srgbClr val="FFFFFF"/>
              </a:solidFill>
              <a:ea typeface="黑体" panose="02010609060101010101" pitchFamily="49" charset="-122"/>
            </a:endParaRPr>
          </a:p>
          <a:p>
            <a:pPr algn="ctr" eaLnBrk="1" hangingPunct="1">
              <a:buFontTx/>
              <a:buNone/>
              <a:defRPr/>
            </a:pPr>
            <a:endParaRPr lang="zh-CN" altLang="en-US" sz="2800" kern="0" dirty="0">
              <a:solidFill>
                <a:srgbClr val="FFFFFF"/>
              </a:solidFill>
              <a:ea typeface="黑体" panose="02010609060101010101" pitchFamily="49" charset="-122"/>
            </a:endParaRPr>
          </a:p>
          <a:p>
            <a:pPr algn="ctr" eaLnBrk="1" hangingPunct="1">
              <a:buFontTx/>
              <a:buNone/>
              <a:defRPr/>
            </a:pPr>
            <a:endParaRPr lang="en-US" altLang="zh-CN" sz="2800" kern="0" dirty="0">
              <a:solidFill>
                <a:srgbClr val="FFFFFF"/>
              </a:solidFill>
              <a:ea typeface="黑体" panose="02010609060101010101" pitchFamily="49" charset="-122"/>
            </a:endParaRPr>
          </a:p>
        </p:txBody>
      </p:sp>
      <p:sp>
        <p:nvSpPr>
          <p:cNvPr id="2" name="TextBox 1"/>
          <p:cNvSpPr txBox="1"/>
          <p:nvPr/>
        </p:nvSpPr>
        <p:spPr>
          <a:xfrm>
            <a:off x="1822450" y="5462324"/>
            <a:ext cx="8785225" cy="523875"/>
          </a:xfrm>
          <a:prstGeom prst="rect">
            <a:avLst/>
          </a:prstGeom>
          <a:noFill/>
        </p:spPr>
        <p:txBody>
          <a:bodyPr>
            <a:spAutoFit/>
          </a:bodyPr>
          <a:lstStyle/>
          <a:p>
            <a:pPr fontAlgn="base">
              <a:spcBef>
                <a:spcPct val="20000"/>
              </a:spcBef>
              <a:spcAft>
                <a:spcPct val="0"/>
              </a:spcAft>
              <a:defRPr/>
            </a:pPr>
            <a:r>
              <a:rPr kumimoji="1" lang="zh-CN" altLang="en-US" sz="2800" dirty="0">
                <a:solidFill>
                  <a:srgbClr val="FFFFFF"/>
                </a:solidFill>
                <a:ea typeface="黑体" panose="02010609060101010101" pitchFamily="49" charset="-122"/>
              </a:rPr>
              <a:t>为巨正则系综中任一成员出现在量子态</a:t>
            </a:r>
            <a:r>
              <a:rPr kumimoji="1" lang="en-US" altLang="zh-CN" sz="2800" i="1" dirty="0" err="1">
                <a:solidFill>
                  <a:srgbClr val="FFFF00"/>
                </a:solidFill>
                <a:ea typeface="黑体" panose="02010609060101010101" pitchFamily="49" charset="-122"/>
              </a:rPr>
              <a:t>E</a:t>
            </a:r>
            <a:r>
              <a:rPr kumimoji="1" lang="en-US" altLang="zh-CN" sz="2800" i="1" baseline="-25000" dirty="0" err="1">
                <a:solidFill>
                  <a:srgbClr val="FFFF00"/>
                </a:solidFill>
                <a:ea typeface="黑体" panose="02010609060101010101" pitchFamily="49" charset="-122"/>
              </a:rPr>
              <a:t>i</a:t>
            </a:r>
            <a:r>
              <a:rPr kumimoji="1" lang="en-US" altLang="zh-CN" sz="2800" i="1" dirty="0">
                <a:solidFill>
                  <a:srgbClr val="FFFF00"/>
                </a:solidFill>
                <a:ea typeface="黑体" panose="02010609060101010101" pitchFamily="49" charset="-122"/>
              </a:rPr>
              <a:t>(N)</a:t>
            </a:r>
            <a:r>
              <a:rPr kumimoji="1" lang="zh-CN" altLang="en-US" sz="2800" dirty="0">
                <a:solidFill>
                  <a:srgbClr val="FFFFFF"/>
                </a:solidFill>
                <a:ea typeface="黑体" panose="02010609060101010101" pitchFamily="49" charset="-122"/>
              </a:rPr>
              <a:t>上的几率。</a:t>
            </a:r>
          </a:p>
        </p:txBody>
      </p:sp>
      <p:sp>
        <p:nvSpPr>
          <p:cNvPr id="3" name="TextBox 2"/>
          <p:cNvSpPr txBox="1"/>
          <p:nvPr/>
        </p:nvSpPr>
        <p:spPr>
          <a:xfrm>
            <a:off x="6311900" y="327026"/>
            <a:ext cx="4965700" cy="830263"/>
          </a:xfrm>
          <a:prstGeom prst="rect">
            <a:avLst/>
          </a:prstGeom>
          <a:solidFill>
            <a:schemeClr val="bg1">
              <a:lumMod val="50000"/>
            </a:schemeClr>
          </a:solidFill>
        </p:spPr>
        <p:txBody>
          <a:bodyPr wrap="square">
            <a:spAutoFit/>
          </a:bodyPr>
          <a:lstStyle/>
          <a:p>
            <a:pPr algn="ctr" fontAlgn="base">
              <a:spcBef>
                <a:spcPct val="20000"/>
              </a:spcBef>
              <a:spcAft>
                <a:spcPct val="0"/>
              </a:spcAft>
              <a:defRPr/>
            </a:pPr>
            <a:r>
              <a:rPr kumimoji="1" lang="zh-CN" altLang="en-US" sz="2400" b="1" dirty="0">
                <a:solidFill>
                  <a:srgbClr val="FF9900"/>
                </a:solidFill>
                <a:ea typeface="隶书" pitchFamily="49" charset="-122"/>
              </a:rPr>
              <a:t>可见</a:t>
            </a:r>
            <a:r>
              <a:rPr kumimoji="1" lang="en-US" altLang="zh-CN" sz="2400" b="1" dirty="0">
                <a:solidFill>
                  <a:srgbClr val="FF9900"/>
                </a:solidFill>
                <a:latin typeface="Monotype Corsiva" panose="03010101010201010101" pitchFamily="66" charset="0"/>
                <a:ea typeface="Arial Unicode MS" panose="020B0604020202020204" pitchFamily="34" charset="-122"/>
                <a:cs typeface="Arial Unicode MS" panose="020B0604020202020204" pitchFamily="34" charset="-122"/>
              </a:rPr>
              <a:t>a</a:t>
            </a:r>
            <a:r>
              <a:rPr kumimoji="1" lang="en-US" altLang="zh-CN" sz="2400" b="1" dirty="0">
                <a:solidFill>
                  <a:srgbClr val="FF9900"/>
                </a:solidFill>
                <a:ea typeface="隶书" pitchFamily="49" charset="-122"/>
                <a:sym typeface="Symbol"/>
              </a:rPr>
              <a:t></a:t>
            </a:r>
            <a:r>
              <a:rPr kumimoji="1" lang="zh-CN" altLang="en-US" sz="2400" b="1" dirty="0">
                <a:solidFill>
                  <a:srgbClr val="FF9900"/>
                </a:solidFill>
                <a:ea typeface="隶书" pitchFamily="49" charset="-122"/>
              </a:rPr>
              <a:t>无明确物理意义</a:t>
            </a:r>
            <a:r>
              <a:rPr kumimoji="1" lang="en-US" altLang="zh-CN" sz="2400" b="1" dirty="0">
                <a:solidFill>
                  <a:srgbClr val="FF9900"/>
                </a:solidFill>
                <a:ea typeface="隶书" pitchFamily="49" charset="-122"/>
              </a:rPr>
              <a:t>, </a:t>
            </a:r>
            <a:r>
              <a:rPr kumimoji="1" lang="zh-CN" altLang="en-US" sz="2400" b="1" dirty="0">
                <a:solidFill>
                  <a:srgbClr val="FF9900"/>
                </a:solidFill>
                <a:ea typeface="隶书" pitchFamily="49" charset="-122"/>
              </a:rPr>
              <a:t>看似与系综成员总数相关。</a:t>
            </a:r>
          </a:p>
        </p:txBody>
      </p:sp>
      <p:sp>
        <p:nvSpPr>
          <p:cNvPr id="10" name="TextBox 9"/>
          <p:cNvSpPr txBox="1"/>
          <p:nvPr/>
        </p:nvSpPr>
        <p:spPr>
          <a:xfrm>
            <a:off x="7044032" y="1417090"/>
            <a:ext cx="4647675" cy="1451542"/>
          </a:xfrm>
          <a:prstGeom prst="rect">
            <a:avLst/>
          </a:prstGeom>
          <a:solidFill>
            <a:schemeClr val="bg1">
              <a:lumMod val="50000"/>
            </a:schemeClr>
          </a:solidFill>
        </p:spPr>
        <p:txBody>
          <a:bodyPr wrap="square" lIns="36000" tIns="36000" rIns="36000" bIns="36000">
            <a:spAutoFit/>
          </a:bodyPr>
          <a:lstStyle/>
          <a:p>
            <a:pPr marL="457200" indent="-457200" fontAlgn="base">
              <a:spcBef>
                <a:spcPct val="20000"/>
              </a:spcBef>
              <a:spcAft>
                <a:spcPct val="0"/>
              </a:spcAft>
              <a:buFont typeface="Arial" panose="020B0604020202020204" pitchFamily="34" charset="0"/>
              <a:buChar char="•"/>
              <a:defRPr/>
            </a:pPr>
            <a:r>
              <a:rPr kumimoji="1" lang="en-US" altLang="zh-CN" sz="2800" b="1" dirty="0">
                <a:solidFill>
                  <a:srgbClr val="FF9900"/>
                </a:solidFill>
                <a:ea typeface="隶书" pitchFamily="49" charset="-122"/>
                <a:sym typeface="Symbol"/>
              </a:rPr>
              <a:t> = -1/</a:t>
            </a:r>
            <a:r>
              <a:rPr kumimoji="1" lang="en-US" altLang="zh-CN" sz="2800" b="1" dirty="0" err="1">
                <a:solidFill>
                  <a:srgbClr val="FF9900"/>
                </a:solidFill>
                <a:ea typeface="隶书" pitchFamily="49" charset="-122"/>
                <a:sym typeface="Symbol"/>
              </a:rPr>
              <a:t>kT</a:t>
            </a:r>
            <a:r>
              <a:rPr kumimoji="1" lang="en-US" altLang="zh-CN" sz="2800" b="1" dirty="0">
                <a:solidFill>
                  <a:srgbClr val="FF9900"/>
                </a:solidFill>
                <a:ea typeface="隶书" pitchFamily="49" charset="-122"/>
                <a:sym typeface="Symbol"/>
              </a:rPr>
              <a:t> </a:t>
            </a:r>
          </a:p>
          <a:p>
            <a:pPr marL="457200" indent="-457200" fontAlgn="base">
              <a:spcBef>
                <a:spcPct val="20000"/>
              </a:spcBef>
              <a:spcAft>
                <a:spcPct val="0"/>
              </a:spcAft>
              <a:buFont typeface="Arial" panose="020B0604020202020204" pitchFamily="34" charset="0"/>
              <a:buChar char="•"/>
              <a:defRPr/>
            </a:pPr>
            <a:r>
              <a:rPr kumimoji="1" lang="en-US" altLang="zh-CN" sz="2800" b="1" dirty="0">
                <a:solidFill>
                  <a:srgbClr val="FF9900"/>
                </a:solidFill>
                <a:ea typeface="隶书" pitchFamily="49" charset="-122"/>
                <a:sym typeface="Symbol"/>
              </a:rPr>
              <a:t></a:t>
            </a:r>
            <a:r>
              <a:rPr kumimoji="1" lang="zh-CN" altLang="en-US" sz="2800" b="1" dirty="0">
                <a:solidFill>
                  <a:srgbClr val="FF9900"/>
                </a:solidFill>
                <a:ea typeface="隶书" pitchFamily="49" charset="-122"/>
                <a:sym typeface="Symbol"/>
              </a:rPr>
              <a:t>因子与系综全体成员</a:t>
            </a:r>
            <a:r>
              <a:rPr kumimoji="1" lang="zh-CN" altLang="en-US" sz="2800" b="1" dirty="0" smtClean="0">
                <a:solidFill>
                  <a:srgbClr val="FF9900"/>
                </a:solidFill>
                <a:ea typeface="隶书" pitchFamily="49" charset="-122"/>
                <a:sym typeface="Symbol"/>
              </a:rPr>
              <a:t>粒子数守恒</a:t>
            </a:r>
            <a:r>
              <a:rPr kumimoji="1" lang="zh-CN" altLang="en-US" sz="2800" b="1" dirty="0">
                <a:solidFill>
                  <a:srgbClr val="FF9900"/>
                </a:solidFill>
                <a:ea typeface="隶书" pitchFamily="49" charset="-122"/>
                <a:sym typeface="Symbol"/>
              </a:rPr>
              <a:t>相关</a:t>
            </a:r>
            <a:r>
              <a:rPr kumimoji="1" lang="zh-CN" altLang="en-US" sz="2800" b="1" dirty="0" smtClean="0">
                <a:solidFill>
                  <a:srgbClr val="FF9900"/>
                </a:solidFill>
                <a:ea typeface="隶书" pitchFamily="49" charset="-122"/>
                <a:sym typeface="Symbol"/>
              </a:rPr>
              <a:t>：</a:t>
            </a:r>
            <a:r>
              <a:rPr kumimoji="1" lang="en-US" altLang="zh-CN" sz="2800" b="1" dirty="0" smtClean="0">
                <a:solidFill>
                  <a:srgbClr val="FF9900"/>
                </a:solidFill>
                <a:ea typeface="隶书" pitchFamily="49" charset="-122"/>
                <a:sym typeface="Symbol"/>
              </a:rPr>
              <a:t> </a:t>
            </a:r>
            <a:r>
              <a:rPr kumimoji="1" lang="en-US" altLang="zh-CN" sz="2800" b="1" dirty="0">
                <a:solidFill>
                  <a:srgbClr val="FF9900"/>
                </a:solidFill>
                <a:ea typeface="隶书" pitchFamily="49" charset="-122"/>
                <a:sym typeface="Symbol"/>
              </a:rPr>
              <a:t>= /</a:t>
            </a:r>
            <a:r>
              <a:rPr kumimoji="1" lang="en-US" altLang="zh-CN" sz="2800" b="1" dirty="0" err="1">
                <a:solidFill>
                  <a:srgbClr val="FF9900"/>
                </a:solidFill>
                <a:ea typeface="隶书" pitchFamily="49" charset="-122"/>
                <a:sym typeface="Symbol"/>
              </a:rPr>
              <a:t>kT</a:t>
            </a:r>
            <a:endParaRPr kumimoji="1" lang="zh-CN" altLang="en-US" sz="2800" b="1" dirty="0">
              <a:solidFill>
                <a:srgbClr val="FF9900"/>
              </a:solidFill>
              <a:ea typeface="隶书"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79732812"/>
              </p:ext>
            </p:extLst>
          </p:nvPr>
        </p:nvGraphicFramePr>
        <p:xfrm>
          <a:off x="1854200" y="2985885"/>
          <a:ext cx="4241800" cy="1077912"/>
        </p:xfrm>
        <a:graphic>
          <a:graphicData uri="http://schemas.openxmlformats.org/presentationml/2006/ole">
            <mc:AlternateContent xmlns:mc="http://schemas.openxmlformats.org/markup-compatibility/2006">
              <mc:Choice xmlns:v="urn:schemas-microsoft-com:vml" Requires="v">
                <p:oleObj spid="_x0000_s17493" name="公式" r:id="rId9" imgW="1548728" imgH="393529" progId="Equation.3">
                  <p:embed/>
                </p:oleObj>
              </mc:Choice>
              <mc:Fallback>
                <p:oleObj name="公式" r:id="rId9" imgW="1548728"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54200" y="2985885"/>
                        <a:ext cx="4241800" cy="10779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92876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663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7" grpId="0"/>
      <p:bldP spid="2" grpId="0"/>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568234" y="333376"/>
            <a:ext cx="10972800" cy="1895475"/>
          </a:xfrm>
        </p:spPr>
        <p:txBody>
          <a:bodyPr/>
          <a:lstStyle/>
          <a:p>
            <a:pPr eaLnBrk="1" hangingPunct="1">
              <a:lnSpc>
                <a:spcPct val="120000"/>
              </a:lnSpc>
            </a:pPr>
            <a:r>
              <a:rPr lang="zh-CN" altLang="en-US" sz="2600" dirty="0">
                <a:ea typeface="黑体" panose="02010609060101010101" pitchFamily="49" charset="-122"/>
              </a:rPr>
              <a:t>若将具有相同粒子数</a:t>
            </a:r>
            <a:r>
              <a:rPr lang="en-US" altLang="zh-CN" sz="2600" b="1" i="1" dirty="0">
                <a:solidFill>
                  <a:srgbClr val="FFFF00"/>
                </a:solidFill>
                <a:ea typeface="黑体" panose="02010609060101010101" pitchFamily="49" charset="-122"/>
              </a:rPr>
              <a:t>N</a:t>
            </a:r>
            <a:r>
              <a:rPr lang="zh-CN" altLang="en-US" sz="2600" dirty="0">
                <a:ea typeface="黑体" panose="02010609060101010101" pitchFamily="49" charset="-122"/>
              </a:rPr>
              <a:t>及相同能量的量子态归并</a:t>
            </a:r>
            <a:r>
              <a:rPr lang="en-US" altLang="zh-CN" sz="2600" dirty="0">
                <a:ea typeface="黑体" panose="02010609060101010101" pitchFamily="49" charset="-122"/>
              </a:rPr>
              <a:t>, </a:t>
            </a:r>
            <a:r>
              <a:rPr lang="zh-CN" altLang="en-US" sz="2600" dirty="0">
                <a:ea typeface="黑体" panose="02010609060101010101" pitchFamily="49" charset="-122"/>
              </a:rPr>
              <a:t>并以</a:t>
            </a:r>
            <a:r>
              <a:rPr lang="zh-CN" altLang="en-US" sz="2600" b="1" i="1" dirty="0">
                <a:solidFill>
                  <a:srgbClr val="FFFF00"/>
                </a:solidFill>
                <a:ea typeface="黑体" panose="02010609060101010101" pitchFamily="49" charset="-122"/>
                <a:sym typeface="Symbol" panose="05050102010706020507" pitchFamily="18" charset="2"/>
              </a:rPr>
              <a:t></a:t>
            </a:r>
            <a:r>
              <a:rPr lang="en-US" altLang="zh-CN" sz="2600" b="1" i="1" baseline="-25000" dirty="0">
                <a:solidFill>
                  <a:srgbClr val="FFFF00"/>
                </a:solidFill>
                <a:ea typeface="黑体" panose="02010609060101010101" pitchFamily="49" charset="-122"/>
                <a:sym typeface="Symbol" panose="05050102010706020507" pitchFamily="18" charset="2"/>
              </a:rPr>
              <a:t>j</a:t>
            </a:r>
            <a:r>
              <a:rPr lang="en-US" altLang="zh-CN" sz="2600" b="1" i="1" dirty="0">
                <a:solidFill>
                  <a:srgbClr val="FFFF00"/>
                </a:solidFill>
                <a:ea typeface="黑体" panose="02010609060101010101" pitchFamily="49" charset="-122"/>
                <a:sym typeface="Symbol" panose="05050102010706020507" pitchFamily="18" charset="2"/>
              </a:rPr>
              <a:t>(N) </a:t>
            </a:r>
            <a:r>
              <a:rPr lang="zh-CN" altLang="en-US" sz="2600" dirty="0">
                <a:ea typeface="黑体" panose="02010609060101010101" pitchFamily="49" charset="-122"/>
                <a:sym typeface="Symbol" panose="05050102010706020507" pitchFamily="18" charset="2"/>
              </a:rPr>
              <a:t>表示巨正则系综成员能级</a:t>
            </a:r>
            <a:r>
              <a:rPr lang="en-US" altLang="zh-CN" sz="2600" b="1" i="1" dirty="0" err="1">
                <a:solidFill>
                  <a:srgbClr val="FFFF00"/>
                </a:solidFill>
                <a:ea typeface="黑体" panose="02010609060101010101" pitchFamily="49" charset="-122"/>
                <a:sym typeface="Symbol" panose="05050102010706020507" pitchFamily="18" charset="2"/>
              </a:rPr>
              <a:t>E</a:t>
            </a:r>
            <a:r>
              <a:rPr lang="en-US" altLang="zh-CN" sz="2600" b="1" i="1" baseline="-25000" dirty="0" err="1">
                <a:solidFill>
                  <a:srgbClr val="FFFF00"/>
                </a:solidFill>
                <a:ea typeface="黑体" panose="02010609060101010101" pitchFamily="49" charset="-122"/>
                <a:sym typeface="Symbol" panose="05050102010706020507" pitchFamily="18" charset="2"/>
              </a:rPr>
              <a:t>j</a:t>
            </a:r>
            <a:r>
              <a:rPr lang="en-US" altLang="zh-CN" sz="2600" b="1" i="1" dirty="0">
                <a:solidFill>
                  <a:srgbClr val="FFFF00"/>
                </a:solidFill>
                <a:ea typeface="黑体" panose="02010609060101010101" pitchFamily="49" charset="-122"/>
                <a:sym typeface="Symbol" panose="05050102010706020507" pitchFamily="18" charset="2"/>
              </a:rPr>
              <a:t>(N)</a:t>
            </a:r>
            <a:r>
              <a:rPr lang="zh-CN" altLang="en-US" sz="2600" dirty="0">
                <a:ea typeface="黑体" panose="02010609060101010101" pitchFamily="49" charset="-122"/>
                <a:sym typeface="Symbol" panose="05050102010706020507" pitchFamily="18" charset="2"/>
              </a:rPr>
              <a:t>的简并态数，便可写出以能级分布形式表示的巨正则分布函数、配分函数和几率函数，即</a:t>
            </a:r>
            <a:endParaRPr lang="zh-CN" altLang="en-US" sz="2600" dirty="0">
              <a:ea typeface="黑体" panose="02010609060101010101" pitchFamily="49" charset="-122"/>
            </a:endParaRPr>
          </a:p>
        </p:txBody>
      </p:sp>
      <p:graphicFrame>
        <p:nvGraphicFramePr>
          <p:cNvPr id="27651" name="Object 4"/>
          <p:cNvGraphicFramePr>
            <a:graphicFrameLocks noChangeAspect="1"/>
          </p:cNvGraphicFramePr>
          <p:nvPr>
            <p:extLst>
              <p:ext uri="{D42A27DB-BD31-4B8C-83A1-F6EECF244321}">
                <p14:modId xmlns:p14="http://schemas.microsoft.com/office/powerpoint/2010/main" val="2678079635"/>
              </p:ext>
            </p:extLst>
          </p:nvPr>
        </p:nvGraphicFramePr>
        <p:xfrm>
          <a:off x="2378075" y="1964151"/>
          <a:ext cx="5405437" cy="1095375"/>
        </p:xfrm>
        <a:graphic>
          <a:graphicData uri="http://schemas.openxmlformats.org/presentationml/2006/ole">
            <mc:AlternateContent xmlns:mc="http://schemas.openxmlformats.org/markup-compatibility/2006">
              <mc:Choice xmlns:v="urn:schemas-microsoft-com:vml" Requires="v">
                <p:oleObj spid="_x0000_s18491" name="公式" r:id="rId3" imgW="1943100" imgH="393700" progId="Equation.3">
                  <p:embed/>
                </p:oleObj>
              </mc:Choice>
              <mc:Fallback>
                <p:oleObj name="公式" r:id="rId3" imgW="19431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8075" y="1964151"/>
                        <a:ext cx="5405437" cy="1095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TextBox 3"/>
          <p:cNvSpPr txBox="1"/>
          <p:nvPr/>
        </p:nvSpPr>
        <p:spPr>
          <a:xfrm>
            <a:off x="2206307" y="5464589"/>
            <a:ext cx="8785225" cy="522287"/>
          </a:xfrm>
          <a:prstGeom prst="rect">
            <a:avLst/>
          </a:prstGeom>
          <a:noFill/>
        </p:spPr>
        <p:txBody>
          <a:bodyPr>
            <a:spAutoFit/>
          </a:bodyPr>
          <a:lstStyle/>
          <a:p>
            <a:pPr fontAlgn="base">
              <a:spcBef>
                <a:spcPct val="20000"/>
              </a:spcBef>
              <a:spcAft>
                <a:spcPct val="0"/>
              </a:spcAft>
              <a:defRPr/>
            </a:pPr>
            <a:r>
              <a:rPr kumimoji="1" lang="zh-CN" altLang="en-US" sz="2800" dirty="0">
                <a:solidFill>
                  <a:srgbClr val="FFFFFF"/>
                </a:solidFill>
                <a:ea typeface="黑体" panose="02010609060101010101" pitchFamily="49" charset="-122"/>
              </a:rPr>
              <a:t>为巨正则系综中任一成员出现在能级</a:t>
            </a:r>
            <a:r>
              <a:rPr kumimoji="1" lang="en-US" altLang="zh-CN" sz="2800" i="1" dirty="0" err="1">
                <a:solidFill>
                  <a:srgbClr val="FFFF00"/>
                </a:solidFill>
                <a:ea typeface="黑体" panose="02010609060101010101" pitchFamily="49" charset="-122"/>
              </a:rPr>
              <a:t>E</a:t>
            </a:r>
            <a:r>
              <a:rPr kumimoji="1" lang="en-US" altLang="zh-CN" sz="2800" i="1" baseline="-25000" dirty="0" err="1">
                <a:solidFill>
                  <a:srgbClr val="FFFF00"/>
                </a:solidFill>
                <a:ea typeface="黑体" panose="02010609060101010101" pitchFamily="49" charset="-122"/>
              </a:rPr>
              <a:t>j</a:t>
            </a:r>
            <a:r>
              <a:rPr kumimoji="1" lang="en-US" altLang="zh-CN" sz="2800" i="1" dirty="0">
                <a:solidFill>
                  <a:srgbClr val="FFFF00"/>
                </a:solidFill>
                <a:ea typeface="黑体" panose="02010609060101010101" pitchFamily="49" charset="-122"/>
              </a:rPr>
              <a:t>(N)</a:t>
            </a:r>
            <a:r>
              <a:rPr kumimoji="1" lang="zh-CN" altLang="en-US" sz="2800" dirty="0">
                <a:solidFill>
                  <a:srgbClr val="FFFFFF"/>
                </a:solidFill>
                <a:ea typeface="黑体" panose="02010609060101010101" pitchFamily="49" charset="-122"/>
              </a:rPr>
              <a:t>上的几率。</a:t>
            </a:r>
          </a:p>
        </p:txBody>
      </p:sp>
      <p:graphicFrame>
        <p:nvGraphicFramePr>
          <p:cNvPr id="2" name="对象 1"/>
          <p:cNvGraphicFramePr>
            <a:graphicFrameLocks noChangeAspect="1"/>
          </p:cNvGraphicFramePr>
          <p:nvPr>
            <p:extLst>
              <p:ext uri="{D42A27DB-BD31-4B8C-83A1-F6EECF244321}">
                <p14:modId xmlns:p14="http://schemas.microsoft.com/office/powerpoint/2010/main" val="3219295268"/>
              </p:ext>
            </p:extLst>
          </p:nvPr>
        </p:nvGraphicFramePr>
        <p:xfrm>
          <a:off x="2378074" y="3043651"/>
          <a:ext cx="6572250" cy="1095375"/>
        </p:xfrm>
        <a:graphic>
          <a:graphicData uri="http://schemas.openxmlformats.org/presentationml/2006/ole">
            <mc:AlternateContent xmlns:mc="http://schemas.openxmlformats.org/markup-compatibility/2006">
              <mc:Choice xmlns:v="urn:schemas-microsoft-com:vml" Requires="v">
                <p:oleObj spid="_x0000_s18492" name="公式" r:id="rId5" imgW="2362200" imgH="393700" progId="Equation.3">
                  <p:embed/>
                </p:oleObj>
              </mc:Choice>
              <mc:Fallback>
                <p:oleObj name="公式" r:id="rId5" imgW="23622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8074" y="3043651"/>
                        <a:ext cx="6572250" cy="1095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1341705872"/>
              </p:ext>
            </p:extLst>
          </p:nvPr>
        </p:nvGraphicFramePr>
        <p:xfrm>
          <a:off x="2378074" y="4183476"/>
          <a:ext cx="6642100" cy="1236663"/>
        </p:xfrm>
        <a:graphic>
          <a:graphicData uri="http://schemas.openxmlformats.org/presentationml/2006/ole">
            <mc:AlternateContent xmlns:mc="http://schemas.openxmlformats.org/markup-compatibility/2006">
              <mc:Choice xmlns:v="urn:schemas-microsoft-com:vml" Requires="v">
                <p:oleObj spid="_x0000_s18493" name="公式" r:id="rId7" imgW="2387600" imgH="444500" progId="Equation.3">
                  <p:embed/>
                </p:oleObj>
              </mc:Choice>
              <mc:Fallback>
                <p:oleObj name="公式" r:id="rId7" imgW="23876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8074" y="4183476"/>
                        <a:ext cx="6642100" cy="12366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70136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05989" y="525464"/>
            <a:ext cx="5410200" cy="533400"/>
          </a:xfrm>
        </p:spPr>
        <p:txBody>
          <a:bodyPr/>
          <a:lstStyle/>
          <a:p>
            <a:pPr algn="l" eaLnBrk="1" hangingPunct="1">
              <a:defRPr/>
            </a:pPr>
            <a:r>
              <a:rPr lang="en-US" altLang="zh-CN" sz="3600" b="1" dirty="0">
                <a:latin typeface="+mn-lt"/>
                <a:ea typeface="黑体" panose="02010609060101010101" pitchFamily="49" charset="-122"/>
              </a:rPr>
              <a:t>3.3.2  </a:t>
            </a:r>
            <a:r>
              <a:rPr lang="zh-CN" altLang="en-US" sz="3600" b="1" dirty="0">
                <a:latin typeface="+mn-lt"/>
                <a:ea typeface="黑体" panose="02010609060101010101" pitchFamily="49" charset="-122"/>
              </a:rPr>
              <a:t>巨正则配分函数</a:t>
            </a:r>
          </a:p>
        </p:txBody>
      </p:sp>
      <p:sp>
        <p:nvSpPr>
          <p:cNvPr id="26627" name="Rectangle 3"/>
          <p:cNvSpPr>
            <a:spLocks noGrp="1" noChangeArrowheads="1"/>
          </p:cNvSpPr>
          <p:nvPr>
            <p:ph type="body" idx="1"/>
          </p:nvPr>
        </p:nvSpPr>
        <p:spPr>
          <a:xfrm>
            <a:off x="1105989" y="2151064"/>
            <a:ext cx="6769100" cy="549275"/>
          </a:xfrm>
        </p:spPr>
        <p:txBody>
          <a:bodyPr/>
          <a:lstStyle/>
          <a:p>
            <a:pPr marL="0" indent="0" eaLnBrk="1" hangingPunct="1">
              <a:buNone/>
            </a:pPr>
            <a:r>
              <a:rPr lang="zh-CN" altLang="en-US" sz="2800" dirty="0">
                <a:ea typeface="黑体" panose="02010609060101010101" pitchFamily="49" charset="-122"/>
                <a:sym typeface="Symbol" panose="05050102010706020507" pitchFamily="18" charset="2"/>
              </a:rPr>
              <a:t>之间的联系颇简单。</a:t>
            </a:r>
          </a:p>
        </p:txBody>
      </p:sp>
      <p:graphicFrame>
        <p:nvGraphicFramePr>
          <p:cNvPr id="28677" name="Object 6"/>
          <p:cNvGraphicFramePr>
            <a:graphicFrameLocks noChangeAspect="1"/>
          </p:cNvGraphicFramePr>
          <p:nvPr>
            <p:extLst>
              <p:ext uri="{D42A27DB-BD31-4B8C-83A1-F6EECF244321}">
                <p14:modId xmlns:p14="http://schemas.microsoft.com/office/powerpoint/2010/main" val="1971408916"/>
              </p:ext>
            </p:extLst>
          </p:nvPr>
        </p:nvGraphicFramePr>
        <p:xfrm>
          <a:off x="1700985" y="2790827"/>
          <a:ext cx="5459413" cy="1806575"/>
        </p:xfrm>
        <a:graphic>
          <a:graphicData uri="http://schemas.openxmlformats.org/presentationml/2006/ole">
            <mc:AlternateContent xmlns:mc="http://schemas.openxmlformats.org/markup-compatibility/2006">
              <mc:Choice xmlns:v="urn:schemas-microsoft-com:vml" Requires="v">
                <p:oleObj spid="_x0000_s19496" name="公式" r:id="rId3" imgW="2146300" imgH="711200" progId="Equation.3">
                  <p:embed/>
                </p:oleObj>
              </mc:Choice>
              <mc:Fallback>
                <p:oleObj name="公式" r:id="rId3" imgW="2146300" imgH="71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0985" y="2790827"/>
                        <a:ext cx="5459413" cy="1806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2120856" y="4813891"/>
            <a:ext cx="7772400" cy="75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sym typeface="Symbol" pitchFamily="18" charset="2"/>
              </a:rPr>
              <a:t>进一步的演绎取决于正则系综所属的体系。</a:t>
            </a:r>
            <a:endParaRPr lang="zh-CN" altLang="en-US" sz="2800" kern="0" dirty="0">
              <a:solidFill>
                <a:srgbClr val="FFFFFF"/>
              </a:solidFill>
              <a:ea typeface="黑体" pitchFamily="49" charset="-122"/>
            </a:endParaRPr>
          </a:p>
        </p:txBody>
      </p:sp>
      <p:graphicFrame>
        <p:nvGraphicFramePr>
          <p:cNvPr id="26630" name="对象 1"/>
          <p:cNvGraphicFramePr>
            <a:graphicFrameLocks noChangeAspect="1"/>
          </p:cNvGraphicFramePr>
          <p:nvPr>
            <p:extLst>
              <p:ext uri="{D42A27DB-BD31-4B8C-83A1-F6EECF244321}">
                <p14:modId xmlns:p14="http://schemas.microsoft.com/office/powerpoint/2010/main" val="1763374383"/>
              </p:ext>
            </p:extLst>
          </p:nvPr>
        </p:nvGraphicFramePr>
        <p:xfrm>
          <a:off x="1239113" y="1363664"/>
          <a:ext cx="7561262" cy="696912"/>
        </p:xfrm>
        <a:graphic>
          <a:graphicData uri="http://schemas.openxmlformats.org/presentationml/2006/ole">
            <mc:AlternateContent xmlns:mc="http://schemas.openxmlformats.org/markup-compatibility/2006">
              <mc:Choice xmlns:v="urn:schemas-microsoft-com:vml" Requires="v">
                <p:oleObj spid="_x0000_s19497" name="公式" r:id="rId5" imgW="3848100" imgH="355600" progId="Equation.3">
                  <p:embed/>
                </p:oleObj>
              </mc:Choice>
              <mc:Fallback>
                <p:oleObj name="公式" r:id="rId5" imgW="3848100" imgH="355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9113" y="1363664"/>
                        <a:ext cx="7561262" cy="6969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178207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866096" y="4868864"/>
            <a:ext cx="10655344" cy="1074737"/>
          </a:xfrm>
        </p:spPr>
        <p:txBody>
          <a:bodyPr/>
          <a:lstStyle/>
          <a:p>
            <a:pPr marL="0" indent="0" eaLnBrk="1" hangingPunct="1">
              <a:lnSpc>
                <a:spcPct val="130000"/>
              </a:lnSpc>
              <a:buNone/>
            </a:pPr>
            <a:r>
              <a:rPr lang="zh-CN" altLang="en-US" sz="2800" dirty="0">
                <a:solidFill>
                  <a:srgbClr val="FFFF00"/>
                </a:solidFill>
                <a:latin typeface="黑体" panose="02010609060101010101" pitchFamily="49" charset="-122"/>
                <a:ea typeface="黑体" panose="02010609060101010101" pitchFamily="49" charset="-122"/>
              </a:rPr>
              <a:t>上两式分别将纯理想晶体和理想气体的巨正则配分函数与体系粒子的配分函数进行关联。</a:t>
            </a:r>
          </a:p>
        </p:txBody>
      </p:sp>
      <p:graphicFrame>
        <p:nvGraphicFramePr>
          <p:cNvPr id="27651" name="Object 4"/>
          <p:cNvGraphicFramePr>
            <a:graphicFrameLocks noChangeAspect="1"/>
          </p:cNvGraphicFramePr>
          <p:nvPr/>
        </p:nvGraphicFramePr>
        <p:xfrm>
          <a:off x="2208213" y="1052514"/>
          <a:ext cx="4183062" cy="731837"/>
        </p:xfrm>
        <a:graphic>
          <a:graphicData uri="http://schemas.openxmlformats.org/presentationml/2006/ole">
            <mc:AlternateContent xmlns:mc="http://schemas.openxmlformats.org/markup-compatibility/2006">
              <mc:Choice xmlns:v="urn:schemas-microsoft-com:vml" Requires="v">
                <p:oleObj spid="_x0000_s20558" name="公式" r:id="rId3" imgW="1955800" imgH="342900" progId="Equation.3">
                  <p:embed/>
                </p:oleObj>
              </mc:Choice>
              <mc:Fallback>
                <p:oleObj name="公式" r:id="rId3" imgW="19558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1052514"/>
                        <a:ext cx="4183062" cy="7318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00" name="Object 5"/>
          <p:cNvGraphicFramePr>
            <a:graphicFrameLocks noChangeAspect="1"/>
          </p:cNvGraphicFramePr>
          <p:nvPr>
            <p:extLst>
              <p:ext uri="{D42A27DB-BD31-4B8C-83A1-F6EECF244321}">
                <p14:modId xmlns:p14="http://schemas.microsoft.com/office/powerpoint/2010/main" val="2293406304"/>
              </p:ext>
            </p:extLst>
          </p:nvPr>
        </p:nvGraphicFramePr>
        <p:xfrm>
          <a:off x="2208213" y="2995205"/>
          <a:ext cx="5513387" cy="1801813"/>
        </p:xfrm>
        <a:graphic>
          <a:graphicData uri="http://schemas.openxmlformats.org/presentationml/2006/ole">
            <mc:AlternateContent xmlns:mc="http://schemas.openxmlformats.org/markup-compatibility/2006">
              <mc:Choice xmlns:v="urn:schemas-microsoft-com:vml" Requires="v">
                <p:oleObj spid="_x0000_s20559" name="公式" r:id="rId5" imgW="2717800" imgH="889000" progId="Equation.3">
                  <p:embed/>
                </p:oleObj>
              </mc:Choice>
              <mc:Fallback>
                <p:oleObj name="公式" r:id="rId5" imgW="2717800" imgH="889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2995205"/>
                        <a:ext cx="5513387" cy="18018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nvGraphicFramePr>
        <p:xfrm>
          <a:off x="6096000" y="1773239"/>
          <a:ext cx="3613150" cy="922337"/>
        </p:xfrm>
        <a:graphic>
          <a:graphicData uri="http://schemas.openxmlformats.org/presentationml/2006/ole">
            <mc:AlternateContent xmlns:mc="http://schemas.openxmlformats.org/markup-compatibility/2006">
              <mc:Choice xmlns:v="urn:schemas-microsoft-com:vml" Requires="v">
                <p:oleObj spid="_x0000_s20560" name="公式" r:id="rId7" imgW="1688367" imgH="431613" progId="Equation.3">
                  <p:embed/>
                </p:oleObj>
              </mc:Choice>
              <mc:Fallback>
                <p:oleObj name="公式" r:id="rId7" imgW="1688367"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1773239"/>
                        <a:ext cx="3613150" cy="9223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nvGraphicFramePr>
        <p:xfrm>
          <a:off x="6383339" y="1052514"/>
          <a:ext cx="1520825" cy="731837"/>
        </p:xfrm>
        <a:graphic>
          <a:graphicData uri="http://schemas.openxmlformats.org/presentationml/2006/ole">
            <mc:AlternateContent xmlns:mc="http://schemas.openxmlformats.org/markup-compatibility/2006">
              <mc:Choice xmlns:v="urn:schemas-microsoft-com:vml" Requires="v">
                <p:oleObj spid="_x0000_s20561" name="公式" r:id="rId9" imgW="710891" imgH="342751" progId="Equation.3">
                  <p:embed/>
                </p:oleObj>
              </mc:Choice>
              <mc:Fallback>
                <p:oleObj name="公式" r:id="rId9" imgW="710891" imgH="34275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83339" y="1052514"/>
                        <a:ext cx="1520825" cy="7318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866095" y="400052"/>
            <a:ext cx="7924800"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latin typeface="黑体" pitchFamily="49" charset="-122"/>
                <a:ea typeface="黑体" pitchFamily="49" charset="-122"/>
              </a:rPr>
              <a:t>纯组份定域子体系：</a:t>
            </a:r>
          </a:p>
          <a:p>
            <a:pPr marL="609600" indent="-609600" eaLnBrk="1" hangingPunct="1">
              <a:defRPr/>
            </a:pPr>
            <a:endParaRPr lang="zh-CN" altLang="en-US" sz="2800" kern="0" dirty="0">
              <a:solidFill>
                <a:srgbClr val="FFFFFF"/>
              </a:solidFill>
              <a:latin typeface="黑体" pitchFamily="49" charset="-122"/>
              <a:ea typeface="黑体" pitchFamily="49" charset="-122"/>
            </a:endParaRPr>
          </a:p>
        </p:txBody>
      </p:sp>
      <p:sp>
        <p:nvSpPr>
          <p:cNvPr id="8" name="Rectangle 3"/>
          <p:cNvSpPr txBox="1">
            <a:spLocks noChangeArrowheads="1"/>
          </p:cNvSpPr>
          <p:nvPr/>
        </p:nvSpPr>
        <p:spPr bwMode="auto">
          <a:xfrm>
            <a:off x="866095" y="2436813"/>
            <a:ext cx="3962400"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latin typeface="黑体" pitchFamily="49" charset="-122"/>
                <a:ea typeface="黑体" pitchFamily="49" charset="-122"/>
              </a:rPr>
              <a:t>纯组份离域子体系：</a:t>
            </a:r>
          </a:p>
          <a:p>
            <a:pPr marL="609600" indent="-609600" eaLnBrk="1" hangingPunct="1">
              <a:defRPr/>
            </a:pPr>
            <a:endParaRPr lang="zh-CN" altLang="en-US" sz="2800" kern="0" dirty="0">
              <a:solidFill>
                <a:srgbClr val="FFFFFF"/>
              </a:solidFill>
              <a:latin typeface="黑体" pitchFamily="49" charset="-122"/>
              <a:ea typeface="黑体" pitchFamily="49" charset="-122"/>
            </a:endParaRPr>
          </a:p>
          <a:p>
            <a:pPr marL="609600" indent="-609600" eaLnBrk="1" hangingPunct="1">
              <a:defRPr/>
            </a:pPr>
            <a:endParaRPr lang="zh-CN" altLang="en-US" sz="2800" kern="0" dirty="0">
              <a:solidFill>
                <a:srgbClr val="FFFFFF"/>
              </a:solidFill>
              <a:latin typeface="黑体" pitchFamily="49" charset="-122"/>
              <a:ea typeface="黑体" pitchFamily="49" charset="-122"/>
            </a:endParaRPr>
          </a:p>
        </p:txBody>
      </p:sp>
    </p:spTree>
    <p:extLst>
      <p:ext uri="{BB962C8B-B14F-4D97-AF65-F5344CB8AC3E}">
        <p14:creationId xmlns:p14="http://schemas.microsoft.com/office/powerpoint/2010/main" val="717824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70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9698">
                                            <p:txEl>
                                              <p:pRg st="0" end="0"/>
                                            </p:txEl>
                                          </p:spTgt>
                                        </p:tgtEl>
                                        <p:attrNameLst>
                                          <p:attrName>style.visibility</p:attrName>
                                        </p:attrNameLst>
                                      </p:cBhvr>
                                      <p:to>
                                        <p:strVal val="visible"/>
                                      </p:to>
                                    </p:set>
                                    <p:animEffect transition="in" filter="fade">
                                      <p:cBhvr>
                                        <p:cTn id="23" dur="500"/>
                                        <p:tgtEl>
                                          <p:spTgt spid="296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19288" y="115888"/>
            <a:ext cx="7923212" cy="685800"/>
          </a:xfrm>
        </p:spPr>
        <p:txBody>
          <a:bodyPr/>
          <a:lstStyle/>
          <a:p>
            <a:pPr algn="l" eaLnBrk="1" hangingPunct="1">
              <a:defRPr/>
            </a:pPr>
            <a:r>
              <a:rPr lang="en-US" altLang="zh-CN" sz="3600" b="1" dirty="0">
                <a:latin typeface="+mn-lt"/>
                <a:ea typeface="黑体" panose="02010609060101010101" pitchFamily="49" charset="-122"/>
              </a:rPr>
              <a:t>3.3.3 </a:t>
            </a:r>
            <a:r>
              <a:rPr lang="zh-CN" altLang="en-US" sz="3600" b="1" dirty="0">
                <a:latin typeface="+mn-lt"/>
                <a:ea typeface="黑体" panose="02010609060101010101" pitchFamily="49" charset="-122"/>
              </a:rPr>
              <a:t>状态函数的巨正则平均</a:t>
            </a:r>
          </a:p>
        </p:txBody>
      </p:sp>
      <p:sp>
        <p:nvSpPr>
          <p:cNvPr id="30723" name="Rectangle 3"/>
          <p:cNvSpPr>
            <a:spLocks noGrp="1" noChangeArrowheads="1"/>
          </p:cNvSpPr>
          <p:nvPr>
            <p:ph type="body" idx="1"/>
          </p:nvPr>
        </p:nvSpPr>
        <p:spPr>
          <a:xfrm>
            <a:off x="789352" y="2349501"/>
            <a:ext cx="1728787" cy="647700"/>
          </a:xfrm>
        </p:spPr>
        <p:txBody>
          <a:bodyPr/>
          <a:lstStyle/>
          <a:p>
            <a:pPr eaLnBrk="1" hangingPunct="1"/>
            <a:r>
              <a:rPr lang="zh-CN" altLang="en-US" sz="2800" dirty="0">
                <a:latin typeface="黑体" panose="02010609060101010101" pitchFamily="49" charset="-122"/>
                <a:ea typeface="黑体" panose="02010609060101010101" pitchFamily="49" charset="-122"/>
              </a:rPr>
              <a:t>内能</a:t>
            </a:r>
          </a:p>
        </p:txBody>
      </p:sp>
      <p:graphicFrame>
        <p:nvGraphicFramePr>
          <p:cNvPr id="30724" name="Object 4"/>
          <p:cNvGraphicFramePr>
            <a:graphicFrameLocks noChangeAspect="1"/>
          </p:cNvGraphicFramePr>
          <p:nvPr/>
        </p:nvGraphicFramePr>
        <p:xfrm>
          <a:off x="3719514" y="2349501"/>
          <a:ext cx="4257675" cy="798513"/>
        </p:xfrm>
        <a:graphic>
          <a:graphicData uri="http://schemas.openxmlformats.org/presentationml/2006/ole">
            <mc:AlternateContent xmlns:mc="http://schemas.openxmlformats.org/markup-compatibility/2006">
              <mc:Choice xmlns:v="urn:schemas-microsoft-com:vml" Requires="v">
                <p:oleObj spid="_x0000_s21639" name="公式" r:id="rId3" imgW="1828800" imgH="342900" progId="Equation.3">
                  <p:embed/>
                </p:oleObj>
              </mc:Choice>
              <mc:Fallback>
                <p:oleObj name="公式" r:id="rId3" imgW="18288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9514" y="2349501"/>
                        <a:ext cx="4257675" cy="7985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5" name="Object 5"/>
          <p:cNvGraphicFramePr>
            <a:graphicFrameLocks noChangeAspect="1"/>
          </p:cNvGraphicFramePr>
          <p:nvPr/>
        </p:nvGraphicFramePr>
        <p:xfrm>
          <a:off x="4224338" y="4292601"/>
          <a:ext cx="3224212" cy="798513"/>
        </p:xfrm>
        <a:graphic>
          <a:graphicData uri="http://schemas.openxmlformats.org/presentationml/2006/ole">
            <mc:AlternateContent xmlns:mc="http://schemas.openxmlformats.org/markup-compatibility/2006">
              <mc:Choice xmlns:v="urn:schemas-microsoft-com:vml" Requires="v">
                <p:oleObj spid="_x0000_s21640" name="公式" r:id="rId5" imgW="1384300" imgH="342900" progId="Equation.3">
                  <p:embed/>
                </p:oleObj>
              </mc:Choice>
              <mc:Fallback>
                <p:oleObj name="公式" r:id="rId5" imgW="13843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4338" y="4292601"/>
                        <a:ext cx="3224212" cy="7985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8" name="TextBox 1"/>
          <p:cNvSpPr txBox="1">
            <a:spLocks noChangeArrowheads="1"/>
          </p:cNvSpPr>
          <p:nvPr/>
        </p:nvSpPr>
        <p:spPr bwMode="auto">
          <a:xfrm>
            <a:off x="718457" y="781050"/>
            <a:ext cx="9698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Aft>
                <a:spcPct val="0"/>
              </a:spcAft>
              <a:buFontTx/>
              <a:buNone/>
            </a:pPr>
            <a:r>
              <a:rPr lang="zh-CN" altLang="en-US" sz="2800" dirty="0">
                <a:solidFill>
                  <a:srgbClr val="FFFFFF"/>
                </a:solidFill>
                <a:latin typeface="黑体" panose="02010609060101010101" pitchFamily="49" charset="-122"/>
                <a:ea typeface="黑体" panose="02010609060101010101" pitchFamily="49" charset="-122"/>
              </a:rPr>
              <a:t>从系综成员量子态的巨正则几率分布函数出发，来推导：</a:t>
            </a:r>
          </a:p>
        </p:txBody>
      </p:sp>
      <p:graphicFrame>
        <p:nvGraphicFramePr>
          <p:cNvPr id="28679" name="对象 2"/>
          <p:cNvGraphicFramePr>
            <a:graphicFrameLocks noChangeAspect="1"/>
          </p:cNvGraphicFramePr>
          <p:nvPr/>
        </p:nvGraphicFramePr>
        <p:xfrm>
          <a:off x="3719513" y="1341439"/>
          <a:ext cx="4464050" cy="955675"/>
        </p:xfrm>
        <a:graphic>
          <a:graphicData uri="http://schemas.openxmlformats.org/presentationml/2006/ole">
            <mc:AlternateContent xmlns:mc="http://schemas.openxmlformats.org/markup-compatibility/2006">
              <mc:Choice xmlns:v="urn:schemas-microsoft-com:vml" Requires="v">
                <p:oleObj spid="_x0000_s21641" name="公式" r:id="rId7" imgW="1955800" imgH="419100" progId="Equation.3">
                  <p:embed/>
                </p:oleObj>
              </mc:Choice>
              <mc:Fallback>
                <p:oleObj name="公式" r:id="rId7" imgW="19558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19513" y="1341439"/>
                        <a:ext cx="4464050"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3"/>
          <p:cNvSpPr txBox="1">
            <a:spLocks noChangeArrowheads="1"/>
          </p:cNvSpPr>
          <p:nvPr/>
        </p:nvSpPr>
        <p:spPr bwMode="auto">
          <a:xfrm>
            <a:off x="718457" y="4265613"/>
            <a:ext cx="26320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itchFamily="49" charset="-122"/>
                <a:ea typeface="黑体" pitchFamily="49" charset="-122"/>
              </a:rPr>
              <a:t>粒子数平均</a:t>
            </a:r>
          </a:p>
        </p:txBody>
      </p:sp>
      <p:graphicFrame>
        <p:nvGraphicFramePr>
          <p:cNvPr id="2" name="对象 1"/>
          <p:cNvGraphicFramePr>
            <a:graphicFrameLocks noChangeAspect="1"/>
          </p:cNvGraphicFramePr>
          <p:nvPr/>
        </p:nvGraphicFramePr>
        <p:xfrm>
          <a:off x="3719513" y="3186113"/>
          <a:ext cx="4229100" cy="1035050"/>
        </p:xfrm>
        <a:graphic>
          <a:graphicData uri="http://schemas.openxmlformats.org/presentationml/2006/ole">
            <mc:AlternateContent xmlns:mc="http://schemas.openxmlformats.org/markup-compatibility/2006">
              <mc:Choice xmlns:v="urn:schemas-microsoft-com:vml" Requires="v">
                <p:oleObj spid="_x0000_s21642" name="公式" r:id="rId9" imgW="1815312" imgH="444307" progId="Equation.3">
                  <p:embed/>
                </p:oleObj>
              </mc:Choice>
              <mc:Fallback>
                <p:oleObj name="公式" r:id="rId9" imgW="1815312" imgH="44430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19513" y="3186113"/>
                        <a:ext cx="4229100"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nvGraphicFramePr>
        <p:xfrm>
          <a:off x="7896226" y="3141663"/>
          <a:ext cx="1952625" cy="1123950"/>
        </p:xfrm>
        <a:graphic>
          <a:graphicData uri="http://schemas.openxmlformats.org/presentationml/2006/ole">
            <mc:AlternateContent xmlns:mc="http://schemas.openxmlformats.org/markup-compatibility/2006">
              <mc:Choice xmlns:v="urn:schemas-microsoft-com:vml" Requires="v">
                <p:oleObj spid="_x0000_s21643" name="公式" r:id="rId11" imgW="837836" imgH="482391" progId="Equation.3">
                  <p:embed/>
                </p:oleObj>
              </mc:Choice>
              <mc:Fallback>
                <p:oleObj name="公式" r:id="rId11" imgW="837836" imgH="48239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96226" y="3141663"/>
                        <a:ext cx="1952625" cy="11239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对象 3"/>
          <p:cNvGraphicFramePr>
            <a:graphicFrameLocks noChangeAspect="1"/>
          </p:cNvGraphicFramePr>
          <p:nvPr/>
        </p:nvGraphicFramePr>
        <p:xfrm>
          <a:off x="4224339" y="5124450"/>
          <a:ext cx="3252787" cy="1035050"/>
        </p:xfrm>
        <a:graphic>
          <a:graphicData uri="http://schemas.openxmlformats.org/presentationml/2006/ole">
            <mc:AlternateContent xmlns:mc="http://schemas.openxmlformats.org/markup-compatibility/2006">
              <mc:Choice xmlns:v="urn:schemas-microsoft-com:vml" Requires="v">
                <p:oleObj spid="_x0000_s21644" name="公式" r:id="rId13" imgW="1396394" imgH="444307" progId="Equation.3">
                  <p:embed/>
                </p:oleObj>
              </mc:Choice>
              <mc:Fallback>
                <p:oleObj name="公式" r:id="rId13" imgW="1396394" imgH="44430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24339" y="5124450"/>
                        <a:ext cx="3252787"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对象 4"/>
          <p:cNvGraphicFramePr>
            <a:graphicFrameLocks noChangeAspect="1"/>
          </p:cNvGraphicFramePr>
          <p:nvPr/>
        </p:nvGraphicFramePr>
        <p:xfrm>
          <a:off x="7464426" y="5102226"/>
          <a:ext cx="1952625" cy="1063625"/>
        </p:xfrm>
        <a:graphic>
          <a:graphicData uri="http://schemas.openxmlformats.org/presentationml/2006/ole">
            <mc:AlternateContent xmlns:mc="http://schemas.openxmlformats.org/markup-compatibility/2006">
              <mc:Choice xmlns:v="urn:schemas-microsoft-com:vml" Requires="v">
                <p:oleObj spid="_x0000_s21645" name="公式" r:id="rId15" imgW="838200" imgH="457200" progId="Equation.3">
                  <p:embed/>
                </p:oleObj>
              </mc:Choice>
              <mc:Fallback>
                <p:oleObj name="公式" r:id="rId15" imgW="838200" imgH="457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64426" y="5102226"/>
                        <a:ext cx="1952625" cy="1063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8000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30725"/>
                                        </p:tgtEl>
                                        <p:attrNameLst>
                                          <p:attrName>style.visibility</p:attrName>
                                        </p:attrNameLst>
                                      </p:cBhvr>
                                      <p:to>
                                        <p:strVal val="visible"/>
                                      </p:to>
                                    </p:set>
                                    <p:animEffect transition="in" filter="fade">
                                      <p:cBhvr>
                                        <p:cTn id="26" dur="500"/>
                                        <p:tgtEl>
                                          <p:spTgt spid="307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09800" y="304800"/>
            <a:ext cx="7772400" cy="1143000"/>
          </a:xfrm>
        </p:spPr>
        <p:txBody>
          <a:bodyPr/>
          <a:lstStyle/>
          <a:p>
            <a:pPr eaLnBrk="1" hangingPunct="1"/>
            <a:endParaRPr lang="zh-CN" altLang="zh-CN" smtClean="0"/>
          </a:p>
        </p:txBody>
      </p:sp>
      <p:graphicFrame>
        <p:nvGraphicFramePr>
          <p:cNvPr id="29699" name="Object 4"/>
          <p:cNvGraphicFramePr>
            <a:graphicFrameLocks noChangeAspect="1"/>
          </p:cNvGraphicFramePr>
          <p:nvPr/>
        </p:nvGraphicFramePr>
        <p:xfrm>
          <a:off x="2135188" y="476250"/>
          <a:ext cx="7740650" cy="755650"/>
        </p:xfrm>
        <a:graphic>
          <a:graphicData uri="http://schemas.openxmlformats.org/presentationml/2006/ole">
            <mc:AlternateContent xmlns:mc="http://schemas.openxmlformats.org/markup-compatibility/2006">
              <mc:Choice xmlns:v="urn:schemas-microsoft-com:vml" Requires="v">
                <p:oleObj spid="_x0000_s22644" name="公式" r:id="rId3" imgW="3505200" imgH="342900" progId="Equation.3">
                  <p:embed/>
                </p:oleObj>
              </mc:Choice>
              <mc:Fallback>
                <p:oleObj name="公式" r:id="rId3" imgW="35052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476250"/>
                        <a:ext cx="7740650" cy="755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对象 1"/>
          <p:cNvGraphicFramePr>
            <a:graphicFrameLocks noChangeAspect="1"/>
          </p:cNvGraphicFramePr>
          <p:nvPr/>
        </p:nvGraphicFramePr>
        <p:xfrm>
          <a:off x="2468563" y="2276476"/>
          <a:ext cx="6253162" cy="981075"/>
        </p:xfrm>
        <a:graphic>
          <a:graphicData uri="http://schemas.openxmlformats.org/presentationml/2006/ole">
            <mc:AlternateContent xmlns:mc="http://schemas.openxmlformats.org/markup-compatibility/2006">
              <mc:Choice xmlns:v="urn:schemas-microsoft-com:vml" Requires="v">
                <p:oleObj spid="_x0000_s22645" name="公式" r:id="rId5" imgW="2832100" imgH="444500" progId="Equation.3">
                  <p:embed/>
                </p:oleObj>
              </mc:Choice>
              <mc:Fallback>
                <p:oleObj name="公式" r:id="rId5" imgW="2832100" imgH="4445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8563" y="2276476"/>
                        <a:ext cx="6253162"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9" name="对象 3"/>
          <p:cNvGraphicFramePr>
            <a:graphicFrameLocks noChangeAspect="1"/>
          </p:cNvGraphicFramePr>
          <p:nvPr/>
        </p:nvGraphicFramePr>
        <p:xfrm>
          <a:off x="2782888" y="4941889"/>
          <a:ext cx="7459662" cy="979487"/>
        </p:xfrm>
        <a:graphic>
          <a:graphicData uri="http://schemas.openxmlformats.org/presentationml/2006/ole">
            <mc:AlternateContent xmlns:mc="http://schemas.openxmlformats.org/markup-compatibility/2006">
              <mc:Choice xmlns:v="urn:schemas-microsoft-com:vml" Requires="v">
                <p:oleObj spid="_x0000_s22646" name="公式" r:id="rId7" imgW="3378200" imgH="444500" progId="Equation.3">
                  <p:embed/>
                </p:oleObj>
              </mc:Choice>
              <mc:Fallback>
                <p:oleObj name="公式" r:id="rId7" imgW="33782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82888" y="4941889"/>
                        <a:ext cx="7459662" cy="9794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nvGraphicFramePr>
        <p:xfrm>
          <a:off x="2495551" y="1268414"/>
          <a:ext cx="5497513" cy="981075"/>
        </p:xfrm>
        <a:graphic>
          <a:graphicData uri="http://schemas.openxmlformats.org/presentationml/2006/ole">
            <mc:AlternateContent xmlns:mc="http://schemas.openxmlformats.org/markup-compatibility/2006">
              <mc:Choice xmlns:v="urn:schemas-microsoft-com:vml" Requires="v">
                <p:oleObj spid="_x0000_s22647" name="公式" r:id="rId9" imgW="2489200" imgH="444500" progId="Equation.3">
                  <p:embed/>
                </p:oleObj>
              </mc:Choice>
              <mc:Fallback>
                <p:oleObj name="公式" r:id="rId9" imgW="2489200" imgH="4445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95551" y="1268414"/>
                        <a:ext cx="5497513"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对象 2"/>
          <p:cNvGraphicFramePr>
            <a:graphicFrameLocks noChangeAspect="1"/>
          </p:cNvGraphicFramePr>
          <p:nvPr/>
        </p:nvGraphicFramePr>
        <p:xfrm>
          <a:off x="2495551" y="3357563"/>
          <a:ext cx="3224213" cy="476250"/>
        </p:xfrm>
        <a:graphic>
          <a:graphicData uri="http://schemas.openxmlformats.org/presentationml/2006/ole">
            <mc:AlternateContent xmlns:mc="http://schemas.openxmlformats.org/markup-compatibility/2006">
              <mc:Choice xmlns:v="urn:schemas-microsoft-com:vml" Requires="v">
                <p:oleObj spid="_x0000_s22648" name="公式" r:id="rId11" imgW="1459866" imgH="215806" progId="Equation.3">
                  <p:embed/>
                </p:oleObj>
              </mc:Choice>
              <mc:Fallback>
                <p:oleObj name="公式" r:id="rId11" imgW="1459866" imgH="21580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95551" y="3357563"/>
                        <a:ext cx="3224213" cy="4762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nvGraphicFramePr>
        <p:xfrm>
          <a:off x="3575051" y="3933826"/>
          <a:ext cx="4906963" cy="981075"/>
        </p:xfrm>
        <a:graphic>
          <a:graphicData uri="http://schemas.openxmlformats.org/presentationml/2006/ole">
            <mc:AlternateContent xmlns:mc="http://schemas.openxmlformats.org/markup-compatibility/2006">
              <mc:Choice xmlns:v="urn:schemas-microsoft-com:vml" Requires="v">
                <p:oleObj spid="_x0000_s22649" name="公式" r:id="rId13" imgW="2222500" imgH="444500" progId="Equation.3">
                  <p:embed/>
                </p:oleObj>
              </mc:Choice>
              <mc:Fallback>
                <p:oleObj name="公式" r:id="rId13" imgW="2222500" imgH="4445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75051" y="3933826"/>
                        <a:ext cx="4906963"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直接箭头连接符 7"/>
          <p:cNvCxnSpPr>
            <a:cxnSpLocks noChangeShapeType="1"/>
          </p:cNvCxnSpPr>
          <p:nvPr/>
        </p:nvCxnSpPr>
        <p:spPr bwMode="auto">
          <a:xfrm>
            <a:off x="6311900" y="3068639"/>
            <a:ext cx="71438" cy="865187"/>
          </a:xfrm>
          <a:prstGeom prst="straightConnector1">
            <a:avLst/>
          </a:prstGeom>
          <a:noFill/>
          <a:ln w="5715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9"/>
          <p:cNvCxnSpPr>
            <a:cxnSpLocks noChangeShapeType="1"/>
          </p:cNvCxnSpPr>
          <p:nvPr/>
        </p:nvCxnSpPr>
        <p:spPr bwMode="auto">
          <a:xfrm>
            <a:off x="8183564" y="2997201"/>
            <a:ext cx="1296987" cy="2087563"/>
          </a:xfrm>
          <a:prstGeom prst="straightConnector1">
            <a:avLst/>
          </a:prstGeom>
          <a:noFill/>
          <a:ln w="3810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69812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1749"/>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对象 5"/>
          <p:cNvGraphicFramePr>
            <a:graphicFrameLocks noChangeAspect="1"/>
          </p:cNvGraphicFramePr>
          <p:nvPr/>
        </p:nvGraphicFramePr>
        <p:xfrm>
          <a:off x="3927476" y="2878138"/>
          <a:ext cx="6596063" cy="1035050"/>
        </p:xfrm>
        <a:graphic>
          <a:graphicData uri="http://schemas.openxmlformats.org/presentationml/2006/ole">
            <mc:AlternateContent xmlns:mc="http://schemas.openxmlformats.org/markup-compatibility/2006">
              <mc:Choice xmlns:v="urn:schemas-microsoft-com:vml" Requires="v">
                <p:oleObj spid="_x0000_s23706" name="公式" r:id="rId3" imgW="2908300" imgH="457200" progId="Equation.3">
                  <p:embed/>
                </p:oleObj>
              </mc:Choice>
              <mc:Fallback>
                <p:oleObj name="公式" r:id="rId3" imgW="29083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7476" y="2878138"/>
                        <a:ext cx="6596063"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3" name="Rectangle 2"/>
          <p:cNvSpPr>
            <a:spLocks noGrp="1" noChangeArrowheads="1"/>
          </p:cNvSpPr>
          <p:nvPr>
            <p:ph type="title"/>
          </p:nvPr>
        </p:nvSpPr>
        <p:spPr/>
        <p:txBody>
          <a:bodyPr/>
          <a:lstStyle/>
          <a:p>
            <a:pPr eaLnBrk="1" hangingPunct="1"/>
            <a:endParaRPr lang="zh-CN" altLang="zh-CN" smtClean="0"/>
          </a:p>
        </p:txBody>
      </p:sp>
      <p:sp>
        <p:nvSpPr>
          <p:cNvPr id="30724" name="Rectangle 3"/>
          <p:cNvSpPr>
            <a:spLocks noGrp="1" noChangeArrowheads="1"/>
          </p:cNvSpPr>
          <p:nvPr>
            <p:ph type="body" idx="1"/>
          </p:nvPr>
        </p:nvSpPr>
        <p:spPr>
          <a:xfrm>
            <a:off x="1126331" y="411958"/>
            <a:ext cx="2017713" cy="663575"/>
          </a:xfrm>
        </p:spPr>
        <p:txBody>
          <a:bodyPr/>
          <a:lstStyle/>
          <a:p>
            <a:pPr eaLnBrk="1" hangingPunct="1"/>
            <a:r>
              <a:rPr lang="zh-CN" altLang="en-US" sz="2800" dirty="0">
                <a:latin typeface="黑体" panose="02010609060101010101" pitchFamily="49" charset="-122"/>
                <a:ea typeface="黑体" panose="02010609060101010101" pitchFamily="49" charset="-122"/>
              </a:rPr>
              <a:t>自由能：</a:t>
            </a:r>
          </a:p>
        </p:txBody>
      </p:sp>
      <p:graphicFrame>
        <p:nvGraphicFramePr>
          <p:cNvPr id="30725" name="Object 4"/>
          <p:cNvGraphicFramePr>
            <a:graphicFrameLocks noChangeAspect="1"/>
          </p:cNvGraphicFramePr>
          <p:nvPr>
            <p:extLst>
              <p:ext uri="{D42A27DB-BD31-4B8C-83A1-F6EECF244321}">
                <p14:modId xmlns:p14="http://schemas.microsoft.com/office/powerpoint/2010/main" val="4269123654"/>
              </p:ext>
            </p:extLst>
          </p:nvPr>
        </p:nvGraphicFramePr>
        <p:xfrm>
          <a:off x="3028950" y="505620"/>
          <a:ext cx="6134100" cy="517525"/>
        </p:xfrm>
        <a:graphic>
          <a:graphicData uri="http://schemas.openxmlformats.org/presentationml/2006/ole">
            <mc:AlternateContent xmlns:mc="http://schemas.openxmlformats.org/markup-compatibility/2006">
              <mc:Choice xmlns:v="urn:schemas-microsoft-com:vml" Requires="v">
                <p:oleObj spid="_x0000_s23707" name="公式" r:id="rId5" imgW="2705100" imgH="228600" progId="Equation.3">
                  <p:embed/>
                </p:oleObj>
              </mc:Choice>
              <mc:Fallback>
                <p:oleObj name="公式" r:id="rId5" imgW="27051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8950" y="505620"/>
                        <a:ext cx="6134100" cy="5175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Object 5"/>
          <p:cNvGraphicFramePr>
            <a:graphicFrameLocks noChangeAspect="1"/>
          </p:cNvGraphicFramePr>
          <p:nvPr/>
        </p:nvGraphicFramePr>
        <p:xfrm>
          <a:off x="1992313" y="2840039"/>
          <a:ext cx="1930400" cy="1093787"/>
        </p:xfrm>
        <a:graphic>
          <a:graphicData uri="http://schemas.openxmlformats.org/presentationml/2006/ole">
            <mc:AlternateContent xmlns:mc="http://schemas.openxmlformats.org/markup-compatibility/2006">
              <mc:Choice xmlns:v="urn:schemas-microsoft-com:vml" Requires="v">
                <p:oleObj spid="_x0000_s23708" name="公式" r:id="rId7" imgW="850531" imgH="482391" progId="Equation.3">
                  <p:embed/>
                </p:oleObj>
              </mc:Choice>
              <mc:Fallback>
                <p:oleObj name="公式" r:id="rId7" imgW="850531" imgH="48239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2313" y="2840039"/>
                        <a:ext cx="1930400" cy="10937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4" name="Object 6"/>
          <p:cNvGraphicFramePr>
            <a:graphicFrameLocks noChangeAspect="1"/>
          </p:cNvGraphicFramePr>
          <p:nvPr/>
        </p:nvGraphicFramePr>
        <p:xfrm>
          <a:off x="9551989" y="3933826"/>
          <a:ext cx="979487" cy="403225"/>
        </p:xfrm>
        <a:graphic>
          <a:graphicData uri="http://schemas.openxmlformats.org/presentationml/2006/ole">
            <mc:AlternateContent xmlns:mc="http://schemas.openxmlformats.org/markup-compatibility/2006">
              <mc:Choice xmlns:v="urn:schemas-microsoft-com:vml" Requires="v">
                <p:oleObj spid="_x0000_s23709" name="公式" r:id="rId9" imgW="431425" imgH="177646" progId="Equation.3">
                  <p:embed/>
                </p:oleObj>
              </mc:Choice>
              <mc:Fallback>
                <p:oleObj name="公式" r:id="rId9" imgW="431425" imgH="1776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51989" y="3933826"/>
                        <a:ext cx="979487" cy="403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5" name="Object 7"/>
          <p:cNvGraphicFramePr>
            <a:graphicFrameLocks noChangeAspect="1"/>
          </p:cNvGraphicFramePr>
          <p:nvPr/>
        </p:nvGraphicFramePr>
        <p:xfrm>
          <a:off x="6721475" y="5203826"/>
          <a:ext cx="3544888" cy="595313"/>
        </p:xfrm>
        <a:graphic>
          <a:graphicData uri="http://schemas.openxmlformats.org/presentationml/2006/ole">
            <mc:AlternateContent xmlns:mc="http://schemas.openxmlformats.org/markup-compatibility/2006">
              <mc:Choice xmlns:v="urn:schemas-microsoft-com:vml" Requires="v">
                <p:oleObj spid="_x0000_s23710" name="公式" r:id="rId11" imgW="1206500" imgH="203200" progId="Equation.3">
                  <p:embed/>
                </p:oleObj>
              </mc:Choice>
              <mc:Fallback>
                <p:oleObj name="公式" r:id="rId11" imgW="12065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21475" y="5203826"/>
                        <a:ext cx="3544888" cy="5953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3"/>
          <p:cNvSpPr txBox="1">
            <a:spLocks noChangeArrowheads="1"/>
          </p:cNvSpPr>
          <p:nvPr/>
        </p:nvSpPr>
        <p:spPr bwMode="auto">
          <a:xfrm>
            <a:off x="1055688" y="2235201"/>
            <a:ext cx="4176712"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anose="02010609060101010101" pitchFamily="49" charset="-122"/>
                <a:ea typeface="黑体" panose="02010609060101010101" pitchFamily="49" charset="-122"/>
              </a:rPr>
              <a:t>化学位</a:t>
            </a:r>
            <a:r>
              <a:rPr lang="zh-CN" altLang="en-US" sz="2800" i="1" kern="0" dirty="0">
                <a:solidFill>
                  <a:srgbClr val="FFFF00"/>
                </a:solidFill>
                <a:latin typeface="黑体" panose="02010609060101010101" pitchFamily="49" charset="-122"/>
                <a:ea typeface="黑体" panose="02010609060101010101" pitchFamily="49" charset="-122"/>
                <a:sym typeface="Symbol" pitchFamily="18" charset="2"/>
              </a:rPr>
              <a:t></a:t>
            </a:r>
            <a:r>
              <a:rPr lang="en-US" altLang="zh-CN" sz="2800" kern="0" dirty="0">
                <a:solidFill>
                  <a:srgbClr val="FFFFFF"/>
                </a:solidFill>
                <a:latin typeface="黑体" panose="02010609060101010101" pitchFamily="49" charset="-122"/>
                <a:ea typeface="黑体" panose="02010609060101010101" pitchFamily="49" charset="-122"/>
                <a:sym typeface="Symbol" pitchFamily="18" charset="2"/>
              </a:rPr>
              <a:t>:</a:t>
            </a:r>
            <a:endParaRPr lang="zh-CN" altLang="en-US" sz="2800" kern="0" dirty="0">
              <a:solidFill>
                <a:srgbClr val="FFFF00"/>
              </a:solidFill>
              <a:latin typeface="黑体" pitchFamily="49" charset="-122"/>
              <a:ea typeface="黑体" pitchFamily="49" charset="-122"/>
            </a:endParaRPr>
          </a:p>
        </p:txBody>
      </p:sp>
      <p:sp>
        <p:nvSpPr>
          <p:cNvPr id="9" name="Rectangle 3"/>
          <p:cNvSpPr txBox="1">
            <a:spLocks noChangeArrowheads="1"/>
          </p:cNvSpPr>
          <p:nvPr/>
        </p:nvSpPr>
        <p:spPr bwMode="auto">
          <a:xfrm>
            <a:off x="1992313" y="5157789"/>
            <a:ext cx="4895850"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00"/>
                </a:solidFill>
                <a:latin typeface="黑体" pitchFamily="49" charset="-122"/>
                <a:ea typeface="黑体" pitchFamily="49" charset="-122"/>
                <a:sym typeface="Symbol" pitchFamily="18" charset="2"/>
              </a:rPr>
              <a:t>此结果鉴明了</a:t>
            </a:r>
            <a:r>
              <a:rPr lang="zh-CN" altLang="en-US" sz="2800" b="1" kern="0" dirty="0">
                <a:solidFill>
                  <a:srgbClr val="FFFF00"/>
                </a:solidFill>
                <a:ea typeface="黑体" pitchFamily="49" charset="-122"/>
                <a:sym typeface="Symbol" pitchFamily="18" charset="2"/>
              </a:rPr>
              <a:t></a:t>
            </a:r>
            <a:r>
              <a:rPr lang="zh-CN" altLang="en-US" sz="2800" kern="0" dirty="0">
                <a:solidFill>
                  <a:srgbClr val="FFFF00"/>
                </a:solidFill>
                <a:latin typeface="黑体" pitchFamily="49" charset="-122"/>
                <a:ea typeface="黑体" pitchFamily="49" charset="-122"/>
                <a:sym typeface="Symbol" pitchFamily="18" charset="2"/>
              </a:rPr>
              <a:t>因子属性，即</a:t>
            </a:r>
            <a:endParaRPr lang="zh-CN" altLang="en-US" sz="2800" kern="0" dirty="0">
              <a:solidFill>
                <a:srgbClr val="FFFF00"/>
              </a:solidFill>
              <a:latin typeface="黑体" pitchFamily="49" charset="-122"/>
              <a:ea typeface="黑体" pitchFamily="49" charset="-122"/>
            </a:endParaRPr>
          </a:p>
        </p:txBody>
      </p:sp>
      <p:graphicFrame>
        <p:nvGraphicFramePr>
          <p:cNvPr id="2" name="对象 1"/>
          <p:cNvGraphicFramePr>
            <a:graphicFrameLocks noChangeAspect="1"/>
          </p:cNvGraphicFramePr>
          <p:nvPr/>
        </p:nvGraphicFramePr>
        <p:xfrm>
          <a:off x="2481264" y="1685926"/>
          <a:ext cx="7431087" cy="519113"/>
        </p:xfrm>
        <a:graphic>
          <a:graphicData uri="http://schemas.openxmlformats.org/presentationml/2006/ole">
            <mc:AlternateContent xmlns:mc="http://schemas.openxmlformats.org/markup-compatibility/2006">
              <mc:Choice xmlns:v="urn:schemas-microsoft-com:vml" Requires="v">
                <p:oleObj spid="_x0000_s23711" name="公式" r:id="rId13" imgW="3276600" imgH="228600" progId="Equation.3">
                  <p:embed/>
                </p:oleObj>
              </mc:Choice>
              <mc:Fallback>
                <p:oleObj name="公式" r:id="rId13" imgW="32766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81264" y="1685926"/>
                        <a:ext cx="7431087" cy="5191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nvGraphicFramePr>
        <p:xfrm>
          <a:off x="2451100" y="1125539"/>
          <a:ext cx="4032250" cy="460375"/>
        </p:xfrm>
        <a:graphic>
          <a:graphicData uri="http://schemas.openxmlformats.org/presentationml/2006/ole">
            <mc:AlternateContent xmlns:mc="http://schemas.openxmlformats.org/markup-compatibility/2006">
              <mc:Choice xmlns:v="urn:schemas-microsoft-com:vml" Requires="v">
                <p:oleObj spid="_x0000_s23712" name="公式" r:id="rId15" imgW="1777229" imgH="203112" progId="Equation.3">
                  <p:embed/>
                </p:oleObj>
              </mc:Choice>
              <mc:Fallback>
                <p:oleObj name="公式" r:id="rId15" imgW="1777229"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51100" y="1125539"/>
                        <a:ext cx="4032250" cy="460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5" name="直接箭头连接符 4"/>
          <p:cNvCxnSpPr>
            <a:cxnSpLocks noChangeShapeType="1"/>
          </p:cNvCxnSpPr>
          <p:nvPr/>
        </p:nvCxnSpPr>
        <p:spPr bwMode="auto">
          <a:xfrm flipH="1">
            <a:off x="3487739" y="2133601"/>
            <a:ext cx="1482725" cy="1063625"/>
          </a:xfrm>
          <a:prstGeom prst="straightConnector1">
            <a:avLst/>
          </a:prstGeom>
          <a:noFill/>
          <a:ln w="28575"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接连接符 12"/>
          <p:cNvCxnSpPr>
            <a:cxnSpLocks noChangeShapeType="1"/>
          </p:cNvCxnSpPr>
          <p:nvPr/>
        </p:nvCxnSpPr>
        <p:spPr bwMode="auto">
          <a:xfrm>
            <a:off x="4970463" y="2133600"/>
            <a:ext cx="2062162" cy="0"/>
          </a:xfrm>
          <a:prstGeom prst="line">
            <a:avLst/>
          </a:prstGeom>
          <a:noFill/>
          <a:ln w="28575"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对象 14"/>
          <p:cNvGraphicFramePr>
            <a:graphicFrameLocks noChangeAspect="1"/>
          </p:cNvGraphicFramePr>
          <p:nvPr/>
        </p:nvGraphicFramePr>
        <p:xfrm>
          <a:off x="1976438" y="4005263"/>
          <a:ext cx="4494212" cy="1035050"/>
        </p:xfrm>
        <a:graphic>
          <a:graphicData uri="http://schemas.openxmlformats.org/presentationml/2006/ole">
            <mc:AlternateContent xmlns:mc="http://schemas.openxmlformats.org/markup-compatibility/2006">
              <mc:Choice xmlns:v="urn:schemas-microsoft-com:vml" Requires="v">
                <p:oleObj spid="_x0000_s23713" name="公式" r:id="rId17" imgW="1981200" imgH="457200" progId="Equation.3">
                  <p:embed/>
                </p:oleObj>
              </mc:Choice>
              <mc:Fallback>
                <p:oleObj name="公式" r:id="rId17" imgW="1981200" imgH="457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76438" y="4005263"/>
                        <a:ext cx="4494212"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4" name="直接连接符 23"/>
          <p:cNvCxnSpPr>
            <a:cxnSpLocks noChangeShapeType="1"/>
          </p:cNvCxnSpPr>
          <p:nvPr/>
        </p:nvCxnSpPr>
        <p:spPr bwMode="auto">
          <a:xfrm>
            <a:off x="7175501" y="3860800"/>
            <a:ext cx="2062163" cy="0"/>
          </a:xfrm>
          <a:prstGeom prst="line">
            <a:avLst/>
          </a:prstGeom>
          <a:noFill/>
          <a:ln w="28575"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a:cxnSpLocks noChangeShapeType="1"/>
          </p:cNvCxnSpPr>
          <p:nvPr/>
        </p:nvCxnSpPr>
        <p:spPr bwMode="auto">
          <a:xfrm flipH="1">
            <a:off x="6311900" y="3860801"/>
            <a:ext cx="884238" cy="360363"/>
          </a:xfrm>
          <a:prstGeom prst="straightConnector1">
            <a:avLst/>
          </a:prstGeom>
          <a:noFill/>
          <a:ln w="28575"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18608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32774"/>
                                        </p:tgtEl>
                                        <p:attrNameLst>
                                          <p:attrName>style.visibility</p:attrName>
                                        </p:attrNameLst>
                                      </p:cBhvr>
                                      <p:to>
                                        <p:strVal val="visible"/>
                                      </p:to>
                                    </p:set>
                                    <p:animEffect transition="in" filter="fade">
                                      <p:cBhvr>
                                        <p:cTn id="44" dur="500"/>
                                        <p:tgtEl>
                                          <p:spTgt spid="3277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2775"/>
                                        </p:tgtEl>
                                        <p:attrNameLst>
                                          <p:attrName>style.visibility</p:attrName>
                                        </p:attrNameLst>
                                      </p:cBhvr>
                                      <p:to>
                                        <p:strVal val="visible"/>
                                      </p:to>
                                    </p:set>
                                    <p:anim calcmode="lin" valueType="num">
                                      <p:cBhvr additive="base">
                                        <p:cTn id="53" dur="500" fill="hold"/>
                                        <p:tgtEl>
                                          <p:spTgt spid="32775"/>
                                        </p:tgtEl>
                                        <p:attrNameLst>
                                          <p:attrName>ppt_x</p:attrName>
                                        </p:attrNameLst>
                                      </p:cBhvr>
                                      <p:tavLst>
                                        <p:tav tm="0">
                                          <p:val>
                                            <p:strVal val="#ppt_x"/>
                                          </p:val>
                                        </p:tav>
                                        <p:tav tm="100000">
                                          <p:val>
                                            <p:strVal val="#ppt_x"/>
                                          </p:val>
                                        </p:tav>
                                      </p:tavLst>
                                    </p:anim>
                                    <p:anim calcmode="lin" valueType="num">
                                      <p:cBhvr additive="base">
                                        <p:cTn id="54" dur="500" fill="hold"/>
                                        <p:tgtEl>
                                          <p:spTgt spid="327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1103812" y="449262"/>
            <a:ext cx="3317875" cy="600075"/>
          </a:xfrm>
        </p:spPr>
        <p:txBody>
          <a:bodyPr/>
          <a:lstStyle/>
          <a:p>
            <a:pPr eaLnBrk="1" hangingPunct="1"/>
            <a:r>
              <a:rPr lang="zh-CN" altLang="en-US" sz="2800" dirty="0">
                <a:ea typeface="黑体" panose="02010609060101010101" pitchFamily="49" charset="-122"/>
              </a:rPr>
              <a:t>吉布斯自由能</a:t>
            </a:r>
            <a:r>
              <a:rPr lang="en-US" altLang="zh-CN" sz="2800" dirty="0">
                <a:ea typeface="黑体" panose="02010609060101010101" pitchFamily="49" charset="-122"/>
              </a:rPr>
              <a:t>G</a:t>
            </a:r>
            <a:r>
              <a:rPr lang="zh-CN" altLang="en-US" sz="2800" dirty="0">
                <a:ea typeface="黑体" panose="02010609060101010101" pitchFamily="49" charset="-122"/>
              </a:rPr>
              <a:t>：  </a:t>
            </a:r>
          </a:p>
        </p:txBody>
      </p:sp>
      <p:graphicFrame>
        <p:nvGraphicFramePr>
          <p:cNvPr id="31747" name="Object 4"/>
          <p:cNvGraphicFramePr>
            <a:graphicFrameLocks noChangeAspect="1"/>
          </p:cNvGraphicFramePr>
          <p:nvPr>
            <p:extLst>
              <p:ext uri="{D42A27DB-BD31-4B8C-83A1-F6EECF244321}">
                <p14:modId xmlns:p14="http://schemas.microsoft.com/office/powerpoint/2010/main" val="2137386949"/>
              </p:ext>
            </p:extLst>
          </p:nvPr>
        </p:nvGraphicFramePr>
        <p:xfrm>
          <a:off x="4990897" y="491423"/>
          <a:ext cx="2644775" cy="554037"/>
        </p:xfrm>
        <a:graphic>
          <a:graphicData uri="http://schemas.openxmlformats.org/presentationml/2006/ole">
            <mc:AlternateContent xmlns:mc="http://schemas.openxmlformats.org/markup-compatibility/2006">
              <mc:Choice xmlns:v="urn:schemas-microsoft-com:vml" Requires="v">
                <p:oleObj spid="_x0000_s24749" name="公式" r:id="rId3" imgW="1091726" imgH="228501" progId="Equation.3">
                  <p:embed/>
                </p:oleObj>
              </mc:Choice>
              <mc:Fallback>
                <p:oleObj name="公式" r:id="rId3" imgW="1091726"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0897" y="491423"/>
                        <a:ext cx="2644775" cy="5540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7" name="Object 5"/>
          <p:cNvGraphicFramePr>
            <a:graphicFrameLocks noChangeAspect="1"/>
          </p:cNvGraphicFramePr>
          <p:nvPr>
            <p:extLst>
              <p:ext uri="{D42A27DB-BD31-4B8C-83A1-F6EECF244321}">
                <p14:modId xmlns:p14="http://schemas.microsoft.com/office/powerpoint/2010/main" val="626938674"/>
              </p:ext>
            </p:extLst>
          </p:nvPr>
        </p:nvGraphicFramePr>
        <p:xfrm>
          <a:off x="2201683" y="1813701"/>
          <a:ext cx="2143125" cy="568325"/>
        </p:xfrm>
        <a:graphic>
          <a:graphicData uri="http://schemas.openxmlformats.org/presentationml/2006/ole">
            <mc:AlternateContent xmlns:mc="http://schemas.openxmlformats.org/markup-compatibility/2006">
              <mc:Choice xmlns:v="urn:schemas-microsoft-com:vml" Requires="v">
                <p:oleObj spid="_x0000_s24750" name="公式" r:id="rId5" imgW="812447" imgH="215806" progId="Equation.3">
                  <p:embed/>
                </p:oleObj>
              </mc:Choice>
              <mc:Fallback>
                <p:oleObj name="公式" r:id="rId5" imgW="812447"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1683" y="1813701"/>
                        <a:ext cx="2143125" cy="568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8" name="Object 6"/>
          <p:cNvGraphicFramePr>
            <a:graphicFrameLocks noChangeAspect="1"/>
          </p:cNvGraphicFramePr>
          <p:nvPr>
            <p:extLst>
              <p:ext uri="{D42A27DB-BD31-4B8C-83A1-F6EECF244321}">
                <p14:modId xmlns:p14="http://schemas.microsoft.com/office/powerpoint/2010/main" val="1417932692"/>
              </p:ext>
            </p:extLst>
          </p:nvPr>
        </p:nvGraphicFramePr>
        <p:xfrm>
          <a:off x="4035334" y="3469910"/>
          <a:ext cx="2801938" cy="630238"/>
        </p:xfrm>
        <a:graphic>
          <a:graphicData uri="http://schemas.openxmlformats.org/presentationml/2006/ole">
            <mc:AlternateContent xmlns:mc="http://schemas.openxmlformats.org/markup-compatibility/2006">
              <mc:Choice xmlns:v="urn:schemas-microsoft-com:vml" Requires="v">
                <p:oleObj spid="_x0000_s24751" name="公式" r:id="rId7" imgW="1016000" imgH="228600" progId="Equation.3">
                  <p:embed/>
                </p:oleObj>
              </mc:Choice>
              <mc:Fallback>
                <p:oleObj name="公式" r:id="rId7" imgW="10160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5334" y="3469910"/>
                        <a:ext cx="2801938" cy="63023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9" name="对象 1"/>
          <p:cNvGraphicFramePr>
            <a:graphicFrameLocks noChangeAspect="1"/>
          </p:cNvGraphicFramePr>
          <p:nvPr>
            <p:extLst>
              <p:ext uri="{D42A27DB-BD31-4B8C-83A1-F6EECF244321}">
                <p14:modId xmlns:p14="http://schemas.microsoft.com/office/powerpoint/2010/main" val="3270906857"/>
              </p:ext>
            </p:extLst>
          </p:nvPr>
        </p:nvGraphicFramePr>
        <p:xfrm>
          <a:off x="2201682" y="2461400"/>
          <a:ext cx="2678112" cy="633412"/>
        </p:xfrm>
        <a:graphic>
          <a:graphicData uri="http://schemas.openxmlformats.org/presentationml/2006/ole">
            <mc:AlternateContent xmlns:mc="http://schemas.openxmlformats.org/markup-compatibility/2006">
              <mc:Choice xmlns:v="urn:schemas-microsoft-com:vml" Requires="v">
                <p:oleObj spid="_x0000_s24752" name="公式" r:id="rId9" imgW="1016000" imgH="241300" progId="Equation.3">
                  <p:embed/>
                </p:oleObj>
              </mc:Choice>
              <mc:Fallback>
                <p:oleObj name="公式" r:id="rId9" imgW="1016000" imgH="2413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1682" y="2461400"/>
                        <a:ext cx="2678112" cy="6334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Rectangle 3"/>
          <p:cNvSpPr txBox="1">
            <a:spLocks noChangeArrowheads="1"/>
          </p:cNvSpPr>
          <p:nvPr/>
        </p:nvSpPr>
        <p:spPr bwMode="auto">
          <a:xfrm>
            <a:off x="1313407" y="3484198"/>
            <a:ext cx="38163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rPr>
              <a:t>对离域子体系，</a:t>
            </a:r>
          </a:p>
          <a:p>
            <a:pPr eaLnBrk="1" hangingPunct="1">
              <a:defRPr/>
            </a:pPr>
            <a:endParaRPr lang="en-US" altLang="zh-CN" sz="2800" kern="0" dirty="0">
              <a:solidFill>
                <a:srgbClr val="FFFFFF"/>
              </a:solidFill>
              <a:ea typeface="黑体" pitchFamily="49" charset="-122"/>
            </a:endParaRPr>
          </a:p>
        </p:txBody>
      </p:sp>
      <p:sp>
        <p:nvSpPr>
          <p:cNvPr id="9" name="Rectangle 3"/>
          <p:cNvSpPr txBox="1">
            <a:spLocks noChangeArrowheads="1"/>
          </p:cNvSpPr>
          <p:nvPr/>
        </p:nvSpPr>
        <p:spPr bwMode="auto">
          <a:xfrm>
            <a:off x="1011035" y="1129325"/>
            <a:ext cx="6624637"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ea typeface="黑体" pitchFamily="49" charset="-122"/>
              </a:rPr>
              <a:t>压强</a:t>
            </a:r>
            <a:r>
              <a:rPr lang="en-US" altLang="zh-CN" sz="2800" kern="0" dirty="0">
                <a:solidFill>
                  <a:srgbClr val="FFFFFF"/>
                </a:solidFill>
                <a:ea typeface="黑体" pitchFamily="49" charset="-122"/>
              </a:rPr>
              <a:t>P</a:t>
            </a:r>
            <a:r>
              <a:rPr lang="zh-CN" altLang="en-US" sz="2800" kern="0" dirty="0">
                <a:solidFill>
                  <a:srgbClr val="FFFFFF"/>
                </a:solidFill>
                <a:ea typeface="黑体" pitchFamily="49" charset="-122"/>
              </a:rPr>
              <a:t>： 利用</a:t>
            </a:r>
            <a:r>
              <a:rPr lang="en-US" altLang="zh-CN" sz="2800" kern="0" dirty="0">
                <a:solidFill>
                  <a:srgbClr val="FFFFFF"/>
                </a:solidFill>
                <a:ea typeface="黑体" pitchFamily="49" charset="-122"/>
              </a:rPr>
              <a:t>G</a:t>
            </a:r>
            <a:r>
              <a:rPr lang="zh-CN" altLang="en-US" sz="2800" kern="0" dirty="0">
                <a:solidFill>
                  <a:srgbClr val="FFFFFF"/>
                </a:solidFill>
                <a:ea typeface="黑体" pitchFamily="49" charset="-122"/>
              </a:rPr>
              <a:t>的定义式</a:t>
            </a:r>
            <a:r>
              <a:rPr lang="en-US" altLang="zh-CN" sz="2800" b="1" i="1" kern="0" dirty="0">
                <a:solidFill>
                  <a:srgbClr val="FFFF00"/>
                </a:solidFill>
                <a:ea typeface="黑体" pitchFamily="49" charset="-122"/>
              </a:rPr>
              <a:t>G=F+PV </a:t>
            </a:r>
            <a:r>
              <a:rPr lang="zh-CN" altLang="en-US" sz="2800" kern="0" dirty="0">
                <a:solidFill>
                  <a:srgbClr val="FFFFFF"/>
                </a:solidFill>
                <a:ea typeface="黑体" pitchFamily="49" charset="-122"/>
              </a:rPr>
              <a:t>即有</a:t>
            </a:r>
          </a:p>
        </p:txBody>
      </p:sp>
      <p:graphicFrame>
        <p:nvGraphicFramePr>
          <p:cNvPr id="2" name="对象 1"/>
          <p:cNvGraphicFramePr>
            <a:graphicFrameLocks noChangeAspect="1"/>
          </p:cNvGraphicFramePr>
          <p:nvPr>
            <p:extLst>
              <p:ext uri="{D42A27DB-BD31-4B8C-83A1-F6EECF244321}">
                <p14:modId xmlns:p14="http://schemas.microsoft.com/office/powerpoint/2010/main" val="3204075625"/>
              </p:ext>
            </p:extLst>
          </p:nvPr>
        </p:nvGraphicFramePr>
        <p:xfrm>
          <a:off x="4289244" y="1813701"/>
          <a:ext cx="4686300" cy="568325"/>
        </p:xfrm>
        <a:graphic>
          <a:graphicData uri="http://schemas.openxmlformats.org/presentationml/2006/ole">
            <mc:AlternateContent xmlns:mc="http://schemas.openxmlformats.org/markup-compatibility/2006">
              <mc:Choice xmlns:v="urn:schemas-microsoft-com:vml" Requires="v">
                <p:oleObj spid="_x0000_s24753" name="公式" r:id="rId11" imgW="1777229" imgH="215806" progId="Equation.3">
                  <p:embed/>
                </p:oleObj>
              </mc:Choice>
              <mc:Fallback>
                <p:oleObj name="公式" r:id="rId11" imgW="1777229" imgH="21580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89244" y="1813701"/>
                        <a:ext cx="4686300" cy="568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2356251636"/>
              </p:ext>
            </p:extLst>
          </p:nvPr>
        </p:nvGraphicFramePr>
        <p:xfrm>
          <a:off x="8969194" y="1864500"/>
          <a:ext cx="1574800" cy="468312"/>
        </p:xfrm>
        <a:graphic>
          <a:graphicData uri="http://schemas.openxmlformats.org/presentationml/2006/ole">
            <mc:AlternateContent xmlns:mc="http://schemas.openxmlformats.org/markup-compatibility/2006">
              <mc:Choice xmlns:v="urn:schemas-microsoft-com:vml" Requires="v">
                <p:oleObj spid="_x0000_s24754" name="公式" r:id="rId13" imgW="596641" imgH="177723" progId="Equation.3">
                  <p:embed/>
                </p:oleObj>
              </mc:Choice>
              <mc:Fallback>
                <p:oleObj name="公式" r:id="rId13" imgW="596641" imgH="17772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69194" y="1864500"/>
                        <a:ext cx="1574800" cy="4683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178083563"/>
              </p:ext>
            </p:extLst>
          </p:nvPr>
        </p:nvGraphicFramePr>
        <p:xfrm>
          <a:off x="4936945" y="2461400"/>
          <a:ext cx="2314575" cy="647700"/>
        </p:xfrm>
        <a:graphic>
          <a:graphicData uri="http://schemas.openxmlformats.org/presentationml/2006/ole">
            <mc:AlternateContent xmlns:mc="http://schemas.openxmlformats.org/markup-compatibility/2006">
              <mc:Choice xmlns:v="urn:schemas-microsoft-com:vml" Requires="v">
                <p:oleObj spid="_x0000_s24755" name="公式" r:id="rId15" imgW="812447" imgH="228501" progId="Equation.3">
                  <p:embed/>
                </p:oleObj>
              </mc:Choice>
              <mc:Fallback>
                <p:oleObj name="公式" r:id="rId15" imgW="812447" imgH="22850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36945" y="2461400"/>
                        <a:ext cx="2314575"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a:spLocks noChangeArrowheads="1"/>
          </p:cNvSpPr>
          <p:nvPr/>
        </p:nvSpPr>
        <p:spPr bwMode="auto">
          <a:xfrm>
            <a:off x="7457895" y="2316938"/>
            <a:ext cx="2735263"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巨正则系综的</a:t>
            </a:r>
            <a:endParaRPr lang="en-US" altLang="zh-CN" sz="2800" b="1">
              <a:solidFill>
                <a:srgbClr val="FFFFFF"/>
              </a:solidFill>
              <a:ea typeface="隶书" panose="02010509060101010101" pitchFamily="49" charset="-122"/>
            </a:endParaRPr>
          </a:p>
          <a:p>
            <a:pPr algn="ctr" eaLnBrk="1" fontAlgn="base" hangingPunct="1">
              <a:spcAft>
                <a:spcPct val="0"/>
              </a:spcAft>
              <a:buFontTx/>
              <a:buNone/>
            </a:pPr>
            <a:r>
              <a:rPr lang="zh-CN" altLang="en-US" sz="2800" b="1">
                <a:solidFill>
                  <a:srgbClr val="FFFFFF"/>
                </a:solidFill>
                <a:ea typeface="隶书" panose="02010509060101010101" pitchFamily="49" charset="-122"/>
              </a:rPr>
              <a:t>另一表达式</a:t>
            </a:r>
          </a:p>
        </p:txBody>
      </p:sp>
      <p:graphicFrame>
        <p:nvGraphicFramePr>
          <p:cNvPr id="6" name="对象 5"/>
          <p:cNvGraphicFramePr>
            <a:graphicFrameLocks noChangeAspect="1"/>
          </p:cNvGraphicFramePr>
          <p:nvPr>
            <p:extLst>
              <p:ext uri="{D42A27DB-BD31-4B8C-83A1-F6EECF244321}">
                <p14:modId xmlns:p14="http://schemas.microsoft.com/office/powerpoint/2010/main" val="1162350774"/>
              </p:ext>
            </p:extLst>
          </p:nvPr>
        </p:nvGraphicFramePr>
        <p:xfrm>
          <a:off x="3108234" y="4182696"/>
          <a:ext cx="4656138" cy="700088"/>
        </p:xfrm>
        <a:graphic>
          <a:graphicData uri="http://schemas.openxmlformats.org/presentationml/2006/ole">
            <mc:AlternateContent xmlns:mc="http://schemas.openxmlformats.org/markup-compatibility/2006">
              <mc:Choice xmlns:v="urn:schemas-microsoft-com:vml" Requires="v">
                <p:oleObj spid="_x0000_s24756" name="公式" r:id="rId17" imgW="1688367" imgH="253890" progId="Equation.3">
                  <p:embed/>
                </p:oleObj>
              </mc:Choice>
              <mc:Fallback>
                <p:oleObj name="公式" r:id="rId17" imgW="1688367" imgH="25389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08234" y="4182696"/>
                        <a:ext cx="4656138" cy="7000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007254733"/>
              </p:ext>
            </p:extLst>
          </p:nvPr>
        </p:nvGraphicFramePr>
        <p:xfrm>
          <a:off x="3108234" y="4980862"/>
          <a:ext cx="3886200" cy="595313"/>
        </p:xfrm>
        <a:graphic>
          <a:graphicData uri="http://schemas.openxmlformats.org/presentationml/2006/ole">
            <mc:AlternateContent xmlns:mc="http://schemas.openxmlformats.org/markup-compatibility/2006">
              <mc:Choice xmlns:v="urn:schemas-microsoft-com:vml" Requires="v">
                <p:oleObj spid="_x0000_s24757" name="公式" r:id="rId19" imgW="1409088" imgH="215806" progId="Equation.3">
                  <p:embed/>
                </p:oleObj>
              </mc:Choice>
              <mc:Fallback>
                <p:oleObj name="公式" r:id="rId19" imgW="1409088" imgH="215806"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08234" y="4980862"/>
                        <a:ext cx="3886200" cy="5953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51348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79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79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3798"/>
                                        </p:tgtEl>
                                        <p:attrNameLst>
                                          <p:attrName>style.visibility</p:attrName>
                                        </p:attrNameLst>
                                      </p:cBhvr>
                                      <p:to>
                                        <p:strVal val="visible"/>
                                      </p:to>
                                    </p:set>
                                    <p:animEffect transition="in" filter="fade">
                                      <p:cBhvr>
                                        <p:cTn id="37" dur="500"/>
                                        <p:tgtEl>
                                          <p:spTgt spid="3379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79714" y="228600"/>
            <a:ext cx="9154886" cy="762000"/>
          </a:xfrm>
        </p:spPr>
        <p:txBody>
          <a:bodyPr/>
          <a:lstStyle/>
          <a:p>
            <a:pPr eaLnBrk="1" hangingPunct="1"/>
            <a:r>
              <a:rPr lang="en-US" altLang="zh-CN" sz="3600" b="1" i="1" dirty="0">
                <a:latin typeface="Arial" panose="020B0604020202020204" pitchFamily="34" charset="0"/>
              </a:rPr>
              <a:t>3.2 </a:t>
            </a:r>
            <a:r>
              <a:rPr lang="zh-CN" altLang="en-US" sz="3600" b="1" i="1" dirty="0">
                <a:latin typeface="Arial" panose="020B0604020202020204" pitchFamily="34" charset="0"/>
              </a:rPr>
              <a:t>正则系综 </a:t>
            </a:r>
            <a:r>
              <a:rPr lang="en-US" altLang="zh-CN" sz="3600" b="1" i="1" dirty="0">
                <a:latin typeface="Arial" panose="020B0604020202020204" pitchFamily="34" charset="0"/>
              </a:rPr>
              <a:t>(Canonical Ensembles)</a:t>
            </a:r>
          </a:p>
        </p:txBody>
      </p:sp>
      <p:sp>
        <p:nvSpPr>
          <p:cNvPr id="5123" name="Rectangle 5"/>
          <p:cNvSpPr>
            <a:spLocks noGrp="1" noChangeArrowheads="1"/>
          </p:cNvSpPr>
          <p:nvPr>
            <p:ph type="body" idx="1"/>
          </p:nvPr>
        </p:nvSpPr>
        <p:spPr>
          <a:xfrm>
            <a:off x="97971" y="1367116"/>
            <a:ext cx="8743448" cy="1487488"/>
          </a:xfrm>
        </p:spPr>
        <p:txBody>
          <a:bodyPr/>
          <a:lstStyle/>
          <a:p>
            <a:pPr marL="266700" indent="0" algn="just" eaLnBrk="1" hangingPunct="1">
              <a:lnSpc>
                <a:spcPct val="130000"/>
              </a:lnSpc>
              <a:buNone/>
            </a:pPr>
            <a:r>
              <a:rPr lang="zh-CN" altLang="en-US" sz="2600" dirty="0">
                <a:ea typeface="黑体" panose="02010609060101010101" pitchFamily="49" charset="-122"/>
              </a:rPr>
              <a:t>整个系综包括</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latin typeface="Curlz MT" panose="04040404050702020202" pitchFamily="82" charset="0"/>
                <a:ea typeface="黑体" panose="02010609060101010101" pitchFamily="49" charset="-122"/>
              </a:rPr>
              <a:t>个</a:t>
            </a:r>
            <a:r>
              <a:rPr lang="zh-CN" altLang="en-US" sz="2600" dirty="0">
                <a:ea typeface="黑体" panose="02010609060101010101" pitchFamily="49" charset="-122"/>
              </a:rPr>
              <a:t>全同成员</a:t>
            </a:r>
            <a:r>
              <a:rPr lang="en-US" altLang="zh-CN" sz="2600" b="1" i="1" dirty="0">
                <a:solidFill>
                  <a:schemeClr val="tx2"/>
                </a:solidFill>
                <a:ea typeface="黑体" panose="02010609060101010101" pitchFamily="49" charset="-122"/>
              </a:rPr>
              <a:t>A</a:t>
            </a:r>
            <a:r>
              <a:rPr lang="en-US" altLang="zh-CN" sz="2600" dirty="0">
                <a:ea typeface="黑体" panose="02010609060101010101" pitchFamily="49" charset="-122"/>
              </a:rPr>
              <a:t>(</a:t>
            </a:r>
            <a:r>
              <a:rPr lang="zh-CN" altLang="en-US" sz="2600" dirty="0">
                <a:ea typeface="黑体" panose="02010609060101010101" pitchFamily="49" charset="-122"/>
              </a:rPr>
              <a:t>均为</a:t>
            </a:r>
            <a:r>
              <a:rPr lang="en-US" altLang="zh-CN" sz="2600" b="1" i="1" dirty="0">
                <a:solidFill>
                  <a:schemeClr val="tx2"/>
                </a:solidFill>
                <a:ea typeface="黑体" panose="02010609060101010101" pitchFamily="49" charset="-122"/>
              </a:rPr>
              <a:t>T</a:t>
            </a:r>
            <a:r>
              <a:rPr lang="zh-CN" altLang="en-US" sz="2600" dirty="0">
                <a:ea typeface="黑体" panose="02010609060101010101" pitchFamily="49" charset="-122"/>
              </a:rPr>
              <a:t>、</a:t>
            </a:r>
            <a:r>
              <a:rPr lang="en-US" altLang="zh-CN" sz="2600" b="1" i="1" dirty="0">
                <a:solidFill>
                  <a:schemeClr val="tx2"/>
                </a:solidFill>
                <a:ea typeface="黑体" panose="02010609060101010101" pitchFamily="49" charset="-122"/>
              </a:rPr>
              <a:t>V</a:t>
            </a:r>
            <a:r>
              <a:rPr lang="zh-CN" altLang="en-US" sz="2600" dirty="0">
                <a:ea typeface="黑体" panose="02010609060101010101" pitchFamily="49" charset="-122"/>
              </a:rPr>
              <a:t>、</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给定的封闭体系</a:t>
            </a:r>
            <a:r>
              <a:rPr lang="en-US" altLang="zh-CN" sz="2600" dirty="0">
                <a:ea typeface="黑体" panose="02010609060101010101" pitchFamily="49" charset="-122"/>
              </a:rPr>
              <a:t>)</a:t>
            </a:r>
            <a:r>
              <a:rPr lang="zh-CN" altLang="en-US" sz="2600" dirty="0">
                <a:ea typeface="黑体" panose="02010609060101010101" pitchFamily="49" charset="-122"/>
              </a:rPr>
              <a:t>和热库</a:t>
            </a:r>
            <a:r>
              <a:rPr lang="en-US" altLang="zh-CN" sz="2600" b="1" i="1" dirty="0">
                <a:solidFill>
                  <a:schemeClr val="tx2"/>
                </a:solidFill>
                <a:ea typeface="黑体" panose="02010609060101010101" pitchFamily="49" charset="-122"/>
              </a:rPr>
              <a:t>R</a:t>
            </a:r>
            <a:r>
              <a:rPr lang="zh-CN" altLang="en-US" sz="2600" dirty="0">
                <a:ea typeface="黑体" panose="02010609060101010101" pitchFamily="49" charset="-122"/>
              </a:rPr>
              <a:t>，</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ea typeface="黑体" panose="02010609060101010101" pitchFamily="49" charset="-122"/>
              </a:rPr>
              <a:t>为可任意扩大的大数，指定后即固定。</a:t>
            </a:r>
          </a:p>
        </p:txBody>
      </p:sp>
      <p:grpSp>
        <p:nvGrpSpPr>
          <p:cNvPr id="5124" name="Group 6"/>
          <p:cNvGrpSpPr>
            <a:grpSpLocks/>
          </p:cNvGrpSpPr>
          <p:nvPr/>
        </p:nvGrpSpPr>
        <p:grpSpPr bwMode="auto">
          <a:xfrm>
            <a:off x="8816019" y="1107352"/>
            <a:ext cx="2808287" cy="1719263"/>
            <a:chOff x="3607" y="2256"/>
            <a:chExt cx="1769" cy="1083"/>
          </a:xfrm>
        </p:grpSpPr>
        <p:sp>
          <p:nvSpPr>
            <p:cNvPr id="5126" name="Rectangle 7"/>
            <p:cNvSpPr>
              <a:spLocks noChangeArrowheads="1"/>
            </p:cNvSpPr>
            <p:nvPr/>
          </p:nvSpPr>
          <p:spPr bwMode="auto">
            <a:xfrm>
              <a:off x="3652" y="2256"/>
              <a:ext cx="1724" cy="108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7" name="Rectangle 8"/>
            <p:cNvSpPr>
              <a:spLocks noChangeArrowheads="1"/>
            </p:cNvSpPr>
            <p:nvPr/>
          </p:nvSpPr>
          <p:spPr bwMode="auto">
            <a:xfrm>
              <a:off x="4244"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8" name="Rectangle 9"/>
            <p:cNvSpPr>
              <a:spLocks noChangeArrowheads="1"/>
            </p:cNvSpPr>
            <p:nvPr/>
          </p:nvSpPr>
          <p:spPr bwMode="auto">
            <a:xfrm>
              <a:off x="4244"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9" name="Rectangle 10"/>
            <p:cNvSpPr>
              <a:spLocks noChangeArrowheads="1"/>
            </p:cNvSpPr>
            <p:nvPr/>
          </p:nvSpPr>
          <p:spPr bwMode="auto">
            <a:xfrm>
              <a:off x="4244"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0" name="Rectangle 12"/>
            <p:cNvSpPr>
              <a:spLocks noChangeArrowheads="1"/>
            </p:cNvSpPr>
            <p:nvPr/>
          </p:nvSpPr>
          <p:spPr bwMode="auto">
            <a:xfrm>
              <a:off x="4638"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1" name="Rectangle 13"/>
            <p:cNvSpPr>
              <a:spLocks noChangeArrowheads="1"/>
            </p:cNvSpPr>
            <p:nvPr/>
          </p:nvSpPr>
          <p:spPr bwMode="auto">
            <a:xfrm>
              <a:off x="4638"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2" name="Rectangle 14"/>
            <p:cNvSpPr>
              <a:spLocks noChangeArrowheads="1"/>
            </p:cNvSpPr>
            <p:nvPr/>
          </p:nvSpPr>
          <p:spPr bwMode="auto">
            <a:xfrm>
              <a:off x="4638"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3" name="Rectangle 16"/>
            <p:cNvSpPr>
              <a:spLocks noChangeArrowheads="1"/>
            </p:cNvSpPr>
            <p:nvPr/>
          </p:nvSpPr>
          <p:spPr bwMode="auto">
            <a:xfrm>
              <a:off x="3851"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4" name="Rectangle 17"/>
            <p:cNvSpPr>
              <a:spLocks noChangeArrowheads="1"/>
            </p:cNvSpPr>
            <p:nvPr/>
          </p:nvSpPr>
          <p:spPr bwMode="auto">
            <a:xfrm>
              <a:off x="3851"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5" name="Rectangle 18"/>
            <p:cNvSpPr>
              <a:spLocks noChangeArrowheads="1"/>
            </p:cNvSpPr>
            <p:nvPr/>
          </p:nvSpPr>
          <p:spPr bwMode="auto">
            <a:xfrm>
              <a:off x="3851"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6" name="Rectangle 20"/>
            <p:cNvSpPr>
              <a:spLocks noChangeArrowheads="1"/>
            </p:cNvSpPr>
            <p:nvPr/>
          </p:nvSpPr>
          <p:spPr bwMode="auto">
            <a:xfrm>
              <a:off x="4995"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7" name="Rectangle 21"/>
            <p:cNvSpPr>
              <a:spLocks noChangeArrowheads="1"/>
            </p:cNvSpPr>
            <p:nvPr/>
          </p:nvSpPr>
          <p:spPr bwMode="auto">
            <a:xfrm>
              <a:off x="4995"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8" name="Rectangle 22"/>
            <p:cNvSpPr>
              <a:spLocks noChangeArrowheads="1"/>
            </p:cNvSpPr>
            <p:nvPr/>
          </p:nvSpPr>
          <p:spPr bwMode="auto">
            <a:xfrm>
              <a:off x="4995"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9" name="Text Box 24"/>
            <p:cNvSpPr txBox="1">
              <a:spLocks noChangeArrowheads="1"/>
            </p:cNvSpPr>
            <p:nvPr/>
          </p:nvSpPr>
          <p:spPr bwMode="auto">
            <a:xfrm>
              <a:off x="3840" y="2304"/>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0" name="Text Box 25"/>
            <p:cNvSpPr txBox="1">
              <a:spLocks noChangeArrowheads="1"/>
            </p:cNvSpPr>
            <p:nvPr/>
          </p:nvSpPr>
          <p:spPr bwMode="auto">
            <a:xfrm>
              <a:off x="3850" y="260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1" name="Text Box 26"/>
            <p:cNvSpPr txBox="1">
              <a:spLocks noChangeArrowheads="1"/>
            </p:cNvSpPr>
            <p:nvPr/>
          </p:nvSpPr>
          <p:spPr bwMode="auto">
            <a:xfrm>
              <a:off x="3850"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2" name="Text Box 29"/>
            <p:cNvSpPr txBox="1">
              <a:spLocks noChangeArrowheads="1"/>
            </p:cNvSpPr>
            <p:nvPr/>
          </p:nvSpPr>
          <p:spPr bwMode="auto">
            <a:xfrm>
              <a:off x="4243"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3" name="Text Box 30"/>
            <p:cNvSpPr txBox="1">
              <a:spLocks noChangeArrowheads="1"/>
            </p:cNvSpPr>
            <p:nvPr/>
          </p:nvSpPr>
          <p:spPr bwMode="auto">
            <a:xfrm>
              <a:off x="4243"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4" name="Text Box 31"/>
            <p:cNvSpPr txBox="1">
              <a:spLocks noChangeArrowheads="1"/>
            </p:cNvSpPr>
            <p:nvPr/>
          </p:nvSpPr>
          <p:spPr bwMode="auto">
            <a:xfrm>
              <a:off x="4272" y="229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5" name="Text Box 32"/>
            <p:cNvSpPr txBox="1">
              <a:spLocks noChangeArrowheads="1"/>
            </p:cNvSpPr>
            <p:nvPr/>
          </p:nvSpPr>
          <p:spPr bwMode="auto">
            <a:xfrm>
              <a:off x="4649"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6" name="Text Box 33"/>
            <p:cNvSpPr txBox="1">
              <a:spLocks noChangeArrowheads="1"/>
            </p:cNvSpPr>
            <p:nvPr/>
          </p:nvSpPr>
          <p:spPr bwMode="auto">
            <a:xfrm>
              <a:off x="4637"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7" name="Text Box 34"/>
            <p:cNvSpPr txBox="1">
              <a:spLocks noChangeArrowheads="1"/>
            </p:cNvSpPr>
            <p:nvPr/>
          </p:nvSpPr>
          <p:spPr bwMode="auto">
            <a:xfrm>
              <a:off x="4637"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8" name="Text Box 36"/>
            <p:cNvSpPr txBox="1">
              <a:spLocks noChangeArrowheads="1"/>
            </p:cNvSpPr>
            <p:nvPr/>
          </p:nvSpPr>
          <p:spPr bwMode="auto">
            <a:xfrm>
              <a:off x="4994"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9" name="Text Box 38"/>
            <p:cNvSpPr txBox="1">
              <a:spLocks noChangeArrowheads="1"/>
            </p:cNvSpPr>
            <p:nvPr/>
          </p:nvSpPr>
          <p:spPr bwMode="auto">
            <a:xfrm>
              <a:off x="4994" y="2601"/>
              <a:ext cx="289"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50" name="Text Box 39"/>
            <p:cNvSpPr txBox="1">
              <a:spLocks noChangeArrowheads="1"/>
            </p:cNvSpPr>
            <p:nvPr/>
          </p:nvSpPr>
          <p:spPr bwMode="auto">
            <a:xfrm>
              <a:off x="4994"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51" name="Text Box 24"/>
            <p:cNvSpPr txBox="1">
              <a:spLocks noChangeArrowheads="1"/>
            </p:cNvSpPr>
            <p:nvPr/>
          </p:nvSpPr>
          <p:spPr bwMode="auto">
            <a:xfrm>
              <a:off x="3607" y="2605"/>
              <a:ext cx="291"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R</a:t>
              </a:r>
            </a:p>
          </p:txBody>
        </p:sp>
      </p:grpSp>
      <p:sp>
        <p:nvSpPr>
          <p:cNvPr id="6149" name="Rectangle 40"/>
          <p:cNvSpPr>
            <a:spLocks noChangeArrowheads="1"/>
          </p:cNvSpPr>
          <p:nvPr/>
        </p:nvSpPr>
        <p:spPr bwMode="auto">
          <a:xfrm>
            <a:off x="320041" y="3068638"/>
            <a:ext cx="11371216" cy="2705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indent="0" algn="just" eaLnBrk="1" fontAlgn="base" hangingPunct="1">
              <a:lnSpc>
                <a:spcPct val="130000"/>
              </a:lnSpc>
              <a:spcBef>
                <a:spcPts val="1800"/>
              </a:spcBef>
              <a:spcAft>
                <a:spcPct val="0"/>
              </a:spcAft>
              <a:buNone/>
              <a:defRPr/>
            </a:pPr>
            <a:r>
              <a:rPr lang="en-US" altLang="zh-CN" sz="2600" dirty="0">
                <a:solidFill>
                  <a:srgbClr val="FFFFFF"/>
                </a:solidFill>
                <a:latin typeface="Times New Roman"/>
                <a:ea typeface="黑体" panose="02010609060101010101" pitchFamily="49" charset="-122"/>
              </a:rPr>
              <a:t>1)  </a:t>
            </a:r>
            <a:r>
              <a:rPr lang="zh-CN" altLang="en-US" sz="2600" dirty="0">
                <a:solidFill>
                  <a:srgbClr val="FFFFFF"/>
                </a:solidFill>
                <a:latin typeface="Times New Roman"/>
                <a:ea typeface="黑体" panose="02010609060101010101" pitchFamily="49" charset="-122"/>
              </a:rPr>
              <a:t>由于涨落，任一成员的能量状态均处于变化中，如以</a:t>
            </a:r>
            <a:r>
              <a:rPr lang="en-US" altLang="zh-CN" sz="2600" dirty="0">
                <a:solidFill>
                  <a:srgbClr val="FFFFFF"/>
                </a:solidFill>
                <a:latin typeface="Times New Roman"/>
                <a:ea typeface="黑体" panose="02010609060101010101" pitchFamily="49" charset="-122"/>
              </a:rPr>
              <a:t>(</a:t>
            </a:r>
            <a:r>
              <a:rPr lang="en-US" altLang="zh-CN" sz="2600" b="1" i="1" dirty="0">
                <a:solidFill>
                  <a:srgbClr val="FFFF00"/>
                </a:solidFill>
                <a:latin typeface="Times New Roman"/>
                <a:ea typeface="黑体" panose="02010609060101010101" pitchFamily="49" charset="-122"/>
              </a:rPr>
              <a:t>E</a:t>
            </a:r>
            <a:r>
              <a:rPr lang="en-US" altLang="zh-CN" sz="2600" b="1" i="1" baseline="-25000" dirty="0">
                <a:solidFill>
                  <a:srgbClr val="FFFF00"/>
                </a:solidFill>
                <a:latin typeface="Times New Roman"/>
                <a:ea typeface="黑体" panose="02010609060101010101" pitchFamily="49" charset="-122"/>
              </a:rPr>
              <a:t>1</a:t>
            </a:r>
            <a:r>
              <a:rPr lang="en-US" altLang="zh-CN" sz="2600" b="1" i="1" dirty="0">
                <a:solidFill>
                  <a:srgbClr val="FFFF00"/>
                </a:solidFill>
                <a:latin typeface="Times New Roman"/>
                <a:ea typeface="黑体" panose="02010609060101010101" pitchFamily="49" charset="-122"/>
              </a:rPr>
              <a:t>, E</a:t>
            </a:r>
            <a:r>
              <a:rPr lang="en-US" altLang="zh-CN" sz="2600" b="1" i="1" baseline="-25000" dirty="0">
                <a:solidFill>
                  <a:srgbClr val="FFFF00"/>
                </a:solidFill>
                <a:latin typeface="Times New Roman"/>
                <a:ea typeface="黑体" panose="02010609060101010101" pitchFamily="49" charset="-122"/>
              </a:rPr>
              <a:t>2</a:t>
            </a:r>
            <a:r>
              <a:rPr lang="en-US" altLang="zh-CN" sz="2600" b="1" i="1" dirty="0">
                <a:solidFill>
                  <a:srgbClr val="FFFF00"/>
                </a:solidFill>
                <a:latin typeface="Times New Roman"/>
                <a:ea typeface="黑体" panose="02010609060101010101" pitchFamily="49" charset="-122"/>
              </a:rPr>
              <a:t>, …… </a:t>
            </a:r>
            <a:r>
              <a:rPr lang="en-US" altLang="zh-CN" sz="2600" b="1" i="1" dirty="0" err="1">
                <a:solidFill>
                  <a:srgbClr val="FFFF00"/>
                </a:solidFill>
                <a:latin typeface="Times New Roman"/>
                <a:ea typeface="黑体" panose="02010609060101010101" pitchFamily="49" charset="-122"/>
              </a:rPr>
              <a:t>E</a:t>
            </a:r>
            <a:r>
              <a:rPr lang="en-US" altLang="zh-CN" sz="2600" b="1" i="1" baseline="-25000" dirty="0" err="1">
                <a:solidFill>
                  <a:srgbClr val="FFFF00"/>
                </a:solidFill>
                <a:latin typeface="Times New Roman"/>
                <a:ea typeface="黑体" panose="02010609060101010101" pitchFamily="49" charset="-122"/>
              </a:rPr>
              <a:t>i</a:t>
            </a:r>
            <a:r>
              <a:rPr lang="en-US" altLang="zh-CN" sz="2600" b="1" i="1" dirty="0">
                <a:solidFill>
                  <a:srgbClr val="FFFF00"/>
                </a:solidFill>
                <a:latin typeface="Times New Roman"/>
                <a:ea typeface="黑体" panose="02010609060101010101" pitchFamily="49" charset="-122"/>
              </a:rPr>
              <a:t>, …</a:t>
            </a:r>
            <a:r>
              <a:rPr lang="en-US" altLang="zh-CN" sz="2600" dirty="0">
                <a:solidFill>
                  <a:srgbClr val="FFFFFF"/>
                </a:solidFill>
                <a:latin typeface="Times New Roman"/>
                <a:ea typeface="黑体" panose="02010609060101010101" pitchFamily="49" charset="-122"/>
              </a:rPr>
              <a:t>)</a:t>
            </a:r>
            <a:r>
              <a:rPr lang="zh-CN" altLang="en-US" sz="2600" dirty="0">
                <a:solidFill>
                  <a:srgbClr val="FFFFFF"/>
                </a:solidFill>
                <a:latin typeface="Times New Roman"/>
                <a:ea typeface="黑体" panose="02010609060101010101" pitchFamily="49" charset="-122"/>
              </a:rPr>
              <a:t>表示成员可能出现的能量状态，依量子论可看作为系综成员的“</a:t>
            </a:r>
            <a:r>
              <a:rPr lang="zh-CN" altLang="en-US" sz="2600" b="1" dirty="0">
                <a:solidFill>
                  <a:srgbClr val="FFFF00"/>
                </a:solidFill>
                <a:latin typeface="Times New Roman"/>
                <a:ea typeface="黑体" panose="02010609060101010101" pitchFamily="49" charset="-122"/>
              </a:rPr>
              <a:t>能级</a:t>
            </a:r>
            <a:r>
              <a:rPr lang="zh-CN" altLang="en-US" sz="2600" dirty="0">
                <a:solidFill>
                  <a:srgbClr val="FFFFFF"/>
                </a:solidFill>
                <a:latin typeface="Times New Roman"/>
                <a:ea typeface="黑体" panose="02010609060101010101" pitchFamily="49" charset="-122"/>
              </a:rPr>
              <a:t>”</a:t>
            </a:r>
            <a:r>
              <a:rPr lang="en-US" altLang="zh-CN" sz="2600" dirty="0">
                <a:solidFill>
                  <a:srgbClr val="FFFFFF"/>
                </a:solidFill>
                <a:latin typeface="Times New Roman"/>
                <a:ea typeface="黑体" panose="02010609060101010101" pitchFamily="49" charset="-122"/>
              </a:rPr>
              <a:t>; </a:t>
            </a:r>
          </a:p>
          <a:p>
            <a:pPr indent="0" algn="just" eaLnBrk="1" fontAlgn="base" hangingPunct="1">
              <a:lnSpc>
                <a:spcPct val="130000"/>
              </a:lnSpc>
              <a:spcBef>
                <a:spcPts val="1800"/>
              </a:spcBef>
              <a:spcAft>
                <a:spcPct val="0"/>
              </a:spcAft>
              <a:buNone/>
              <a:defRPr/>
            </a:pPr>
            <a:r>
              <a:rPr lang="en-US" altLang="zh-CN" sz="2600" b="1" i="1" u="sng" dirty="0">
                <a:solidFill>
                  <a:srgbClr val="FFFF00"/>
                </a:solidFill>
                <a:latin typeface="Monotype Corsiva" pitchFamily="66" charset="0"/>
                <a:ea typeface="方正姚体" pitchFamily="2" charset="-122"/>
              </a:rPr>
              <a:t>2) N</a:t>
            </a:r>
            <a:r>
              <a:rPr lang="zh-CN" altLang="en-US" sz="2600" u="sng" dirty="0">
                <a:solidFill>
                  <a:srgbClr val="FFFFFF"/>
                </a:solidFill>
                <a:latin typeface="Times New Roman"/>
                <a:ea typeface="黑体" panose="02010609060101010101" pitchFamily="49" charset="-122"/>
              </a:rPr>
              <a:t>个成员均在这一切可及的能量状态中辗转经历，必然出现一定的分布规律</a:t>
            </a:r>
            <a:r>
              <a:rPr lang="zh-CN" altLang="en-US" sz="2600" dirty="0">
                <a:solidFill>
                  <a:srgbClr val="FFFFFF"/>
                </a:solidFill>
                <a:latin typeface="Times New Roman"/>
                <a:ea typeface="黑体" panose="02010609060101010101" pitchFamily="49" charset="-122"/>
              </a:rPr>
              <a:t>。此为系综统计之前提。</a:t>
            </a:r>
          </a:p>
        </p:txBody>
      </p:sp>
    </p:spTree>
    <p:extLst>
      <p:ext uri="{BB962C8B-B14F-4D97-AF65-F5344CB8AC3E}">
        <p14:creationId xmlns:p14="http://schemas.microsoft.com/office/powerpoint/2010/main" val="2653326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77389" y="294097"/>
            <a:ext cx="5029200" cy="685800"/>
          </a:xfrm>
        </p:spPr>
        <p:txBody>
          <a:bodyPr/>
          <a:lstStyle/>
          <a:p>
            <a:pPr eaLnBrk="1" hangingPunct="1"/>
            <a:r>
              <a:rPr lang="en-US" altLang="zh-CN" sz="3600" b="1" i="1" dirty="0"/>
              <a:t>3.3.4 </a:t>
            </a:r>
            <a:r>
              <a:rPr lang="zh-CN" altLang="en-US" sz="3600" b="1" i="1" dirty="0"/>
              <a:t>巨正则系综的涨落</a:t>
            </a:r>
          </a:p>
        </p:txBody>
      </p:sp>
      <p:sp>
        <p:nvSpPr>
          <p:cNvPr id="32771" name="Rectangle 3"/>
          <p:cNvSpPr>
            <a:spLocks noGrp="1" noChangeArrowheads="1"/>
          </p:cNvSpPr>
          <p:nvPr>
            <p:ph type="body" idx="1"/>
          </p:nvPr>
        </p:nvSpPr>
        <p:spPr>
          <a:xfrm>
            <a:off x="979714" y="1066801"/>
            <a:ext cx="9580336" cy="777875"/>
          </a:xfrm>
        </p:spPr>
        <p:txBody>
          <a:bodyPr/>
          <a:lstStyle/>
          <a:p>
            <a:pPr marL="609600" indent="-609600" eaLnBrk="1" hangingPunct="1">
              <a:buNone/>
            </a:pPr>
            <a:r>
              <a:rPr lang="zh-CN" altLang="en-US" sz="2800" dirty="0">
                <a:ea typeface="黑体" panose="02010609060101010101" pitchFamily="49" charset="-122"/>
              </a:rPr>
              <a:t>巨正则系综的任何成员都同时产生</a:t>
            </a:r>
            <a:r>
              <a:rPr lang="zh-CN" altLang="en-US" sz="2800" dirty="0">
                <a:solidFill>
                  <a:srgbClr val="FFFF00"/>
                </a:solidFill>
                <a:ea typeface="黑体" panose="02010609060101010101" pitchFamily="49" charset="-122"/>
              </a:rPr>
              <a:t>密度</a:t>
            </a:r>
            <a:r>
              <a:rPr lang="zh-CN" altLang="en-US" sz="2800" dirty="0">
                <a:ea typeface="黑体" panose="02010609060101010101" pitchFamily="49" charset="-122"/>
              </a:rPr>
              <a:t>和</a:t>
            </a:r>
            <a:r>
              <a:rPr lang="zh-CN" altLang="en-US" sz="2800" dirty="0">
                <a:solidFill>
                  <a:srgbClr val="FFFF00"/>
                </a:solidFill>
                <a:ea typeface="黑体" panose="02010609060101010101" pitchFamily="49" charset="-122"/>
              </a:rPr>
              <a:t>能量涨落</a:t>
            </a:r>
            <a:r>
              <a:rPr lang="zh-CN" altLang="en-US" sz="2800" dirty="0">
                <a:ea typeface="黑体" panose="02010609060101010101" pitchFamily="49" charset="-122"/>
              </a:rPr>
              <a:t>。</a:t>
            </a:r>
            <a:endParaRPr lang="en-US" altLang="zh-CN" sz="2800" dirty="0">
              <a:ea typeface="黑体" panose="02010609060101010101" pitchFamily="49" charset="-122"/>
            </a:endParaRPr>
          </a:p>
        </p:txBody>
      </p:sp>
      <p:graphicFrame>
        <p:nvGraphicFramePr>
          <p:cNvPr id="34820" name="Object 4"/>
          <p:cNvGraphicFramePr>
            <a:graphicFrameLocks noChangeAspect="1"/>
          </p:cNvGraphicFramePr>
          <p:nvPr>
            <p:extLst>
              <p:ext uri="{D42A27DB-BD31-4B8C-83A1-F6EECF244321}">
                <p14:modId xmlns:p14="http://schemas.microsoft.com/office/powerpoint/2010/main" val="1618336760"/>
              </p:ext>
            </p:extLst>
          </p:nvPr>
        </p:nvGraphicFramePr>
        <p:xfrm>
          <a:off x="6012589" y="2113827"/>
          <a:ext cx="2057400" cy="547687"/>
        </p:xfrm>
        <a:graphic>
          <a:graphicData uri="http://schemas.openxmlformats.org/presentationml/2006/ole">
            <mc:AlternateContent xmlns:mc="http://schemas.openxmlformats.org/markup-compatibility/2006">
              <mc:Choice xmlns:v="urn:schemas-microsoft-com:vml" Requires="v">
                <p:oleObj spid="_x0000_s25678" name="公式" r:id="rId3" imgW="1002865" imgH="266584" progId="Equation.3">
                  <p:embed/>
                </p:oleObj>
              </mc:Choice>
              <mc:Fallback>
                <p:oleObj name="公式" r:id="rId3" imgW="1002865"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589" y="2113827"/>
                        <a:ext cx="2057400" cy="5476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1" name="Object 5"/>
          <p:cNvGraphicFramePr>
            <a:graphicFrameLocks noChangeAspect="1"/>
          </p:cNvGraphicFramePr>
          <p:nvPr/>
        </p:nvGraphicFramePr>
        <p:xfrm>
          <a:off x="2208214" y="3044826"/>
          <a:ext cx="3932237" cy="1033463"/>
        </p:xfrm>
        <a:graphic>
          <a:graphicData uri="http://schemas.openxmlformats.org/presentationml/2006/ole">
            <mc:AlternateContent xmlns:mc="http://schemas.openxmlformats.org/markup-compatibility/2006">
              <mc:Choice xmlns:v="urn:schemas-microsoft-com:vml" Requires="v">
                <p:oleObj spid="_x0000_s25679" name="公式" r:id="rId5" imgW="1688367" imgH="444307" progId="Equation.3">
                  <p:embed/>
                </p:oleObj>
              </mc:Choice>
              <mc:Fallback>
                <p:oleObj name="公式" r:id="rId5" imgW="1688367"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4" y="3044826"/>
                        <a:ext cx="3932237" cy="10334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2" name="Object 6"/>
          <p:cNvGraphicFramePr>
            <a:graphicFrameLocks noChangeAspect="1"/>
          </p:cNvGraphicFramePr>
          <p:nvPr/>
        </p:nvGraphicFramePr>
        <p:xfrm>
          <a:off x="3775075" y="4797426"/>
          <a:ext cx="6713538" cy="1122363"/>
        </p:xfrm>
        <a:graphic>
          <a:graphicData uri="http://schemas.openxmlformats.org/presentationml/2006/ole">
            <mc:AlternateContent xmlns:mc="http://schemas.openxmlformats.org/markup-compatibility/2006">
              <mc:Choice xmlns:v="urn:schemas-microsoft-com:vml" Requires="v">
                <p:oleObj spid="_x0000_s25680" name="公式" r:id="rId7" imgW="2882900" imgH="482600" progId="Equation.3">
                  <p:embed/>
                </p:oleObj>
              </mc:Choice>
              <mc:Fallback>
                <p:oleObj name="公式" r:id="rId7" imgW="28829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5075" y="4797426"/>
                        <a:ext cx="6713538" cy="11223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7896226" y="4022725"/>
            <a:ext cx="2303463"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ea typeface="黑体" pitchFamily="49" charset="-122"/>
              </a:rPr>
              <a:t>两边对</a:t>
            </a:r>
            <a:r>
              <a:rPr lang="en-US" altLang="zh-CN" sz="2800" b="1" i="1" kern="0" dirty="0">
                <a:solidFill>
                  <a:srgbClr val="FFFFFF"/>
                </a:solidFill>
                <a:ea typeface="黑体" pitchFamily="49" charset="-122"/>
                <a:sym typeface="Symbol" pitchFamily="18" charset="2"/>
              </a:rPr>
              <a:t></a:t>
            </a:r>
            <a:r>
              <a:rPr lang="zh-CN" altLang="en-US" sz="2800" kern="0" dirty="0">
                <a:solidFill>
                  <a:srgbClr val="FFFFFF"/>
                </a:solidFill>
                <a:ea typeface="黑体" pitchFamily="49" charset="-122"/>
              </a:rPr>
              <a:t>求导</a:t>
            </a:r>
          </a:p>
        </p:txBody>
      </p:sp>
      <p:sp>
        <p:nvSpPr>
          <p:cNvPr id="8" name="Rectangle 3"/>
          <p:cNvSpPr txBox="1">
            <a:spLocks noChangeArrowheads="1"/>
          </p:cNvSpPr>
          <p:nvPr/>
        </p:nvSpPr>
        <p:spPr bwMode="auto">
          <a:xfrm>
            <a:off x="979714" y="1711418"/>
            <a:ext cx="71818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FontTx/>
              <a:buAutoNum type="arabicParenBoth"/>
              <a:defRPr/>
            </a:pPr>
            <a:r>
              <a:rPr lang="zh-CN" altLang="en-US" sz="2800" kern="0" dirty="0">
                <a:solidFill>
                  <a:srgbClr val="FFFF00"/>
                </a:solidFill>
                <a:ea typeface="黑体" pitchFamily="49" charset="-122"/>
              </a:rPr>
              <a:t>粒子数涨落</a:t>
            </a:r>
            <a:r>
              <a:rPr lang="zh-CN" altLang="en-US" sz="2800" kern="0" dirty="0">
                <a:solidFill>
                  <a:srgbClr val="FFFFFF"/>
                </a:solidFill>
                <a:ea typeface="黑体" pitchFamily="49" charset="-122"/>
              </a:rPr>
              <a:t>：</a:t>
            </a:r>
            <a:endParaRPr lang="en-US" altLang="zh-CN" sz="2800" kern="0" dirty="0">
              <a:solidFill>
                <a:srgbClr val="FFFFFF"/>
              </a:solidFill>
              <a:ea typeface="黑体" pitchFamily="49" charset="-122"/>
            </a:endParaRPr>
          </a:p>
          <a:p>
            <a:pPr marL="0" indent="0" eaLnBrk="1" hangingPunct="1">
              <a:buNone/>
              <a:defRPr/>
            </a:pPr>
            <a:r>
              <a:rPr lang="en-US" altLang="zh-CN" sz="2800" kern="0" dirty="0">
                <a:solidFill>
                  <a:srgbClr val="FFFFFF"/>
                </a:solidFill>
                <a:ea typeface="黑体" pitchFamily="49" charset="-122"/>
              </a:rPr>
              <a:t>       </a:t>
            </a:r>
            <a:r>
              <a:rPr lang="zh-CN" altLang="en-US" sz="2800" kern="0" dirty="0">
                <a:solidFill>
                  <a:srgbClr val="FFFFFF"/>
                </a:solidFill>
                <a:ea typeface="黑体" pitchFamily="49" charset="-122"/>
              </a:rPr>
              <a:t>粒子数平均值的散差为</a:t>
            </a:r>
            <a:endParaRPr lang="en-US" altLang="zh-CN" sz="2800" kern="0" dirty="0">
              <a:solidFill>
                <a:srgbClr val="FFFFFF"/>
              </a:solidFill>
              <a:ea typeface="黑体" pitchFamily="49" charset="-122"/>
            </a:endParaRPr>
          </a:p>
        </p:txBody>
      </p:sp>
      <p:graphicFrame>
        <p:nvGraphicFramePr>
          <p:cNvPr id="2" name="对象 1"/>
          <p:cNvGraphicFramePr>
            <a:graphicFrameLocks noChangeAspect="1"/>
          </p:cNvGraphicFramePr>
          <p:nvPr/>
        </p:nvGraphicFramePr>
        <p:xfrm>
          <a:off x="6167439" y="3189289"/>
          <a:ext cx="4198937" cy="827087"/>
        </p:xfrm>
        <a:graphic>
          <a:graphicData uri="http://schemas.openxmlformats.org/presentationml/2006/ole">
            <mc:AlternateContent xmlns:mc="http://schemas.openxmlformats.org/markup-compatibility/2006">
              <mc:Choice xmlns:v="urn:schemas-microsoft-com:vml" Requires="v">
                <p:oleObj spid="_x0000_s25681" name="公式" r:id="rId9" imgW="1803400" imgH="355600" progId="Equation.3">
                  <p:embed/>
                </p:oleObj>
              </mc:Choice>
              <mc:Fallback>
                <p:oleObj name="公式" r:id="rId9" imgW="1803400" imgH="355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7439" y="3189289"/>
                        <a:ext cx="4198937" cy="8270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下箭头 2"/>
          <p:cNvSpPr>
            <a:spLocks noChangeArrowheads="1"/>
          </p:cNvSpPr>
          <p:nvPr/>
        </p:nvSpPr>
        <p:spPr bwMode="auto">
          <a:xfrm>
            <a:off x="7175500" y="4022726"/>
            <a:ext cx="433388" cy="720725"/>
          </a:xfrm>
          <a:prstGeom prst="downArrow">
            <a:avLst>
              <a:gd name="adj1" fmla="val 50000"/>
              <a:gd name="adj2" fmla="val 4989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Tree>
    <p:extLst>
      <p:ext uri="{BB962C8B-B14F-4D97-AF65-F5344CB8AC3E}">
        <p14:creationId xmlns:p14="http://schemas.microsoft.com/office/powerpoint/2010/main" val="1097597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2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482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34822"/>
                                        </p:tgtEl>
                                        <p:attrNameLst>
                                          <p:attrName>style.visibility</p:attrName>
                                        </p:attrNameLst>
                                      </p:cBhvr>
                                      <p:to>
                                        <p:strVal val="visible"/>
                                      </p:to>
                                    </p:set>
                                    <p:animEffect transition="in" filter="barn(inVertical)">
                                      <p:cBhvr>
                                        <p:cTn id="29"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zh-CN" altLang="zh-CN" smtClean="0"/>
          </a:p>
        </p:txBody>
      </p:sp>
      <p:graphicFrame>
        <p:nvGraphicFramePr>
          <p:cNvPr id="35844" name="Object 4"/>
          <p:cNvGraphicFramePr>
            <a:graphicFrameLocks noChangeAspect="1"/>
          </p:cNvGraphicFramePr>
          <p:nvPr/>
        </p:nvGraphicFramePr>
        <p:xfrm>
          <a:off x="1703388" y="1484313"/>
          <a:ext cx="4375150" cy="989012"/>
        </p:xfrm>
        <a:graphic>
          <a:graphicData uri="http://schemas.openxmlformats.org/presentationml/2006/ole">
            <mc:AlternateContent xmlns:mc="http://schemas.openxmlformats.org/markup-compatibility/2006">
              <mc:Choice xmlns:v="urn:schemas-microsoft-com:vml" Requires="v">
                <p:oleObj spid="_x0000_s26759" name="公式" r:id="rId3" imgW="2019300" imgH="457200" progId="Equation.3">
                  <p:embed/>
                </p:oleObj>
              </mc:Choice>
              <mc:Fallback>
                <p:oleObj name="公式" r:id="rId3" imgW="20193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3388" y="1484313"/>
                        <a:ext cx="4375150" cy="9890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5" name="Object 5"/>
          <p:cNvGraphicFramePr>
            <a:graphicFrameLocks noChangeAspect="1"/>
          </p:cNvGraphicFramePr>
          <p:nvPr>
            <p:extLst>
              <p:ext uri="{D42A27DB-BD31-4B8C-83A1-F6EECF244321}">
                <p14:modId xmlns:p14="http://schemas.microsoft.com/office/powerpoint/2010/main" val="206281783"/>
              </p:ext>
            </p:extLst>
          </p:nvPr>
        </p:nvGraphicFramePr>
        <p:xfrm>
          <a:off x="4213226" y="2578100"/>
          <a:ext cx="2819400" cy="990600"/>
        </p:xfrm>
        <a:graphic>
          <a:graphicData uri="http://schemas.openxmlformats.org/presentationml/2006/ole">
            <mc:AlternateContent xmlns:mc="http://schemas.openxmlformats.org/markup-compatibility/2006">
              <mc:Choice xmlns:v="urn:schemas-microsoft-com:vml" Requires="v">
                <p:oleObj spid="_x0000_s26760" name="公式" r:id="rId5" imgW="1371600" imgH="482600" progId="Equation.3">
                  <p:embed/>
                </p:oleObj>
              </mc:Choice>
              <mc:Fallback>
                <p:oleObj name="公式" r:id="rId5" imgW="13716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3226" y="2578100"/>
                        <a:ext cx="2819400" cy="9906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6" name="Object 6"/>
          <p:cNvGraphicFramePr>
            <a:graphicFrameLocks noChangeAspect="1"/>
          </p:cNvGraphicFramePr>
          <p:nvPr>
            <p:extLst>
              <p:ext uri="{D42A27DB-BD31-4B8C-83A1-F6EECF244321}">
                <p14:modId xmlns:p14="http://schemas.microsoft.com/office/powerpoint/2010/main" val="1487746543"/>
              </p:ext>
            </p:extLst>
          </p:nvPr>
        </p:nvGraphicFramePr>
        <p:xfrm>
          <a:off x="1933532" y="3581399"/>
          <a:ext cx="5849937" cy="1003300"/>
        </p:xfrm>
        <a:graphic>
          <a:graphicData uri="http://schemas.openxmlformats.org/presentationml/2006/ole">
            <mc:AlternateContent xmlns:mc="http://schemas.openxmlformats.org/markup-compatibility/2006">
              <mc:Choice xmlns:v="urn:schemas-microsoft-com:vml" Requires="v">
                <p:oleObj spid="_x0000_s26761" name="公式" r:id="rId7" imgW="2819400" imgH="482600" progId="Equation.3">
                  <p:embed/>
                </p:oleObj>
              </mc:Choice>
              <mc:Fallback>
                <p:oleObj name="公式" r:id="rId7" imgW="28194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33532" y="3581399"/>
                        <a:ext cx="5849937"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7" name="Object 7"/>
          <p:cNvGraphicFramePr>
            <a:graphicFrameLocks noChangeAspect="1"/>
          </p:cNvGraphicFramePr>
          <p:nvPr>
            <p:extLst>
              <p:ext uri="{D42A27DB-BD31-4B8C-83A1-F6EECF244321}">
                <p14:modId xmlns:p14="http://schemas.microsoft.com/office/powerpoint/2010/main" val="3513177722"/>
              </p:ext>
            </p:extLst>
          </p:nvPr>
        </p:nvGraphicFramePr>
        <p:xfrm>
          <a:off x="3230746" y="4590685"/>
          <a:ext cx="4375150" cy="1003300"/>
        </p:xfrm>
        <a:graphic>
          <a:graphicData uri="http://schemas.openxmlformats.org/presentationml/2006/ole">
            <mc:AlternateContent xmlns:mc="http://schemas.openxmlformats.org/markup-compatibility/2006">
              <mc:Choice xmlns:v="urn:schemas-microsoft-com:vml" Requires="v">
                <p:oleObj spid="_x0000_s26762" name="公式" r:id="rId9" imgW="2108200" imgH="482600" progId="Equation.3">
                  <p:embed/>
                </p:oleObj>
              </mc:Choice>
              <mc:Fallback>
                <p:oleObj name="公式" r:id="rId9" imgW="21082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0746" y="4590685"/>
                        <a:ext cx="4375150"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矩形标注 1"/>
          <p:cNvSpPr/>
          <p:nvPr/>
        </p:nvSpPr>
        <p:spPr bwMode="auto">
          <a:xfrm>
            <a:off x="8347621" y="2569984"/>
            <a:ext cx="3408951" cy="1460862"/>
          </a:xfrm>
          <a:prstGeom prst="wedgeRectCallout">
            <a:avLst>
              <a:gd name="adj1" fmla="val -78763"/>
              <a:gd name="adj2" fmla="val 5256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2400" b="1" dirty="0">
                <a:solidFill>
                  <a:srgbClr val="0000FF"/>
                </a:solidFill>
                <a:latin typeface="黑体" panose="02010609060101010101" pitchFamily="49" charset="-122"/>
                <a:ea typeface="黑体" panose="02010609060101010101" pitchFamily="49" charset="-122"/>
              </a:rPr>
              <a:t>当体系平均粒子数降低时，必然伴随粒子化学位的降低，反之亦然。</a:t>
            </a:r>
            <a:endParaRPr kumimoji="1" lang="en-US" altLang="zh-CN" sz="2400" b="1" dirty="0">
              <a:solidFill>
                <a:srgbClr val="0000FF"/>
              </a:solidFill>
              <a:latin typeface="黑体" panose="02010609060101010101" pitchFamily="49" charset="-122"/>
              <a:ea typeface="黑体" panose="02010609060101010101" pitchFamily="49" charset="-122"/>
            </a:endParaRPr>
          </a:p>
          <a:p>
            <a:pPr fontAlgn="base">
              <a:spcBef>
                <a:spcPct val="20000"/>
              </a:spcBef>
              <a:spcAft>
                <a:spcPct val="0"/>
              </a:spcAft>
              <a:defRPr/>
            </a:pPr>
            <a:endParaRPr kumimoji="1" lang="en-US" altLang="zh-CN" sz="2400" b="1" dirty="0">
              <a:solidFill>
                <a:srgbClr val="0000FF"/>
              </a:solidFill>
              <a:latin typeface="黑体" panose="02010609060101010101" pitchFamily="49" charset="-122"/>
              <a:ea typeface="黑体" panose="02010609060101010101" pitchFamily="49" charset="-122"/>
            </a:endParaRPr>
          </a:p>
          <a:p>
            <a:pPr fontAlgn="base">
              <a:spcBef>
                <a:spcPct val="20000"/>
              </a:spcBef>
              <a:spcAft>
                <a:spcPct val="0"/>
              </a:spcAft>
              <a:defRPr/>
            </a:pPr>
            <a:endParaRPr kumimoji="1" lang="zh-CN" altLang="en-US" sz="2400" b="1" dirty="0">
              <a:solidFill>
                <a:srgbClr val="0000FF"/>
              </a:solidFill>
              <a:latin typeface="黑体" panose="02010609060101010101" pitchFamily="49" charset="-122"/>
              <a:ea typeface="黑体" panose="02010609060101010101" pitchFamily="49" charset="-122"/>
            </a:endParaRPr>
          </a:p>
        </p:txBody>
      </p:sp>
      <p:graphicFrame>
        <p:nvGraphicFramePr>
          <p:cNvPr id="3" name="对象 2"/>
          <p:cNvGraphicFramePr>
            <a:graphicFrameLocks noChangeAspect="1"/>
          </p:cNvGraphicFramePr>
          <p:nvPr/>
        </p:nvGraphicFramePr>
        <p:xfrm>
          <a:off x="6667501" y="1557339"/>
          <a:ext cx="3851275" cy="795337"/>
        </p:xfrm>
        <a:graphic>
          <a:graphicData uri="http://schemas.openxmlformats.org/presentationml/2006/ole">
            <mc:AlternateContent xmlns:mc="http://schemas.openxmlformats.org/markup-compatibility/2006">
              <mc:Choice xmlns:v="urn:schemas-microsoft-com:vml" Requires="v">
                <p:oleObj spid="_x0000_s26763" name="公式" r:id="rId11" imgW="1778000" imgH="368300" progId="Equation.3">
                  <p:embed/>
                </p:oleObj>
              </mc:Choice>
              <mc:Fallback>
                <p:oleObj name="公式" r:id="rId11" imgW="1778000" imgH="3683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67501" y="1557339"/>
                        <a:ext cx="3851275" cy="7953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内容占位符 3"/>
          <p:cNvSpPr>
            <a:spLocks noGrp="1"/>
          </p:cNvSpPr>
          <p:nvPr>
            <p:ph idx="1"/>
          </p:nvPr>
        </p:nvSpPr>
        <p:spPr>
          <a:xfrm>
            <a:off x="796291" y="4724400"/>
            <a:ext cx="2519363" cy="719138"/>
          </a:xfrm>
        </p:spPr>
        <p:txBody>
          <a:bodyPr/>
          <a:lstStyle/>
          <a:p>
            <a:pPr marL="0" indent="0">
              <a:buNone/>
            </a:pPr>
            <a:r>
              <a:rPr lang="zh-CN" altLang="en-US" sz="2800" dirty="0">
                <a:latin typeface="黑体" panose="02010609060101010101" pitchFamily="49" charset="-122"/>
                <a:ea typeface="黑体" panose="02010609060101010101" pitchFamily="49" charset="-122"/>
              </a:rPr>
              <a:t>对理想气体有</a:t>
            </a:r>
          </a:p>
        </p:txBody>
      </p:sp>
      <p:graphicFrame>
        <p:nvGraphicFramePr>
          <p:cNvPr id="5" name="对象 4"/>
          <p:cNvGraphicFramePr>
            <a:graphicFrameLocks noChangeAspect="1"/>
          </p:cNvGraphicFramePr>
          <p:nvPr/>
        </p:nvGraphicFramePr>
        <p:xfrm>
          <a:off x="2208214" y="260351"/>
          <a:ext cx="6713537" cy="1122363"/>
        </p:xfrm>
        <a:graphic>
          <a:graphicData uri="http://schemas.openxmlformats.org/presentationml/2006/ole">
            <mc:AlternateContent xmlns:mc="http://schemas.openxmlformats.org/markup-compatibility/2006">
              <mc:Choice xmlns:v="urn:schemas-microsoft-com:vml" Requires="v">
                <p:oleObj spid="_x0000_s26764" name="公式" r:id="rId13" imgW="2882900" imgH="482600" progId="Equation.3">
                  <p:embed/>
                </p:oleObj>
              </mc:Choice>
              <mc:Fallback>
                <p:oleObj name="公式" r:id="rId13" imgW="2882900" imgH="482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8214" y="260351"/>
                        <a:ext cx="6713537" cy="11223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下箭头 6"/>
          <p:cNvSpPr>
            <a:spLocks noChangeArrowheads="1"/>
          </p:cNvSpPr>
          <p:nvPr/>
        </p:nvSpPr>
        <p:spPr bwMode="auto">
          <a:xfrm>
            <a:off x="6138863" y="1268414"/>
            <a:ext cx="431800" cy="1296987"/>
          </a:xfrm>
          <a:prstGeom prst="down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cxnSp>
        <p:nvCxnSpPr>
          <p:cNvPr id="9" name="直接箭头连接符 8"/>
          <p:cNvCxnSpPr>
            <a:cxnSpLocks noChangeShapeType="1"/>
          </p:cNvCxnSpPr>
          <p:nvPr/>
        </p:nvCxnSpPr>
        <p:spPr bwMode="auto">
          <a:xfrm flipH="1">
            <a:off x="2782889" y="1196976"/>
            <a:ext cx="1584325" cy="576263"/>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18"/>
          <p:cNvCxnSpPr>
            <a:cxnSpLocks noChangeShapeType="1"/>
          </p:cNvCxnSpPr>
          <p:nvPr/>
        </p:nvCxnSpPr>
        <p:spPr bwMode="auto">
          <a:xfrm>
            <a:off x="7032626" y="1125539"/>
            <a:ext cx="1008063" cy="503237"/>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6" name="对象 15"/>
          <p:cNvGraphicFramePr>
            <a:graphicFrameLocks noChangeAspect="1"/>
          </p:cNvGraphicFramePr>
          <p:nvPr>
            <p:extLst>
              <p:ext uri="{D42A27DB-BD31-4B8C-83A1-F6EECF244321}">
                <p14:modId xmlns:p14="http://schemas.microsoft.com/office/powerpoint/2010/main" val="1014183792"/>
              </p:ext>
            </p:extLst>
          </p:nvPr>
        </p:nvGraphicFramePr>
        <p:xfrm>
          <a:off x="3230746" y="5577253"/>
          <a:ext cx="5218112" cy="660400"/>
        </p:xfrm>
        <a:graphic>
          <a:graphicData uri="http://schemas.openxmlformats.org/presentationml/2006/ole">
            <mc:AlternateContent xmlns:mc="http://schemas.openxmlformats.org/markup-compatibility/2006">
              <mc:Choice xmlns:v="urn:schemas-microsoft-com:vml" Requires="v">
                <p:oleObj spid="_x0000_s26765" name="公式" r:id="rId15" imgW="2514600" imgH="317500" progId="Equation.3">
                  <p:embed/>
                </p:oleObj>
              </mc:Choice>
              <mc:Fallback>
                <p:oleObj name="公式" r:id="rId15" imgW="2514600" imgH="3175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30746" y="5577253"/>
                        <a:ext cx="5218112" cy="6604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TextBox 17"/>
          <p:cNvSpPr txBox="1">
            <a:spLocks noChangeArrowheads="1"/>
          </p:cNvSpPr>
          <p:nvPr/>
        </p:nvSpPr>
        <p:spPr bwMode="auto">
          <a:xfrm>
            <a:off x="8409897" y="5645515"/>
            <a:ext cx="1728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dirty="0">
                <a:solidFill>
                  <a:srgbClr val="FFFFFF"/>
                </a:solidFill>
                <a:ea typeface="隶书" panose="02010509060101010101" pitchFamily="49" charset="-122"/>
              </a:rPr>
              <a:t>相对涨落</a:t>
            </a:r>
          </a:p>
        </p:txBody>
      </p:sp>
    </p:spTree>
    <p:extLst>
      <p:ext uri="{BB962C8B-B14F-4D97-AF65-F5344CB8AC3E}">
        <p14:creationId xmlns:p14="http://schemas.microsoft.com/office/powerpoint/2010/main" val="700417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584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5845"/>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nodeType="clickEffect">
                                  <p:stCondLst>
                                    <p:cond delay="0"/>
                                  </p:stCondLst>
                                  <p:childTnLst>
                                    <p:set>
                                      <p:cBhvr>
                                        <p:cTn id="29" dur="1" fill="hold">
                                          <p:stCondLst>
                                            <p:cond delay="0"/>
                                          </p:stCondLst>
                                        </p:cTn>
                                        <p:tgtEl>
                                          <p:spTgt spid="35846"/>
                                        </p:tgtEl>
                                        <p:attrNameLst>
                                          <p:attrName>style.visibility</p:attrName>
                                        </p:attrNameLst>
                                      </p:cBhvr>
                                      <p:to>
                                        <p:strVal val="visible"/>
                                      </p:to>
                                    </p:set>
                                    <p:animEffect transition="in" filter="barn(inVertical)">
                                      <p:cBhvr>
                                        <p:cTn id="30" dur="500"/>
                                        <p:tgtEl>
                                          <p:spTgt spid="3584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5847"/>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P spid="7" grpId="0" animBg="1"/>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633549" y="476251"/>
            <a:ext cx="9783626" cy="504825"/>
          </a:xfrm>
        </p:spPr>
        <p:txBody>
          <a:bodyPr/>
          <a:lstStyle/>
          <a:p>
            <a:pPr marL="0" indent="0" eaLnBrk="1" hangingPunct="1"/>
            <a:r>
              <a:rPr lang="zh-CN" altLang="en-US" sz="2800" dirty="0">
                <a:ea typeface="黑体" panose="02010609060101010101" pitchFamily="49" charset="-122"/>
              </a:rPr>
              <a:t>更有普通意义的关系式：</a:t>
            </a:r>
          </a:p>
        </p:txBody>
      </p:sp>
      <p:graphicFrame>
        <p:nvGraphicFramePr>
          <p:cNvPr id="34819" name="Object 4"/>
          <p:cNvGraphicFramePr>
            <a:graphicFrameLocks noChangeAspect="1"/>
          </p:cNvGraphicFramePr>
          <p:nvPr/>
        </p:nvGraphicFramePr>
        <p:xfrm>
          <a:off x="6091239" y="333376"/>
          <a:ext cx="2886075" cy="944563"/>
        </p:xfrm>
        <a:graphic>
          <a:graphicData uri="http://schemas.openxmlformats.org/presentationml/2006/ole">
            <mc:AlternateContent xmlns:mc="http://schemas.openxmlformats.org/markup-compatibility/2006">
              <mc:Choice xmlns:v="urn:schemas-microsoft-com:vml" Requires="v">
                <p:oleObj spid="_x0000_s27726" name="公式" r:id="rId3" imgW="1473200" imgH="482600" progId="Equation.3">
                  <p:embed/>
                </p:oleObj>
              </mc:Choice>
              <mc:Fallback>
                <p:oleObj name="公式" r:id="rId3" imgW="14732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1239" y="333376"/>
                        <a:ext cx="2886075" cy="9445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68" name="Object 5"/>
          <p:cNvGraphicFramePr>
            <a:graphicFrameLocks noChangeAspect="1"/>
          </p:cNvGraphicFramePr>
          <p:nvPr/>
        </p:nvGraphicFramePr>
        <p:xfrm>
          <a:off x="2922588" y="1916113"/>
          <a:ext cx="5397500" cy="944562"/>
        </p:xfrm>
        <a:graphic>
          <a:graphicData uri="http://schemas.openxmlformats.org/presentationml/2006/ole">
            <mc:AlternateContent xmlns:mc="http://schemas.openxmlformats.org/markup-compatibility/2006">
              <mc:Choice xmlns:v="urn:schemas-microsoft-com:vml" Requires="v">
                <p:oleObj spid="_x0000_s27727" name="公式" r:id="rId5" imgW="2755900" imgH="482600" progId="Equation.3">
                  <p:embed/>
                </p:oleObj>
              </mc:Choice>
              <mc:Fallback>
                <p:oleObj name="公式" r:id="rId5" imgW="27559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2588" y="1916113"/>
                        <a:ext cx="5397500" cy="9445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69" name="Object 6"/>
          <p:cNvGraphicFramePr>
            <a:graphicFrameLocks noChangeAspect="1"/>
          </p:cNvGraphicFramePr>
          <p:nvPr/>
        </p:nvGraphicFramePr>
        <p:xfrm>
          <a:off x="2711450" y="4797426"/>
          <a:ext cx="3282950" cy="893763"/>
        </p:xfrm>
        <a:graphic>
          <a:graphicData uri="http://schemas.openxmlformats.org/presentationml/2006/ole">
            <mc:AlternateContent xmlns:mc="http://schemas.openxmlformats.org/markup-compatibility/2006">
              <mc:Choice xmlns:v="urn:schemas-microsoft-com:vml" Requires="v">
                <p:oleObj spid="_x0000_s27728" name="公式" r:id="rId7" imgW="1676400" imgH="457200" progId="Equation.3">
                  <p:embed/>
                </p:oleObj>
              </mc:Choice>
              <mc:Fallback>
                <p:oleObj name="公式" r:id="rId7" imgW="16764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1450" y="4797426"/>
                        <a:ext cx="3282950" cy="893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817836" y="1304925"/>
            <a:ext cx="82073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itchFamily="49" charset="-122"/>
              </a:rPr>
              <a:t>若依热力学习惯以单位摩尔量表示体系的化学位，</a:t>
            </a:r>
          </a:p>
        </p:txBody>
      </p:sp>
      <p:sp>
        <p:nvSpPr>
          <p:cNvPr id="8" name="Rectangle 3"/>
          <p:cNvSpPr txBox="1">
            <a:spLocks noChangeArrowheads="1"/>
          </p:cNvSpPr>
          <p:nvPr/>
        </p:nvSpPr>
        <p:spPr bwMode="auto">
          <a:xfrm>
            <a:off x="2098676" y="2924175"/>
            <a:ext cx="8423275"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itchFamily="49" charset="-122"/>
              </a:rPr>
              <a:t>式中</a:t>
            </a:r>
            <a:r>
              <a:rPr lang="en-US" altLang="zh-CN" sz="2800" b="1" i="1" kern="0" dirty="0">
                <a:solidFill>
                  <a:srgbClr val="FFFF00"/>
                </a:solidFill>
                <a:ea typeface="黑体" pitchFamily="49" charset="-122"/>
              </a:rPr>
              <a:t>Ñ</a:t>
            </a:r>
            <a:r>
              <a:rPr lang="en-US" altLang="zh-CN" sz="2800" b="1" i="1" kern="0" baseline="-25000" dirty="0">
                <a:solidFill>
                  <a:srgbClr val="FFFF00"/>
                </a:solidFill>
                <a:ea typeface="黑体" pitchFamily="49" charset="-122"/>
              </a:rPr>
              <a:t>0</a:t>
            </a:r>
            <a:r>
              <a:rPr lang="zh-CN" altLang="en-US" sz="2800" kern="0" dirty="0">
                <a:solidFill>
                  <a:srgbClr val="FFFFFF"/>
                </a:solidFill>
                <a:ea typeface="黑体" pitchFamily="49" charset="-122"/>
              </a:rPr>
              <a:t>为</a:t>
            </a:r>
            <a:r>
              <a:rPr lang="en-US" altLang="zh-CN" sz="2800" kern="0" dirty="0">
                <a:solidFill>
                  <a:srgbClr val="FFFFFF"/>
                </a:solidFill>
                <a:ea typeface="黑体" pitchFamily="49" charset="-122"/>
              </a:rPr>
              <a:t>Avogadro</a:t>
            </a:r>
            <a:r>
              <a:rPr lang="zh-CN" altLang="en-US" sz="2800" kern="0" dirty="0">
                <a:solidFill>
                  <a:srgbClr val="FFFFFF"/>
                </a:solidFill>
                <a:ea typeface="黑体" pitchFamily="49" charset="-122"/>
              </a:rPr>
              <a:t>常数</a:t>
            </a:r>
            <a:r>
              <a:rPr lang="en-US" altLang="zh-CN" sz="2800" kern="0" dirty="0">
                <a:solidFill>
                  <a:srgbClr val="FFFFFF"/>
                </a:solidFill>
                <a:ea typeface="黑体" pitchFamily="49" charset="-122"/>
              </a:rPr>
              <a:t>, </a:t>
            </a:r>
            <a:r>
              <a:rPr lang="en-US" altLang="zh-CN" sz="2800" b="1" i="1" kern="0" dirty="0">
                <a:solidFill>
                  <a:srgbClr val="FFFF00"/>
                </a:solidFill>
                <a:ea typeface="黑体" pitchFamily="49" charset="-122"/>
              </a:rPr>
              <a:t>n</a:t>
            </a:r>
            <a:r>
              <a:rPr lang="zh-CN" altLang="en-US" sz="2800" kern="0" dirty="0">
                <a:solidFill>
                  <a:srgbClr val="FFFFFF"/>
                </a:solidFill>
                <a:ea typeface="黑体" pitchFamily="49" charset="-122"/>
              </a:rPr>
              <a:t>为物质的摩尔数。</a:t>
            </a:r>
            <a:endParaRPr lang="zh-CN" altLang="en-US" sz="2800" kern="0" dirty="0">
              <a:solidFill>
                <a:srgbClr val="FFFFFF"/>
              </a:solidFill>
              <a:ea typeface="黑体" pitchFamily="49" charset="-122"/>
              <a:sym typeface="Symbol" pitchFamily="18" charset="2"/>
            </a:endParaRPr>
          </a:p>
        </p:txBody>
      </p:sp>
      <p:sp>
        <p:nvSpPr>
          <p:cNvPr id="9" name="Rectangle 3"/>
          <p:cNvSpPr txBox="1">
            <a:spLocks noChangeArrowheads="1"/>
          </p:cNvSpPr>
          <p:nvPr/>
        </p:nvSpPr>
        <p:spPr bwMode="auto">
          <a:xfrm>
            <a:off x="817837" y="3716339"/>
            <a:ext cx="11056300" cy="1360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sym typeface="Symbol" pitchFamily="18" charset="2"/>
              </a:rPr>
              <a:t>可表示为</a:t>
            </a:r>
            <a:r>
              <a:rPr lang="en-US" altLang="zh-CN" sz="2800" kern="0" dirty="0">
                <a:solidFill>
                  <a:srgbClr val="FFFF00"/>
                </a:solidFill>
                <a:ea typeface="黑体" pitchFamily="49" charset="-122"/>
                <a:sym typeface="Symbol" pitchFamily="18" charset="2"/>
              </a:rPr>
              <a:t>T</a:t>
            </a:r>
            <a:r>
              <a:rPr lang="zh-CN" altLang="en-US" sz="2800" kern="0" dirty="0">
                <a:solidFill>
                  <a:srgbClr val="FFFF00"/>
                </a:solidFill>
                <a:ea typeface="黑体" pitchFamily="49" charset="-122"/>
                <a:sym typeface="Symbol" pitchFamily="18" charset="2"/>
              </a:rPr>
              <a:t>、</a:t>
            </a:r>
            <a:r>
              <a:rPr lang="en-US" altLang="zh-CN" sz="2800" kern="0" dirty="0">
                <a:solidFill>
                  <a:srgbClr val="FFFF00"/>
                </a:solidFill>
                <a:ea typeface="黑体" pitchFamily="49" charset="-122"/>
                <a:sym typeface="Symbol" pitchFamily="18" charset="2"/>
              </a:rPr>
              <a:t>V</a:t>
            </a:r>
            <a:r>
              <a:rPr lang="zh-CN" altLang="en-US" sz="2800" kern="0" dirty="0">
                <a:solidFill>
                  <a:srgbClr val="FFFF00"/>
                </a:solidFill>
                <a:ea typeface="黑体" pitchFamily="49" charset="-122"/>
                <a:sym typeface="Symbol" pitchFamily="18" charset="2"/>
              </a:rPr>
              <a:t>、</a:t>
            </a:r>
            <a:r>
              <a:rPr lang="en-US" altLang="zh-CN" sz="2800" kern="0" dirty="0">
                <a:solidFill>
                  <a:srgbClr val="FFFF00"/>
                </a:solidFill>
                <a:ea typeface="黑体" pitchFamily="49" charset="-122"/>
                <a:sym typeface="Symbol" pitchFamily="18" charset="2"/>
              </a:rPr>
              <a:t>n</a:t>
            </a:r>
            <a:r>
              <a:rPr lang="zh-CN" altLang="en-US" sz="2800" kern="0" dirty="0">
                <a:solidFill>
                  <a:srgbClr val="FFFFFF"/>
                </a:solidFill>
                <a:ea typeface="黑体" pitchFamily="49" charset="-122"/>
                <a:sym typeface="Symbol" pitchFamily="18" charset="2"/>
              </a:rPr>
              <a:t>的函数，因</a:t>
            </a: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sym typeface="Symbol" pitchFamily="18" charset="2"/>
              </a:rPr>
              <a:t>是热力学变量的零次齐次函数，据</a:t>
            </a:r>
            <a:r>
              <a:rPr lang="en-US" altLang="zh-CN" sz="2800" kern="0" dirty="0">
                <a:solidFill>
                  <a:srgbClr val="FFFFFF"/>
                </a:solidFill>
                <a:ea typeface="黑体" pitchFamily="49" charset="-122"/>
                <a:sym typeface="Symbol" pitchFamily="18" charset="2"/>
              </a:rPr>
              <a:t>Euler</a:t>
            </a:r>
            <a:r>
              <a:rPr lang="zh-CN" altLang="en-US" sz="2800" kern="0" dirty="0">
                <a:solidFill>
                  <a:srgbClr val="FFFFFF"/>
                </a:solidFill>
                <a:ea typeface="黑体" pitchFamily="49" charset="-122"/>
                <a:sym typeface="Symbol" pitchFamily="18" charset="2"/>
              </a:rPr>
              <a:t>定理，在恒温条件下，当有</a:t>
            </a:r>
          </a:p>
        </p:txBody>
      </p:sp>
      <p:graphicFrame>
        <p:nvGraphicFramePr>
          <p:cNvPr id="2" name="对象 1"/>
          <p:cNvGraphicFramePr>
            <a:graphicFrameLocks noChangeAspect="1"/>
          </p:cNvGraphicFramePr>
          <p:nvPr/>
        </p:nvGraphicFramePr>
        <p:xfrm>
          <a:off x="6102350" y="4797426"/>
          <a:ext cx="3233738" cy="893763"/>
        </p:xfrm>
        <a:graphic>
          <a:graphicData uri="http://schemas.openxmlformats.org/presentationml/2006/ole">
            <mc:AlternateContent xmlns:mc="http://schemas.openxmlformats.org/markup-compatibility/2006">
              <mc:Choice xmlns:v="urn:schemas-microsoft-com:vml" Requires="v">
                <p:oleObj spid="_x0000_s27729" name="公式" r:id="rId9" imgW="1651000" imgH="457200" progId="Equation.3">
                  <p:embed/>
                </p:oleObj>
              </mc:Choice>
              <mc:Fallback>
                <p:oleObj name="公式" r:id="rId9" imgW="165100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02350" y="4797426"/>
                        <a:ext cx="3233738" cy="893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88625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21" fill="hold" nodeType="clickEffect">
                                  <p:stCondLst>
                                    <p:cond delay="0"/>
                                  </p:stCondLst>
                                  <p:childTnLst>
                                    <p:set>
                                      <p:cBhvr>
                                        <p:cTn id="10" dur="1" fill="hold">
                                          <p:stCondLst>
                                            <p:cond delay="0"/>
                                          </p:stCondLst>
                                        </p:cTn>
                                        <p:tgtEl>
                                          <p:spTgt spid="36868"/>
                                        </p:tgtEl>
                                        <p:attrNameLst>
                                          <p:attrName>style.visibility</p:attrName>
                                        </p:attrNameLst>
                                      </p:cBhvr>
                                      <p:to>
                                        <p:strVal val="visible"/>
                                      </p:to>
                                    </p:set>
                                    <p:animEffect transition="in" filter="barn(inVertical)">
                                      <p:cBhvr>
                                        <p:cTn id="11" dur="500"/>
                                        <p:tgtEl>
                                          <p:spTgt spid="36868"/>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nodeType="clickEffect">
                                  <p:stCondLst>
                                    <p:cond delay="0"/>
                                  </p:stCondLst>
                                  <p:childTnLst>
                                    <p:set>
                                      <p:cBhvr>
                                        <p:cTn id="23" dur="1" fill="hold">
                                          <p:stCondLst>
                                            <p:cond delay="0"/>
                                          </p:stCondLst>
                                        </p:cTn>
                                        <p:tgtEl>
                                          <p:spTgt spid="36869"/>
                                        </p:tgtEl>
                                        <p:attrNameLst>
                                          <p:attrName>style.visibility</p:attrName>
                                        </p:attrNameLst>
                                      </p:cBhvr>
                                      <p:to>
                                        <p:strVal val="visible"/>
                                      </p:to>
                                    </p:set>
                                    <p:animEffect transition="in" filter="barn(inVertical)">
                                      <p:cBhvr>
                                        <p:cTn id="24" dur="500"/>
                                        <p:tgtEl>
                                          <p:spTgt spid="3686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057400" y="457200"/>
            <a:ext cx="7924800" cy="668338"/>
          </a:xfrm>
        </p:spPr>
        <p:txBody>
          <a:bodyPr/>
          <a:lstStyle/>
          <a:p>
            <a:pPr eaLnBrk="1" hangingPunct="1">
              <a:buFontTx/>
              <a:buNone/>
            </a:pPr>
            <a:r>
              <a:rPr lang="zh-CN" altLang="en-US" sz="2800">
                <a:latin typeface="黑体" panose="02010609060101010101" pitchFamily="49" charset="-122"/>
                <a:ea typeface="黑体" panose="02010609060101010101" pitchFamily="49" charset="-122"/>
              </a:rPr>
              <a:t>另由热力学基本关系式</a:t>
            </a:r>
          </a:p>
        </p:txBody>
      </p:sp>
      <p:graphicFrame>
        <p:nvGraphicFramePr>
          <p:cNvPr id="35843" name="Object 4"/>
          <p:cNvGraphicFramePr>
            <a:graphicFrameLocks noChangeAspect="1"/>
          </p:cNvGraphicFramePr>
          <p:nvPr/>
        </p:nvGraphicFramePr>
        <p:xfrm>
          <a:off x="3287713" y="981075"/>
          <a:ext cx="5505450" cy="571500"/>
        </p:xfrm>
        <a:graphic>
          <a:graphicData uri="http://schemas.openxmlformats.org/presentationml/2006/ole">
            <mc:AlternateContent xmlns:mc="http://schemas.openxmlformats.org/markup-compatibility/2006">
              <mc:Choice xmlns:v="urn:schemas-microsoft-com:vml" Requires="v">
                <p:oleObj spid="_x0000_s28814" name="公式" r:id="rId3" imgW="2324100" imgH="241300" progId="Equation.3">
                  <p:embed/>
                </p:oleObj>
              </mc:Choice>
              <mc:Fallback>
                <p:oleObj name="公式" r:id="rId3" imgW="23241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7713" y="981075"/>
                        <a:ext cx="5505450" cy="5715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2" name="Object 6"/>
          <p:cNvGraphicFramePr>
            <a:graphicFrameLocks noChangeAspect="1"/>
          </p:cNvGraphicFramePr>
          <p:nvPr/>
        </p:nvGraphicFramePr>
        <p:xfrm>
          <a:off x="3276601" y="1600201"/>
          <a:ext cx="5821363" cy="968375"/>
        </p:xfrm>
        <a:graphic>
          <a:graphicData uri="http://schemas.openxmlformats.org/presentationml/2006/ole">
            <mc:AlternateContent xmlns:mc="http://schemas.openxmlformats.org/markup-compatibility/2006">
              <mc:Choice xmlns:v="urn:schemas-microsoft-com:vml" Requires="v">
                <p:oleObj spid="_x0000_s28815" name="公式" r:id="rId5" imgW="2971800" imgH="495300" progId="Equation.3">
                  <p:embed/>
                </p:oleObj>
              </mc:Choice>
              <mc:Fallback>
                <p:oleObj name="公式" r:id="rId5" imgW="2971800" imgH="495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1" y="1600201"/>
                        <a:ext cx="5821363" cy="968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3" name="Object 7"/>
          <p:cNvGraphicFramePr>
            <a:graphicFrameLocks noChangeAspect="1"/>
          </p:cNvGraphicFramePr>
          <p:nvPr/>
        </p:nvGraphicFramePr>
        <p:xfrm>
          <a:off x="6959600" y="2565400"/>
          <a:ext cx="2076450" cy="909638"/>
        </p:xfrm>
        <a:graphic>
          <a:graphicData uri="http://schemas.openxmlformats.org/presentationml/2006/ole">
            <mc:AlternateContent xmlns:mc="http://schemas.openxmlformats.org/markup-compatibility/2006">
              <mc:Choice xmlns:v="urn:schemas-microsoft-com:vml" Requires="v">
                <p:oleObj spid="_x0000_s28816" name="公式" r:id="rId7" imgW="1041400" imgH="457200" progId="Equation.3">
                  <p:embed/>
                </p:oleObj>
              </mc:Choice>
              <mc:Fallback>
                <p:oleObj name="公式" r:id="rId7" imgW="10414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59600" y="2565400"/>
                        <a:ext cx="2076450" cy="9096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894" name="Object 8"/>
          <p:cNvGraphicFramePr>
            <a:graphicFrameLocks noChangeAspect="1"/>
          </p:cNvGraphicFramePr>
          <p:nvPr/>
        </p:nvGraphicFramePr>
        <p:xfrm>
          <a:off x="2679700" y="3500438"/>
          <a:ext cx="3632200" cy="944562"/>
        </p:xfrm>
        <a:graphic>
          <a:graphicData uri="http://schemas.openxmlformats.org/presentationml/2006/ole">
            <mc:AlternateContent xmlns:mc="http://schemas.openxmlformats.org/markup-compatibility/2006">
              <mc:Choice xmlns:v="urn:schemas-microsoft-com:vml" Requires="v">
                <p:oleObj spid="_x0000_s28817" name="公式" r:id="rId9" imgW="1854200" imgH="482600" progId="Equation.3">
                  <p:embed/>
                </p:oleObj>
              </mc:Choice>
              <mc:Fallback>
                <p:oleObj name="公式" r:id="rId9" imgW="18542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79700" y="3500438"/>
                        <a:ext cx="3632200" cy="9445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7" name="Object 9"/>
          <p:cNvGraphicFramePr>
            <a:graphicFrameLocks noChangeAspect="1"/>
          </p:cNvGraphicFramePr>
          <p:nvPr/>
        </p:nvGraphicFramePr>
        <p:xfrm>
          <a:off x="2135188" y="5013325"/>
          <a:ext cx="5403850" cy="1003300"/>
        </p:xfrm>
        <a:graphic>
          <a:graphicData uri="http://schemas.openxmlformats.org/presentationml/2006/ole">
            <mc:AlternateContent xmlns:mc="http://schemas.openxmlformats.org/markup-compatibility/2006">
              <mc:Choice xmlns:v="urn:schemas-microsoft-com:vml" Requires="v">
                <p:oleObj spid="_x0000_s28818" name="公式" r:id="rId11" imgW="2603500" imgH="482600" progId="Equation.3">
                  <p:embed/>
                </p:oleObj>
              </mc:Choice>
              <mc:Fallback>
                <p:oleObj name="公式" r:id="rId11" imgW="26035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35188" y="5013325"/>
                        <a:ext cx="5403850"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Rectangle 3"/>
          <p:cNvSpPr txBox="1">
            <a:spLocks noChangeArrowheads="1"/>
          </p:cNvSpPr>
          <p:nvPr/>
        </p:nvSpPr>
        <p:spPr bwMode="auto">
          <a:xfrm>
            <a:off x="2316164" y="2657476"/>
            <a:ext cx="4535487"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latin typeface="黑体" pitchFamily="49" charset="-122"/>
                <a:ea typeface="黑体" pitchFamily="49" charset="-122"/>
              </a:rPr>
              <a:t>其中</a:t>
            </a:r>
            <a:r>
              <a:rPr lang="zh-CN" altLang="en-US" sz="2800" b="1" i="1" kern="0" dirty="0">
                <a:solidFill>
                  <a:srgbClr val="FFFF00"/>
                </a:solidFill>
                <a:latin typeface="黑体" pitchFamily="49" charset="-122"/>
                <a:ea typeface="黑体" pitchFamily="49" charset="-122"/>
                <a:sym typeface="Symbol" pitchFamily="18" charset="2"/>
              </a:rPr>
              <a:t></a:t>
            </a:r>
            <a:r>
              <a:rPr lang="zh-CN" altLang="en-US" sz="2800" kern="0" dirty="0">
                <a:solidFill>
                  <a:srgbClr val="FFFFFF"/>
                </a:solidFill>
                <a:latin typeface="黑体" pitchFamily="49" charset="-122"/>
                <a:ea typeface="黑体" pitchFamily="49" charset="-122"/>
                <a:sym typeface="Symbol" pitchFamily="18" charset="2"/>
              </a:rPr>
              <a:t>为体系的压缩系数：</a:t>
            </a:r>
          </a:p>
        </p:txBody>
      </p:sp>
      <p:sp>
        <p:nvSpPr>
          <p:cNvPr id="2" name="右箭头 1"/>
          <p:cNvSpPr>
            <a:spLocks noChangeArrowheads="1"/>
          </p:cNvSpPr>
          <p:nvPr/>
        </p:nvSpPr>
        <p:spPr bwMode="auto">
          <a:xfrm>
            <a:off x="2495550" y="1916114"/>
            <a:ext cx="647700" cy="288925"/>
          </a:xfrm>
          <a:prstGeom prst="rightArrow">
            <a:avLst>
              <a:gd name="adj1" fmla="val 50000"/>
              <a:gd name="adj2" fmla="val 4981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1" name="Rectangle 3"/>
          <p:cNvSpPr txBox="1">
            <a:spLocks noChangeArrowheads="1"/>
          </p:cNvSpPr>
          <p:nvPr/>
        </p:nvSpPr>
        <p:spPr bwMode="auto">
          <a:xfrm>
            <a:off x="2063750" y="4448176"/>
            <a:ext cx="1944688"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latin typeface="黑体" pitchFamily="49" charset="-122"/>
                <a:ea typeface="黑体" pitchFamily="49" charset="-122"/>
                <a:sym typeface="Symbol" pitchFamily="18" charset="2"/>
              </a:rPr>
              <a:t>由此而得</a:t>
            </a:r>
            <a:endParaRPr lang="zh-CN" altLang="en-US" sz="2800" kern="0" dirty="0">
              <a:solidFill>
                <a:srgbClr val="FFFFFF"/>
              </a:solidFill>
              <a:latin typeface="黑体" pitchFamily="49" charset="-122"/>
              <a:ea typeface="黑体" pitchFamily="49" charset="-122"/>
            </a:endParaRPr>
          </a:p>
        </p:txBody>
      </p:sp>
      <p:graphicFrame>
        <p:nvGraphicFramePr>
          <p:cNvPr id="4" name="对象 3"/>
          <p:cNvGraphicFramePr>
            <a:graphicFrameLocks noChangeAspect="1"/>
          </p:cNvGraphicFramePr>
          <p:nvPr/>
        </p:nvGraphicFramePr>
        <p:xfrm>
          <a:off x="6315075" y="3571875"/>
          <a:ext cx="2660650" cy="819150"/>
        </p:xfrm>
        <a:graphic>
          <a:graphicData uri="http://schemas.openxmlformats.org/presentationml/2006/ole">
            <mc:AlternateContent xmlns:mc="http://schemas.openxmlformats.org/markup-compatibility/2006">
              <mc:Choice xmlns:v="urn:schemas-microsoft-com:vml" Requires="v">
                <p:oleObj spid="_x0000_s28819" name="公式" r:id="rId13" imgW="1358900" imgH="419100" progId="Equation.3">
                  <p:embed/>
                </p:oleObj>
              </mc:Choice>
              <mc:Fallback>
                <p:oleObj name="公式" r:id="rId13" imgW="1358900" imgH="419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15075" y="3571875"/>
                        <a:ext cx="2660650" cy="8191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2" name="对象 4"/>
          <p:cNvGraphicFramePr>
            <a:graphicFrameLocks noChangeAspect="1"/>
          </p:cNvGraphicFramePr>
          <p:nvPr/>
        </p:nvGraphicFramePr>
        <p:xfrm>
          <a:off x="7680326" y="5297489"/>
          <a:ext cx="1687513" cy="554037"/>
        </p:xfrm>
        <a:graphic>
          <a:graphicData uri="http://schemas.openxmlformats.org/presentationml/2006/ole">
            <mc:AlternateContent xmlns:mc="http://schemas.openxmlformats.org/markup-compatibility/2006">
              <mc:Choice xmlns:v="urn:schemas-microsoft-com:vml" Requires="v">
                <p:oleObj spid="_x0000_s28820" name="公式" r:id="rId15" imgW="812447" imgH="266584" progId="Equation.3">
                  <p:embed/>
                </p:oleObj>
              </mc:Choice>
              <mc:Fallback>
                <p:oleObj name="公式" r:id="rId15" imgW="812447" imgH="26658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80326" y="5297489"/>
                        <a:ext cx="1687513" cy="5540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722766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7892"/>
                                        </p:tgtEl>
                                        <p:attrNameLst>
                                          <p:attrName>style.visibility</p:attrName>
                                        </p:attrNameLst>
                                      </p:cBhvr>
                                      <p:to>
                                        <p:strVal val="visible"/>
                                      </p:to>
                                    </p:set>
                                    <p:animEffect transition="in" filter="barn(inVertical)">
                                      <p:cBhvr>
                                        <p:cTn id="10" dur="500"/>
                                        <p:tgtEl>
                                          <p:spTgt spid="3789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37893"/>
                                        </p:tgtEl>
                                        <p:attrNameLst>
                                          <p:attrName>style.visibility</p:attrName>
                                        </p:attrNameLst>
                                      </p:cBhvr>
                                      <p:to>
                                        <p:strVal val="visible"/>
                                      </p:to>
                                    </p:set>
                                    <p:animEffect transition="in" filter="fade">
                                      <p:cBhvr>
                                        <p:cTn id="18" dur="500"/>
                                        <p:tgtEl>
                                          <p:spTgt spid="3789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789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nodeType="withEffect">
                                  <p:stCondLst>
                                    <p:cond delay="0"/>
                                  </p:stCondLst>
                                  <p:childTnLst>
                                    <p:set>
                                      <p:cBhvr>
                                        <p:cTn id="33" dur="1" fill="hold">
                                          <p:stCondLst>
                                            <p:cond delay="0"/>
                                          </p:stCondLst>
                                        </p:cTn>
                                        <p:tgtEl>
                                          <p:spTgt spid="35847"/>
                                        </p:tgtEl>
                                        <p:attrNameLst>
                                          <p:attrName>style.visibility</p:attrName>
                                        </p:attrNameLst>
                                      </p:cBhvr>
                                      <p:to>
                                        <p:strVal val="visible"/>
                                      </p:to>
                                    </p:set>
                                    <p:animEffect transition="in" filter="fade">
                                      <p:cBhvr>
                                        <p:cTn id="34" dur="500"/>
                                        <p:tgtEl>
                                          <p:spTgt spid="3584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5852"/>
                                        </p:tgtEl>
                                        <p:attrNameLst>
                                          <p:attrName>style.visibility</p:attrName>
                                        </p:attrNameLst>
                                      </p:cBhvr>
                                      <p:to>
                                        <p:strVal val="visible"/>
                                      </p:to>
                                    </p:set>
                                    <p:animEffect transition="in" filter="fade">
                                      <p:cBhvr>
                                        <p:cTn id="39" dur="500"/>
                                        <p:tgtEl>
                                          <p:spTgt spid="35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zh-CN" altLang="zh-CN" smtClean="0"/>
          </a:p>
        </p:txBody>
      </p:sp>
      <p:sp>
        <p:nvSpPr>
          <p:cNvPr id="36867" name="Rectangle 3"/>
          <p:cNvSpPr>
            <a:spLocks noGrp="1" noChangeArrowheads="1"/>
          </p:cNvSpPr>
          <p:nvPr>
            <p:ph type="body" idx="1"/>
          </p:nvPr>
        </p:nvSpPr>
        <p:spPr>
          <a:xfrm>
            <a:off x="449988" y="631826"/>
            <a:ext cx="11149149" cy="1592263"/>
          </a:xfrm>
        </p:spPr>
        <p:txBody>
          <a:bodyPr/>
          <a:lstStyle/>
          <a:p>
            <a:pPr eaLnBrk="1" hangingPunct="1">
              <a:lnSpc>
                <a:spcPct val="110000"/>
              </a:lnSpc>
              <a:buFontTx/>
              <a:buNone/>
            </a:pPr>
            <a:r>
              <a:rPr lang="en-US" altLang="zh-CN" sz="2800" dirty="0">
                <a:solidFill>
                  <a:schemeClr val="tx2"/>
                </a:solidFill>
                <a:ea typeface="黑体" panose="02010609060101010101" pitchFamily="49" charset="-122"/>
              </a:rPr>
              <a:t>(2) </a:t>
            </a:r>
            <a:r>
              <a:rPr lang="zh-CN" altLang="en-US" sz="2800" dirty="0">
                <a:solidFill>
                  <a:schemeClr val="tx2"/>
                </a:solidFill>
                <a:ea typeface="黑体" panose="02010609060101010101" pitchFamily="49" charset="-122"/>
              </a:rPr>
              <a:t>能量涨落： </a:t>
            </a:r>
            <a:r>
              <a:rPr lang="zh-CN" altLang="en-US" sz="2800" dirty="0">
                <a:ea typeface="黑体" panose="02010609060101010101" pitchFamily="49" charset="-122"/>
              </a:rPr>
              <a:t>巨正则系综中，导致成员能量涨落的因素有</a:t>
            </a:r>
            <a:r>
              <a:rPr lang="zh-CN" altLang="en-US" sz="2800" dirty="0" smtClean="0">
                <a:ea typeface="黑体" panose="02010609060101010101" pitchFamily="49" charset="-122"/>
              </a:rPr>
              <a:t>：</a:t>
            </a:r>
            <a:endParaRPr lang="en-US" altLang="zh-CN" sz="2800" dirty="0" smtClean="0">
              <a:ea typeface="黑体" panose="02010609060101010101" pitchFamily="49" charset="-122"/>
            </a:endParaRPr>
          </a:p>
          <a:p>
            <a:pPr marL="514350" indent="-514350" eaLnBrk="1" hangingPunct="1">
              <a:lnSpc>
                <a:spcPct val="110000"/>
              </a:lnSpc>
              <a:buFontTx/>
              <a:buAutoNum type="alphaLcParenR"/>
            </a:pPr>
            <a:r>
              <a:rPr lang="zh-CN" altLang="en-US" sz="2800" dirty="0" smtClean="0">
                <a:ea typeface="黑体" panose="02010609060101010101" pitchFamily="49" charset="-122"/>
              </a:rPr>
              <a:t>粒子</a:t>
            </a:r>
            <a:r>
              <a:rPr lang="zh-CN" altLang="en-US" sz="2800" dirty="0">
                <a:ea typeface="黑体" panose="02010609060101010101" pitchFamily="49" charset="-122"/>
              </a:rPr>
              <a:t>数涨落而引起的能量涨落</a:t>
            </a:r>
            <a:r>
              <a:rPr lang="en-US" altLang="zh-CN" sz="2800" dirty="0">
                <a:ea typeface="黑体" panose="02010609060101010101" pitchFamily="49" charset="-122"/>
              </a:rPr>
              <a:t>; </a:t>
            </a:r>
            <a:endParaRPr lang="en-US" altLang="zh-CN" sz="2800" dirty="0" smtClean="0">
              <a:ea typeface="黑体" panose="02010609060101010101" pitchFamily="49" charset="-122"/>
            </a:endParaRPr>
          </a:p>
          <a:p>
            <a:pPr marL="514350" indent="-514350" eaLnBrk="1" hangingPunct="1">
              <a:lnSpc>
                <a:spcPct val="110000"/>
              </a:lnSpc>
              <a:buFontTx/>
              <a:buAutoNum type="alphaLcParenR"/>
            </a:pPr>
            <a:r>
              <a:rPr lang="zh-CN" altLang="en-US" sz="2800" dirty="0" smtClean="0">
                <a:ea typeface="黑体" panose="02010609060101010101" pitchFamily="49" charset="-122"/>
              </a:rPr>
              <a:t>体系</a:t>
            </a:r>
            <a:r>
              <a:rPr lang="zh-CN" altLang="en-US" sz="2800" dirty="0">
                <a:ea typeface="黑体" panose="02010609060101010101" pitchFamily="49" charset="-122"/>
              </a:rPr>
              <a:t>与热库接触而引起的能量涨落。</a:t>
            </a:r>
          </a:p>
        </p:txBody>
      </p:sp>
      <p:graphicFrame>
        <p:nvGraphicFramePr>
          <p:cNvPr id="38916" name="Object 4"/>
          <p:cNvGraphicFramePr>
            <a:graphicFrameLocks noChangeAspect="1"/>
          </p:cNvGraphicFramePr>
          <p:nvPr>
            <p:extLst>
              <p:ext uri="{D42A27DB-BD31-4B8C-83A1-F6EECF244321}">
                <p14:modId xmlns:p14="http://schemas.microsoft.com/office/powerpoint/2010/main" val="2648127397"/>
              </p:ext>
            </p:extLst>
          </p:nvPr>
        </p:nvGraphicFramePr>
        <p:xfrm>
          <a:off x="2263459" y="2308228"/>
          <a:ext cx="5521325" cy="962025"/>
        </p:xfrm>
        <a:graphic>
          <a:graphicData uri="http://schemas.openxmlformats.org/presentationml/2006/ole">
            <mc:AlternateContent xmlns:mc="http://schemas.openxmlformats.org/markup-compatibility/2006">
              <mc:Choice xmlns:v="urn:schemas-microsoft-com:vml" Requires="v">
                <p:oleObj spid="_x0000_s29838" name="公式" r:id="rId3" imgW="2768600" imgH="482600" progId="Equation.3">
                  <p:embed/>
                </p:oleObj>
              </mc:Choice>
              <mc:Fallback>
                <p:oleObj name="公式" r:id="rId3" imgW="27686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3459" y="2308228"/>
                        <a:ext cx="5521325"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5"/>
          <p:cNvGraphicFramePr>
            <a:graphicFrameLocks noChangeAspect="1"/>
          </p:cNvGraphicFramePr>
          <p:nvPr>
            <p:extLst>
              <p:ext uri="{D42A27DB-BD31-4B8C-83A1-F6EECF244321}">
                <p14:modId xmlns:p14="http://schemas.microsoft.com/office/powerpoint/2010/main" val="1780906417"/>
              </p:ext>
            </p:extLst>
          </p:nvPr>
        </p:nvGraphicFramePr>
        <p:xfrm>
          <a:off x="2312670" y="4098928"/>
          <a:ext cx="6078538" cy="962025"/>
        </p:xfrm>
        <a:graphic>
          <a:graphicData uri="http://schemas.openxmlformats.org/presentationml/2006/ole">
            <mc:AlternateContent xmlns:mc="http://schemas.openxmlformats.org/markup-compatibility/2006">
              <mc:Choice xmlns:v="urn:schemas-microsoft-com:vml" Requires="v">
                <p:oleObj spid="_x0000_s29839" name="公式" r:id="rId5" imgW="3048000" imgH="482600" progId="Equation.3">
                  <p:embed/>
                </p:oleObj>
              </mc:Choice>
              <mc:Fallback>
                <p:oleObj name="公式" r:id="rId5" imgW="30480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2670" y="4098928"/>
                        <a:ext cx="6078538"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8" name="Object 6"/>
          <p:cNvGraphicFramePr>
            <a:graphicFrameLocks noChangeAspect="1"/>
          </p:cNvGraphicFramePr>
          <p:nvPr>
            <p:extLst>
              <p:ext uri="{D42A27DB-BD31-4B8C-83A1-F6EECF244321}">
                <p14:modId xmlns:p14="http://schemas.microsoft.com/office/powerpoint/2010/main" val="123850435"/>
              </p:ext>
            </p:extLst>
          </p:nvPr>
        </p:nvGraphicFramePr>
        <p:xfrm>
          <a:off x="2350801" y="5119688"/>
          <a:ext cx="1824038" cy="962025"/>
        </p:xfrm>
        <a:graphic>
          <a:graphicData uri="http://schemas.openxmlformats.org/presentationml/2006/ole">
            <mc:AlternateContent xmlns:mc="http://schemas.openxmlformats.org/markup-compatibility/2006">
              <mc:Choice xmlns:v="urn:schemas-microsoft-com:vml" Requires="v">
                <p:oleObj spid="_x0000_s29840" name="公式" r:id="rId7" imgW="914400" imgH="482600" progId="Equation.3">
                  <p:embed/>
                </p:oleObj>
              </mc:Choice>
              <mc:Fallback>
                <p:oleObj name="公式" r:id="rId7" imgW="9144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0801" y="5119688"/>
                        <a:ext cx="1824038"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228956913"/>
              </p:ext>
            </p:extLst>
          </p:nvPr>
        </p:nvGraphicFramePr>
        <p:xfrm>
          <a:off x="2290445" y="3281365"/>
          <a:ext cx="4076700" cy="708025"/>
        </p:xfrm>
        <a:graphic>
          <a:graphicData uri="http://schemas.openxmlformats.org/presentationml/2006/ole">
            <mc:AlternateContent xmlns:mc="http://schemas.openxmlformats.org/markup-compatibility/2006">
              <mc:Choice xmlns:v="urn:schemas-microsoft-com:vml" Requires="v">
                <p:oleObj spid="_x0000_s29841" name="公式" r:id="rId9" imgW="2043813" imgH="355446" progId="Equation.3">
                  <p:embed/>
                </p:oleObj>
              </mc:Choice>
              <mc:Fallback>
                <p:oleObj name="公式" r:id="rId9" imgW="2043813" imgH="3554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0445" y="3281365"/>
                        <a:ext cx="4076700" cy="708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右箭头 2"/>
          <p:cNvSpPr>
            <a:spLocks noChangeArrowheads="1"/>
          </p:cNvSpPr>
          <p:nvPr/>
        </p:nvSpPr>
        <p:spPr bwMode="auto">
          <a:xfrm>
            <a:off x="7857808" y="2697165"/>
            <a:ext cx="2159000" cy="144463"/>
          </a:xfrm>
          <a:prstGeom prst="rightArrow">
            <a:avLst>
              <a:gd name="adj1" fmla="val 50000"/>
              <a:gd name="adj2" fmla="val 4981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4" name="TextBox 3"/>
          <p:cNvSpPr txBox="1">
            <a:spLocks noChangeArrowheads="1"/>
          </p:cNvSpPr>
          <p:nvPr/>
        </p:nvSpPr>
        <p:spPr bwMode="auto">
          <a:xfrm>
            <a:off x="7627620" y="2224089"/>
            <a:ext cx="2592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9900"/>
                </a:solidFill>
                <a:ea typeface="隶书" panose="02010509060101010101" pitchFamily="49" charset="-122"/>
              </a:rPr>
              <a:t>两边同乘</a:t>
            </a:r>
            <a:r>
              <a:rPr lang="zh-CN" altLang="en-US" sz="2800" b="1">
                <a:solidFill>
                  <a:srgbClr val="FF9900"/>
                </a:solidFill>
                <a:ea typeface="隶书" panose="02010509060101010101" pitchFamily="49" charset="-122"/>
                <a:sym typeface="Symbol" panose="05050102010706020507" pitchFamily="18" charset="2"/>
              </a:rPr>
              <a:t></a:t>
            </a:r>
            <a:endParaRPr lang="zh-CN" altLang="en-US" sz="2800" b="1">
              <a:solidFill>
                <a:srgbClr val="FF9900"/>
              </a:solidFill>
              <a:ea typeface="隶书" panose="02010509060101010101" pitchFamily="49" charset="-122"/>
            </a:endParaRPr>
          </a:p>
        </p:txBody>
      </p:sp>
      <p:sp>
        <p:nvSpPr>
          <p:cNvPr id="11" name="右箭头 10"/>
          <p:cNvSpPr>
            <a:spLocks noChangeArrowheads="1"/>
          </p:cNvSpPr>
          <p:nvPr/>
        </p:nvSpPr>
        <p:spPr bwMode="auto">
          <a:xfrm>
            <a:off x="6521133" y="3660777"/>
            <a:ext cx="2374900" cy="144462"/>
          </a:xfrm>
          <a:prstGeom prst="rightArrow">
            <a:avLst>
              <a:gd name="adj1" fmla="val 50000"/>
              <a:gd name="adj2" fmla="val 49852"/>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2" name="TextBox 11"/>
          <p:cNvSpPr txBox="1">
            <a:spLocks noChangeArrowheads="1"/>
          </p:cNvSpPr>
          <p:nvPr/>
        </p:nvSpPr>
        <p:spPr bwMode="auto">
          <a:xfrm>
            <a:off x="6411595" y="3209928"/>
            <a:ext cx="2592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9900"/>
                </a:solidFill>
                <a:ea typeface="隶书" panose="02010509060101010101" pitchFamily="49" charset="-122"/>
              </a:rPr>
              <a:t>对</a:t>
            </a:r>
            <a:r>
              <a:rPr lang="zh-CN" altLang="en-US" sz="2800" b="1">
                <a:solidFill>
                  <a:srgbClr val="FF9900"/>
                </a:solidFill>
                <a:ea typeface="隶书" panose="02010509060101010101" pitchFamily="49" charset="-122"/>
                <a:sym typeface="Symbol" panose="05050102010706020507" pitchFamily="18" charset="2"/>
              </a:rPr>
              <a:t>求偏导</a:t>
            </a:r>
            <a:endParaRPr lang="zh-CN" altLang="en-US" sz="2800" b="1">
              <a:solidFill>
                <a:srgbClr val="FF9900"/>
              </a:solidFill>
              <a:ea typeface="隶书" panose="02010509060101010101" pitchFamily="49" charset="-122"/>
            </a:endParaRPr>
          </a:p>
        </p:txBody>
      </p:sp>
      <p:cxnSp>
        <p:nvCxnSpPr>
          <p:cNvPr id="6" name="直接箭头连接符 5"/>
          <p:cNvCxnSpPr>
            <a:cxnSpLocks noChangeShapeType="1"/>
          </p:cNvCxnSpPr>
          <p:nvPr/>
        </p:nvCxnSpPr>
        <p:spPr bwMode="auto">
          <a:xfrm>
            <a:off x="2457134" y="3733802"/>
            <a:ext cx="287337" cy="41275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接箭头连接符 14"/>
          <p:cNvCxnSpPr>
            <a:cxnSpLocks noChangeShapeType="1"/>
          </p:cNvCxnSpPr>
          <p:nvPr/>
        </p:nvCxnSpPr>
        <p:spPr bwMode="auto">
          <a:xfrm>
            <a:off x="2725421" y="3719514"/>
            <a:ext cx="1243013" cy="57150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6"/>
          <p:cNvCxnSpPr>
            <a:cxnSpLocks noChangeShapeType="1"/>
          </p:cNvCxnSpPr>
          <p:nvPr/>
        </p:nvCxnSpPr>
        <p:spPr bwMode="auto">
          <a:xfrm>
            <a:off x="3968433" y="3690940"/>
            <a:ext cx="2305050" cy="657225"/>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对象 17"/>
          <p:cNvGraphicFramePr>
            <a:graphicFrameLocks noChangeAspect="1"/>
          </p:cNvGraphicFramePr>
          <p:nvPr>
            <p:extLst>
              <p:ext uri="{D42A27DB-BD31-4B8C-83A1-F6EECF244321}">
                <p14:modId xmlns:p14="http://schemas.microsoft.com/office/powerpoint/2010/main" val="1840860850"/>
              </p:ext>
            </p:extLst>
          </p:nvPr>
        </p:nvGraphicFramePr>
        <p:xfrm>
          <a:off x="6052423" y="5252958"/>
          <a:ext cx="3225800" cy="725487"/>
        </p:xfrm>
        <a:graphic>
          <a:graphicData uri="http://schemas.openxmlformats.org/presentationml/2006/ole">
            <mc:AlternateContent xmlns:mc="http://schemas.openxmlformats.org/markup-compatibility/2006">
              <mc:Choice xmlns:v="urn:schemas-microsoft-com:vml" Requires="v">
                <p:oleObj spid="_x0000_s29842" name="公式" r:id="rId11" imgW="2146300" imgH="482600" progId="Equation.3">
                  <p:embed/>
                </p:oleObj>
              </mc:Choice>
              <mc:Fallback>
                <p:oleObj name="公式" r:id="rId11" imgW="21463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52423" y="5252958"/>
                        <a:ext cx="3225800" cy="7254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664765868"/>
              </p:ext>
            </p:extLst>
          </p:nvPr>
        </p:nvGraphicFramePr>
        <p:xfrm>
          <a:off x="2350801" y="5134690"/>
          <a:ext cx="3546475" cy="962025"/>
        </p:xfrm>
        <a:graphic>
          <a:graphicData uri="http://schemas.openxmlformats.org/presentationml/2006/ole">
            <mc:AlternateContent xmlns:mc="http://schemas.openxmlformats.org/markup-compatibility/2006">
              <mc:Choice xmlns:v="urn:schemas-microsoft-com:vml" Requires="v">
                <p:oleObj spid="_x0000_s29843" name="公式" r:id="rId13" imgW="1777229" imgH="482391" progId="Equation.3">
                  <p:embed/>
                </p:oleObj>
              </mc:Choice>
              <mc:Fallback>
                <p:oleObj name="公式" r:id="rId13" imgW="1777229" imgH="48239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50801" y="5134690"/>
                        <a:ext cx="3546475"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4219215584"/>
              </p:ext>
            </p:extLst>
          </p:nvPr>
        </p:nvGraphicFramePr>
        <p:xfrm>
          <a:off x="2332920" y="5134691"/>
          <a:ext cx="2709863" cy="962025"/>
        </p:xfrm>
        <a:graphic>
          <a:graphicData uri="http://schemas.openxmlformats.org/presentationml/2006/ole">
            <mc:AlternateContent xmlns:mc="http://schemas.openxmlformats.org/markup-compatibility/2006">
              <mc:Choice xmlns:v="urn:schemas-microsoft-com:vml" Requires="v">
                <p:oleObj spid="_x0000_s29844" name="公式" r:id="rId15" imgW="1358310" imgH="482391" progId="Equation.3">
                  <p:embed/>
                </p:oleObj>
              </mc:Choice>
              <mc:Fallback>
                <p:oleObj name="公式" r:id="rId15" imgW="1358310" imgH="48239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32920" y="5134691"/>
                        <a:ext cx="2709863"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下箭头 15"/>
          <p:cNvSpPr>
            <a:spLocks noChangeArrowheads="1"/>
          </p:cNvSpPr>
          <p:nvPr/>
        </p:nvSpPr>
        <p:spPr bwMode="auto">
          <a:xfrm>
            <a:off x="4419283" y="4979991"/>
            <a:ext cx="196860" cy="374652"/>
          </a:xfrm>
          <a:prstGeom prst="downArrow">
            <a:avLst>
              <a:gd name="adj1" fmla="val 50000"/>
              <a:gd name="adj2" fmla="val 4994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3" name="下箭头 22"/>
          <p:cNvSpPr>
            <a:spLocks noChangeArrowheads="1"/>
          </p:cNvSpPr>
          <p:nvPr/>
        </p:nvSpPr>
        <p:spPr bwMode="auto">
          <a:xfrm>
            <a:off x="5625783" y="4992691"/>
            <a:ext cx="150703" cy="361952"/>
          </a:xfrm>
          <a:prstGeom prst="downArrow">
            <a:avLst>
              <a:gd name="adj1" fmla="val 50000"/>
              <a:gd name="adj2" fmla="val 5004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Tree>
    <p:extLst>
      <p:ext uri="{BB962C8B-B14F-4D97-AF65-F5344CB8AC3E}">
        <p14:creationId xmlns:p14="http://schemas.microsoft.com/office/powerpoint/2010/main" val="169728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Effect transition="in" filter="fade">
                                      <p:cBhvr>
                                        <p:cTn id="7" dur="500"/>
                                        <p:tgtEl>
                                          <p:spTgt spid="368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fade">
                                      <p:cBhvr>
                                        <p:cTn id="12" dur="500"/>
                                        <p:tgtEl>
                                          <p:spTgt spid="368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9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389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891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par>
                                <p:cTn id="70" presetID="10" presetClass="entr" presetSubtype="0" fill="hold"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P spid="3" grpId="0" animBg="1"/>
      <p:bldP spid="4" grpId="0"/>
      <p:bldP spid="11" grpId="0" animBg="1"/>
      <p:bldP spid="12" grpId="0"/>
      <p:bldP spid="16" grpId="0" animBg="1"/>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4"/>
          <p:cNvGraphicFramePr>
            <a:graphicFrameLocks noChangeAspect="1"/>
          </p:cNvGraphicFramePr>
          <p:nvPr/>
        </p:nvGraphicFramePr>
        <p:xfrm>
          <a:off x="3908425" y="260351"/>
          <a:ext cx="3124200" cy="919163"/>
        </p:xfrm>
        <a:graphic>
          <a:graphicData uri="http://schemas.openxmlformats.org/presentationml/2006/ole">
            <mc:AlternateContent xmlns:mc="http://schemas.openxmlformats.org/markup-compatibility/2006">
              <mc:Choice xmlns:v="urn:schemas-microsoft-com:vml" Requires="v">
                <p:oleObj spid="_x0000_s30932" name="公式" r:id="rId3" imgW="1637589" imgH="482391" progId="Equation.3">
                  <p:embed/>
                </p:oleObj>
              </mc:Choice>
              <mc:Fallback>
                <p:oleObj name="公式" r:id="rId3" imgW="1637589"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8425" y="260351"/>
                        <a:ext cx="3124200" cy="919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0" name="Object 5"/>
          <p:cNvGraphicFramePr>
            <a:graphicFrameLocks noChangeAspect="1"/>
          </p:cNvGraphicFramePr>
          <p:nvPr/>
        </p:nvGraphicFramePr>
        <p:xfrm>
          <a:off x="2495550" y="1341438"/>
          <a:ext cx="2427288" cy="449262"/>
        </p:xfrm>
        <a:graphic>
          <a:graphicData uri="http://schemas.openxmlformats.org/presentationml/2006/ole">
            <mc:AlternateContent xmlns:mc="http://schemas.openxmlformats.org/markup-compatibility/2006">
              <mc:Choice xmlns:v="urn:schemas-microsoft-com:vml" Requires="v">
                <p:oleObj spid="_x0000_s30933" name="公式" r:id="rId5" imgW="1167893" imgH="215806" progId="Equation.3">
                  <p:embed/>
                </p:oleObj>
              </mc:Choice>
              <mc:Fallback>
                <p:oleObj name="公式" r:id="rId5" imgW="1167893"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95550" y="1341438"/>
                        <a:ext cx="2427288" cy="4492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6"/>
          <p:cNvGraphicFramePr>
            <a:graphicFrameLocks noChangeAspect="1"/>
          </p:cNvGraphicFramePr>
          <p:nvPr/>
        </p:nvGraphicFramePr>
        <p:xfrm>
          <a:off x="4249739" y="1844675"/>
          <a:ext cx="5367337" cy="889000"/>
        </p:xfrm>
        <a:graphic>
          <a:graphicData uri="http://schemas.openxmlformats.org/presentationml/2006/ole">
            <mc:AlternateContent xmlns:mc="http://schemas.openxmlformats.org/markup-compatibility/2006">
              <mc:Choice xmlns:v="urn:schemas-microsoft-com:vml" Requires="v">
                <p:oleObj spid="_x0000_s30934" name="公式" r:id="rId7" imgW="2908300" imgH="482600" progId="Equation.3">
                  <p:embed/>
                </p:oleObj>
              </mc:Choice>
              <mc:Fallback>
                <p:oleObj name="公式" r:id="rId7" imgW="29083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49739" y="1844675"/>
                        <a:ext cx="5367337" cy="8890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2" name="Object 7"/>
          <p:cNvGraphicFramePr>
            <a:graphicFrameLocks noChangeAspect="1"/>
          </p:cNvGraphicFramePr>
          <p:nvPr/>
        </p:nvGraphicFramePr>
        <p:xfrm>
          <a:off x="4800600" y="2873376"/>
          <a:ext cx="990600" cy="854075"/>
        </p:xfrm>
        <a:graphic>
          <a:graphicData uri="http://schemas.openxmlformats.org/presentationml/2006/ole">
            <mc:AlternateContent xmlns:mc="http://schemas.openxmlformats.org/markup-compatibility/2006">
              <mc:Choice xmlns:v="urn:schemas-microsoft-com:vml" Requires="v">
                <p:oleObj spid="_x0000_s30935" name="公式" r:id="rId9" imgW="558558" imgH="482391" progId="Equation.3">
                  <p:embed/>
                </p:oleObj>
              </mc:Choice>
              <mc:Fallback>
                <p:oleObj name="公式" r:id="rId9" imgW="558558" imgH="48239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2873376"/>
                        <a:ext cx="990600"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3" name="Object 8"/>
          <p:cNvGraphicFramePr>
            <a:graphicFrameLocks noChangeAspect="1"/>
          </p:cNvGraphicFramePr>
          <p:nvPr/>
        </p:nvGraphicFramePr>
        <p:xfrm>
          <a:off x="2325688" y="3821114"/>
          <a:ext cx="4432300" cy="955675"/>
        </p:xfrm>
        <a:graphic>
          <a:graphicData uri="http://schemas.openxmlformats.org/presentationml/2006/ole">
            <mc:AlternateContent xmlns:mc="http://schemas.openxmlformats.org/markup-compatibility/2006">
              <mc:Choice xmlns:v="urn:schemas-microsoft-com:vml" Requires="v">
                <p:oleObj spid="_x0000_s30936" name="公式" r:id="rId11" imgW="2235200" imgH="482600" progId="Equation.3">
                  <p:embed/>
                </p:oleObj>
              </mc:Choice>
              <mc:Fallback>
                <p:oleObj name="公式" r:id="rId11" imgW="22352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25688" y="3821114"/>
                        <a:ext cx="4432300"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4" name="Object 9"/>
          <p:cNvGraphicFramePr>
            <a:graphicFrameLocks noChangeAspect="1"/>
          </p:cNvGraphicFramePr>
          <p:nvPr/>
        </p:nvGraphicFramePr>
        <p:xfrm>
          <a:off x="2332038" y="4941889"/>
          <a:ext cx="7472362" cy="936625"/>
        </p:xfrm>
        <a:graphic>
          <a:graphicData uri="http://schemas.openxmlformats.org/presentationml/2006/ole">
            <mc:AlternateContent xmlns:mc="http://schemas.openxmlformats.org/markup-compatibility/2006">
              <mc:Choice xmlns:v="urn:schemas-microsoft-com:vml" Requires="v">
                <p:oleObj spid="_x0000_s30937" name="公式" r:id="rId13" imgW="3848100" imgH="482600" progId="Equation.3">
                  <p:embed/>
                </p:oleObj>
              </mc:Choice>
              <mc:Fallback>
                <p:oleObj name="公式" r:id="rId13" imgW="3848100" imgH="482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32038" y="4941889"/>
                        <a:ext cx="7472362"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896" name="右箭头 2"/>
          <p:cNvSpPr>
            <a:spLocks noChangeArrowheads="1"/>
          </p:cNvSpPr>
          <p:nvPr/>
        </p:nvSpPr>
        <p:spPr bwMode="auto">
          <a:xfrm>
            <a:off x="2495550" y="606425"/>
            <a:ext cx="1296988"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1" name="右箭头 10"/>
          <p:cNvSpPr>
            <a:spLocks noChangeArrowheads="1"/>
          </p:cNvSpPr>
          <p:nvPr/>
        </p:nvSpPr>
        <p:spPr bwMode="auto">
          <a:xfrm>
            <a:off x="2495550" y="2239963"/>
            <a:ext cx="1296988"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2" name="右箭头 11"/>
          <p:cNvSpPr>
            <a:spLocks noChangeArrowheads="1"/>
          </p:cNvSpPr>
          <p:nvPr/>
        </p:nvSpPr>
        <p:spPr bwMode="auto">
          <a:xfrm>
            <a:off x="2495550" y="3213100"/>
            <a:ext cx="2160588" cy="215900"/>
          </a:xfrm>
          <a:prstGeom prst="rightArrow">
            <a:avLst>
              <a:gd name="adj1" fmla="val 50000"/>
              <a:gd name="adj2" fmla="val 5003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4" name="TextBox 3"/>
          <p:cNvSpPr txBox="1">
            <a:spLocks noChangeArrowheads="1"/>
          </p:cNvSpPr>
          <p:nvPr/>
        </p:nvSpPr>
        <p:spPr bwMode="auto">
          <a:xfrm>
            <a:off x="2351089" y="2781301"/>
            <a:ext cx="2376487"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a:solidFill>
                  <a:srgbClr val="FF9900"/>
                </a:solidFill>
                <a:ea typeface="隶书" panose="02010509060101010101" pitchFamily="49" charset="-122"/>
              </a:rPr>
              <a:t>V, </a:t>
            </a:r>
            <a:r>
              <a:rPr lang="en-US" altLang="zh-CN" sz="2800" b="1">
                <a:solidFill>
                  <a:srgbClr val="FF9900"/>
                </a:solidFill>
                <a:ea typeface="隶书" panose="02010509060101010101" pitchFamily="49" charset="-122"/>
                <a:sym typeface="Symbol" panose="05050102010706020507" pitchFamily="18" charset="2"/>
              </a:rPr>
              <a:t></a:t>
            </a:r>
            <a:r>
              <a:rPr lang="zh-CN" altLang="en-US" sz="2800" b="1">
                <a:solidFill>
                  <a:srgbClr val="FF9900"/>
                </a:solidFill>
                <a:ea typeface="隶书" panose="02010509060101010101" pitchFamily="49" charset="-122"/>
                <a:sym typeface="Symbol" panose="05050102010706020507" pitchFamily="18" charset="2"/>
              </a:rPr>
              <a:t>不变，</a:t>
            </a:r>
            <a:endParaRPr lang="en-US" altLang="zh-CN" sz="2800" b="1">
              <a:solidFill>
                <a:srgbClr val="FF9900"/>
              </a:solidFill>
              <a:ea typeface="隶书" panose="02010509060101010101" pitchFamily="49" charset="-122"/>
              <a:sym typeface="Symbol" panose="05050102010706020507" pitchFamily="18" charset="2"/>
            </a:endParaRPr>
          </a:p>
          <a:p>
            <a:pPr algn="ctr" eaLnBrk="1" fontAlgn="base" hangingPunct="1">
              <a:spcAft>
                <a:spcPct val="0"/>
              </a:spcAft>
              <a:buFontTx/>
              <a:buNone/>
            </a:pPr>
            <a:r>
              <a:rPr lang="zh-CN" altLang="en-US" sz="2800" b="1">
                <a:solidFill>
                  <a:srgbClr val="FF9900"/>
                </a:solidFill>
                <a:ea typeface="隶书" panose="02010509060101010101" pitchFamily="49" charset="-122"/>
                <a:sym typeface="Symbol" panose="05050102010706020507" pitchFamily="18" charset="2"/>
              </a:rPr>
              <a:t>对求导</a:t>
            </a:r>
            <a:endParaRPr lang="zh-CN" altLang="en-US" sz="2800" b="1">
              <a:solidFill>
                <a:srgbClr val="FF9900"/>
              </a:solidFill>
              <a:ea typeface="隶书" panose="02010509060101010101" pitchFamily="49" charset="-122"/>
            </a:endParaRPr>
          </a:p>
        </p:txBody>
      </p:sp>
      <p:graphicFrame>
        <p:nvGraphicFramePr>
          <p:cNvPr id="5" name="对象 4"/>
          <p:cNvGraphicFramePr>
            <a:graphicFrameLocks noChangeAspect="1"/>
          </p:cNvGraphicFramePr>
          <p:nvPr/>
        </p:nvGraphicFramePr>
        <p:xfrm>
          <a:off x="5735638" y="2873376"/>
          <a:ext cx="1238250" cy="854075"/>
        </p:xfrm>
        <a:graphic>
          <a:graphicData uri="http://schemas.openxmlformats.org/presentationml/2006/ole">
            <mc:AlternateContent xmlns:mc="http://schemas.openxmlformats.org/markup-compatibility/2006">
              <mc:Choice xmlns:v="urn:schemas-microsoft-com:vml" Requires="v">
                <p:oleObj spid="_x0000_s30938" name="公式" r:id="rId15" imgW="698197" imgH="482391" progId="Equation.3">
                  <p:embed/>
                </p:oleObj>
              </mc:Choice>
              <mc:Fallback>
                <p:oleObj name="公式" r:id="rId15" imgW="698197" imgH="48239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35638" y="2873376"/>
                        <a:ext cx="1238250"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对象 5"/>
          <p:cNvGraphicFramePr>
            <a:graphicFrameLocks noChangeAspect="1"/>
          </p:cNvGraphicFramePr>
          <p:nvPr/>
        </p:nvGraphicFramePr>
        <p:xfrm>
          <a:off x="6962776" y="2873376"/>
          <a:ext cx="2589213" cy="854075"/>
        </p:xfrm>
        <a:graphic>
          <a:graphicData uri="http://schemas.openxmlformats.org/presentationml/2006/ole">
            <mc:AlternateContent xmlns:mc="http://schemas.openxmlformats.org/markup-compatibility/2006">
              <mc:Choice xmlns:v="urn:schemas-microsoft-com:vml" Requires="v">
                <p:oleObj spid="_x0000_s30939" name="公式" r:id="rId17" imgW="1459866" imgH="482391" progId="Equation.3">
                  <p:embed/>
                </p:oleObj>
              </mc:Choice>
              <mc:Fallback>
                <p:oleObj name="公式" r:id="rId17" imgW="1459866" imgH="482391"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62776" y="2873376"/>
                        <a:ext cx="2589213"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8" name="直接箭头连接符 7"/>
          <p:cNvCxnSpPr>
            <a:cxnSpLocks noChangeShapeType="1"/>
          </p:cNvCxnSpPr>
          <p:nvPr/>
        </p:nvCxnSpPr>
        <p:spPr bwMode="auto">
          <a:xfrm>
            <a:off x="4583114" y="2455863"/>
            <a:ext cx="433387"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18"/>
          <p:cNvCxnSpPr>
            <a:cxnSpLocks noChangeShapeType="1"/>
          </p:cNvCxnSpPr>
          <p:nvPr/>
        </p:nvCxnSpPr>
        <p:spPr bwMode="auto">
          <a:xfrm>
            <a:off x="5519738" y="2655888"/>
            <a:ext cx="431800"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箭头连接符 19"/>
          <p:cNvCxnSpPr>
            <a:cxnSpLocks noChangeShapeType="1"/>
          </p:cNvCxnSpPr>
          <p:nvPr/>
        </p:nvCxnSpPr>
        <p:spPr bwMode="auto">
          <a:xfrm>
            <a:off x="7535863" y="2455863"/>
            <a:ext cx="431800"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接箭头连接符 20"/>
          <p:cNvCxnSpPr>
            <a:cxnSpLocks noChangeShapeType="1"/>
          </p:cNvCxnSpPr>
          <p:nvPr/>
        </p:nvCxnSpPr>
        <p:spPr bwMode="auto">
          <a:xfrm>
            <a:off x="9191625" y="2444750"/>
            <a:ext cx="0" cy="67945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 name="对象 13"/>
          <p:cNvGraphicFramePr>
            <a:graphicFrameLocks noChangeAspect="1"/>
          </p:cNvGraphicFramePr>
          <p:nvPr/>
        </p:nvGraphicFramePr>
        <p:xfrm>
          <a:off x="7032625" y="255588"/>
          <a:ext cx="1816100" cy="919162"/>
        </p:xfrm>
        <a:graphic>
          <a:graphicData uri="http://schemas.openxmlformats.org/presentationml/2006/ole">
            <mc:AlternateContent xmlns:mc="http://schemas.openxmlformats.org/markup-compatibility/2006">
              <mc:Choice xmlns:v="urn:schemas-microsoft-com:vml" Requires="v">
                <p:oleObj spid="_x0000_s30940" name="公式" r:id="rId19" imgW="952087" imgH="482391" progId="Equation.3">
                  <p:embed/>
                </p:oleObj>
              </mc:Choice>
              <mc:Fallback>
                <p:oleObj name="公式" r:id="rId19" imgW="952087" imgH="482391"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032625" y="255588"/>
                        <a:ext cx="1816100" cy="9191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矩形标注 14"/>
          <p:cNvSpPr/>
          <p:nvPr/>
        </p:nvSpPr>
        <p:spPr bwMode="auto">
          <a:xfrm>
            <a:off x="7967664" y="1341438"/>
            <a:ext cx="2592387" cy="455612"/>
          </a:xfrm>
          <a:prstGeom prst="wedgeRectCallout">
            <a:avLst>
              <a:gd name="adj1" fmla="val -42957"/>
              <a:gd name="adj2" fmla="val -109081"/>
            </a:avLst>
          </a:prstGeom>
          <a:solidFill>
            <a:schemeClr val="accent1">
              <a:lumMod val="20000"/>
              <a:lumOff val="80000"/>
            </a:schemeClr>
          </a:solidFill>
          <a:ln w="9525" cap="flat" cmpd="sng" algn="ctr">
            <a:solidFill>
              <a:srgbClr val="FF0066"/>
            </a:solidFill>
            <a:prstDash val="solid"/>
            <a:round/>
            <a:headEnd type="none" w="med" len="med"/>
            <a:tailEnd type="none" w="med" len="med"/>
          </a:ln>
          <a:effectLst/>
          <a:extLst/>
        </p:spPr>
        <p:txBody>
          <a:bodyPr wrap="none"/>
          <a:lstStyle/>
          <a:p>
            <a:pPr fontAlgn="base">
              <a:spcBef>
                <a:spcPct val="20000"/>
              </a:spcBef>
              <a:spcAft>
                <a:spcPct val="0"/>
              </a:spcAft>
              <a:defRPr/>
            </a:pPr>
            <a:r>
              <a:rPr kumimoji="1" lang="zh-CN" altLang="en-US" sz="2800" b="1" dirty="0">
                <a:solidFill>
                  <a:srgbClr val="FF0000"/>
                </a:solidFill>
                <a:ea typeface="隶书" pitchFamily="49" charset="-122"/>
              </a:rPr>
              <a:t>此项并非热容！</a:t>
            </a:r>
          </a:p>
        </p:txBody>
      </p:sp>
      <p:graphicFrame>
        <p:nvGraphicFramePr>
          <p:cNvPr id="16" name="对象 15"/>
          <p:cNvGraphicFramePr>
            <a:graphicFrameLocks noChangeAspect="1"/>
          </p:cNvGraphicFramePr>
          <p:nvPr/>
        </p:nvGraphicFramePr>
        <p:xfrm>
          <a:off x="6800850" y="3821114"/>
          <a:ext cx="3398838" cy="955675"/>
        </p:xfrm>
        <a:graphic>
          <a:graphicData uri="http://schemas.openxmlformats.org/presentationml/2006/ole">
            <mc:AlternateContent xmlns:mc="http://schemas.openxmlformats.org/markup-compatibility/2006">
              <mc:Choice xmlns:v="urn:schemas-microsoft-com:vml" Requires="v">
                <p:oleObj spid="_x0000_s30941" name="公式" r:id="rId21" imgW="1714500" imgH="482600" progId="Equation.3">
                  <p:embed/>
                </p:oleObj>
              </mc:Choice>
              <mc:Fallback>
                <p:oleObj name="公式" r:id="rId21" imgW="1714500" imgH="4826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00850" y="3821114"/>
                        <a:ext cx="3398838"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矩形标注 1"/>
          <p:cNvSpPr/>
          <p:nvPr/>
        </p:nvSpPr>
        <p:spPr bwMode="auto">
          <a:xfrm>
            <a:off x="8848725" y="5878514"/>
            <a:ext cx="2470916" cy="542334"/>
          </a:xfrm>
          <a:prstGeom prst="wedgeRectCallout">
            <a:avLst>
              <a:gd name="adj1" fmla="val -85752"/>
              <a:gd name="adj2" fmla="val -66569"/>
            </a:avLst>
          </a:prstGeom>
          <a:noFill/>
          <a:ln w="19050" cap="flat" cmpd="sng" algn="ctr">
            <a:solidFill>
              <a:schemeClr val="accent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1" lang="zh-CN" altLang="en-US" sz="2800" b="1" dirty="0" smtClean="0">
                <a:solidFill>
                  <a:schemeClr val="tx2"/>
                </a:solidFill>
                <a:latin typeface="Times New Roman" charset="0"/>
                <a:ea typeface="隶书" pitchFamily="49" charset="-122"/>
              </a:rPr>
              <a:t>玻尔兹曼统计</a:t>
            </a:r>
            <a:endParaRPr kumimoji="1" lang="zh-CN" altLang="en-US" sz="2800" b="1" i="0" u="none" strike="noStrike" cap="none" normalizeH="0" baseline="0" dirty="0" smtClean="0">
              <a:ln>
                <a:noFill/>
              </a:ln>
              <a:solidFill>
                <a:schemeClr val="tx2"/>
              </a:solidFill>
              <a:effectLst/>
              <a:latin typeface="Times New Roman" charset="0"/>
              <a:ea typeface="隶书" pitchFamily="49" charset="-122"/>
            </a:endParaRPr>
          </a:p>
        </p:txBody>
      </p:sp>
      <p:sp>
        <p:nvSpPr>
          <p:cNvPr id="3" name="文本框 2"/>
          <p:cNvSpPr txBox="1"/>
          <p:nvPr/>
        </p:nvSpPr>
        <p:spPr>
          <a:xfrm>
            <a:off x="9881824" y="5179369"/>
            <a:ext cx="1545021" cy="461665"/>
          </a:xfrm>
          <a:prstGeom prst="rect">
            <a:avLst/>
          </a:prstGeom>
          <a:noFill/>
        </p:spPr>
        <p:txBody>
          <a:bodyPr wrap="square" rtlCol="0">
            <a:spAutoFit/>
          </a:bodyPr>
          <a:lstStyle/>
          <a:p>
            <a:r>
              <a:rPr lang="zh-CN" altLang="en-US" sz="2400" i="1" dirty="0" smtClean="0">
                <a:solidFill>
                  <a:schemeClr val="tx2"/>
                </a:solidFill>
                <a:sym typeface="Symbol" panose="05050102010706020507" pitchFamily="18" charset="2"/>
              </a:rPr>
              <a:t> </a:t>
            </a:r>
            <a:r>
              <a:rPr lang="en-US" altLang="zh-CN" sz="2400" i="1" dirty="0" smtClean="0">
                <a:solidFill>
                  <a:schemeClr val="tx2"/>
                </a:solidFill>
                <a:sym typeface="Symbol" panose="05050102010706020507" pitchFamily="18" charset="2"/>
              </a:rPr>
              <a:t>= ln(N/q)</a:t>
            </a:r>
            <a:endParaRPr lang="zh-CN" altLang="en-US" sz="2400" i="1" dirty="0">
              <a:solidFill>
                <a:schemeClr val="tx2"/>
              </a:solidFill>
            </a:endParaRPr>
          </a:p>
        </p:txBody>
      </p:sp>
    </p:spTree>
    <p:extLst>
      <p:ext uri="{BB962C8B-B14F-4D97-AF65-F5344CB8AC3E}">
        <p14:creationId xmlns:p14="http://schemas.microsoft.com/office/powerpoint/2010/main" val="42551037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nodeType="clickEffect">
                                  <p:stCondLst>
                                    <p:cond delay="0"/>
                                  </p:stCondLst>
                                  <p:childTnLst>
                                    <p:set>
                                      <p:cBhvr>
                                        <p:cTn id="12" dur="1" fill="hold">
                                          <p:stCondLst>
                                            <p:cond delay="0"/>
                                          </p:stCondLst>
                                        </p:cTn>
                                        <p:tgtEl>
                                          <p:spTgt spid="39940"/>
                                        </p:tgtEl>
                                        <p:attrNameLst>
                                          <p:attrName>style.visibility</p:attrName>
                                        </p:attrNameLst>
                                      </p:cBhvr>
                                      <p:to>
                                        <p:strVal val="visible"/>
                                      </p:to>
                                    </p:set>
                                    <p:animEffect transition="in" filter="barn(inVertical)">
                                      <p:cBhvr>
                                        <p:cTn id="13" dur="500"/>
                                        <p:tgtEl>
                                          <p:spTgt spid="3994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par>
                                <p:cTn id="19" presetID="16" presetClass="entr" presetSubtype="21" fill="hold" nodeType="withEffect">
                                  <p:stCondLst>
                                    <p:cond delay="0"/>
                                  </p:stCondLst>
                                  <p:childTnLst>
                                    <p:set>
                                      <p:cBhvr>
                                        <p:cTn id="20" dur="1" fill="hold">
                                          <p:stCondLst>
                                            <p:cond delay="0"/>
                                          </p:stCondLst>
                                        </p:cTn>
                                        <p:tgtEl>
                                          <p:spTgt spid="39941"/>
                                        </p:tgtEl>
                                        <p:attrNameLst>
                                          <p:attrName>style.visibility</p:attrName>
                                        </p:attrNameLst>
                                      </p:cBhvr>
                                      <p:to>
                                        <p:strVal val="visible"/>
                                      </p:to>
                                    </p:set>
                                    <p:animEffect transition="in" filter="barn(inVertical)">
                                      <p:cBhvr>
                                        <p:cTn id="21" dur="500"/>
                                        <p:tgtEl>
                                          <p:spTgt spid="3994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9942"/>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500"/>
                                        <p:tgtEl>
                                          <p:spTgt spid="6"/>
                                        </p:tgtEl>
                                      </p:cBhvr>
                                    </p:animEffect>
                                  </p:childTnLst>
                                </p:cTn>
                              </p:par>
                              <p:par>
                                <p:cTn id="47" presetID="10" presetClass="entr" presetSubtype="0"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nodeType="clickEffect">
                                  <p:stCondLst>
                                    <p:cond delay="0"/>
                                  </p:stCondLst>
                                  <p:childTnLst>
                                    <p:set>
                                      <p:cBhvr>
                                        <p:cTn id="56" dur="1" fill="hold">
                                          <p:stCondLst>
                                            <p:cond delay="0"/>
                                          </p:stCondLst>
                                        </p:cTn>
                                        <p:tgtEl>
                                          <p:spTgt spid="39943"/>
                                        </p:tgtEl>
                                        <p:attrNameLst>
                                          <p:attrName>style.visibility</p:attrName>
                                        </p:attrNameLst>
                                      </p:cBhvr>
                                      <p:to>
                                        <p:strVal val="visible"/>
                                      </p:to>
                                    </p:set>
                                    <p:animEffect transition="in" filter="barn(inVertical)">
                                      <p:cBhvr>
                                        <p:cTn id="57" dur="500"/>
                                        <p:tgtEl>
                                          <p:spTgt spid="3994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arn(inVertic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9944"/>
                                        </p:tgtEl>
                                        <p:attrNameLst>
                                          <p:attrName>style.visibility</p:attrName>
                                        </p:attrNameLst>
                                      </p:cBhvr>
                                      <p:to>
                                        <p:strVal val="visible"/>
                                      </p:to>
                                    </p:set>
                                    <p:animEffect transition="in" filter="fade">
                                      <p:cBhvr>
                                        <p:cTn id="67" dur="500"/>
                                        <p:tgtEl>
                                          <p:spTgt spid="3994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fade">
                                      <p:cBhvr>
                                        <p:cTn id="70" dur="500"/>
                                        <p:tgtEl>
                                          <p:spTgt spid="2"/>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fade">
                                      <p:cBhvr>
                                        <p:cTn id="7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4" grpId="0"/>
      <p:bldP spid="15" grpId="0" animBg="1"/>
      <p:bldP spid="2" grpId="0" animBg="1"/>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755469" y="448401"/>
            <a:ext cx="7848600" cy="595313"/>
          </a:xfrm>
        </p:spPr>
        <p:txBody>
          <a:bodyPr/>
          <a:lstStyle/>
          <a:p>
            <a:pPr marL="0" indent="0" eaLnBrk="1" hangingPunct="1">
              <a:lnSpc>
                <a:spcPct val="110000"/>
              </a:lnSpc>
              <a:buNone/>
            </a:pPr>
            <a:r>
              <a:rPr lang="zh-CN" altLang="en-US" sz="2800" dirty="0">
                <a:latin typeface="黑体" panose="02010609060101010101" pitchFamily="49" charset="-122"/>
                <a:ea typeface="黑体" panose="02010609060101010101" pitchFamily="49" charset="-122"/>
              </a:rPr>
              <a:t>由上述式子结合可推得</a:t>
            </a:r>
          </a:p>
        </p:txBody>
      </p:sp>
      <p:graphicFrame>
        <p:nvGraphicFramePr>
          <p:cNvPr id="38915" name="Object 4"/>
          <p:cNvGraphicFramePr>
            <a:graphicFrameLocks noChangeAspect="1"/>
          </p:cNvGraphicFramePr>
          <p:nvPr/>
        </p:nvGraphicFramePr>
        <p:xfrm>
          <a:off x="2351089" y="1196976"/>
          <a:ext cx="6757987" cy="919163"/>
        </p:xfrm>
        <a:graphic>
          <a:graphicData uri="http://schemas.openxmlformats.org/presentationml/2006/ole">
            <mc:AlternateContent xmlns:mc="http://schemas.openxmlformats.org/markup-compatibility/2006">
              <mc:Choice xmlns:v="urn:schemas-microsoft-com:vml" Requires="v">
                <p:oleObj spid="_x0000_s31765" name="公式" r:id="rId3" imgW="3543300" imgH="482600" progId="Equation.3">
                  <p:embed/>
                </p:oleObj>
              </mc:Choice>
              <mc:Fallback>
                <p:oleObj name="公式" r:id="rId3" imgW="35433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1196976"/>
                        <a:ext cx="6757987" cy="919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705394" y="2864714"/>
            <a:ext cx="11175275"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30000"/>
              </a:lnSpc>
              <a:buNone/>
              <a:defRPr/>
            </a:pPr>
            <a:r>
              <a:rPr lang="zh-CN" altLang="en-US" sz="2800" kern="0" dirty="0">
                <a:solidFill>
                  <a:srgbClr val="FFFFFF"/>
                </a:solidFill>
                <a:latin typeface="黑体" pitchFamily="49" charset="-122"/>
                <a:ea typeface="黑体" pitchFamily="49" charset="-122"/>
              </a:rPr>
              <a:t>即为巨正则系综成员能量散差的最终表达式。显然，式中的两项分别对应于体系与热库交换能量以及体系与物质库交换粒子而引起的能量涨落。</a:t>
            </a:r>
          </a:p>
        </p:txBody>
      </p:sp>
    </p:spTree>
    <p:extLst>
      <p:ext uri="{BB962C8B-B14F-4D97-AF65-F5344CB8AC3E}">
        <p14:creationId xmlns:p14="http://schemas.microsoft.com/office/powerpoint/2010/main" val="4216217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133600" y="304800"/>
            <a:ext cx="5334000" cy="609600"/>
          </a:xfrm>
          <a:solidFill>
            <a:srgbClr val="FFFFCC"/>
          </a:solidFill>
          <a:scene3d>
            <a:camera prst="legacyObliqueTopLeft"/>
            <a:lightRig rig="legacyFlat3" dir="t"/>
          </a:scene3d>
          <a:sp3d extrusionH="430200" prstMaterial="legacyMatte">
            <a:bevelT w="13500" h="13500" prst="angle"/>
            <a:bevelB w="13500" h="13500" prst="angle"/>
            <a:extrusionClr>
              <a:srgbClr val="FFFFCC"/>
            </a:extrusionClr>
            <a:contourClr>
              <a:srgbClr val="FFFFCC"/>
            </a:contourClr>
          </a:sp3d>
        </p:spPr>
        <p:txBody>
          <a:bodyPr>
            <a:flatTx/>
          </a:bodyPr>
          <a:lstStyle/>
          <a:p>
            <a:pPr algn="l" eaLnBrk="1" hangingPunct="1"/>
            <a:r>
              <a:rPr lang="en-US" altLang="zh-CN" sz="3600" b="1" i="1">
                <a:solidFill>
                  <a:srgbClr val="6600CC"/>
                </a:solidFill>
              </a:rPr>
              <a:t>3.4  </a:t>
            </a:r>
            <a:r>
              <a:rPr lang="zh-CN" altLang="en-US" sz="3600" b="1" i="1">
                <a:solidFill>
                  <a:srgbClr val="6600CC"/>
                </a:solidFill>
              </a:rPr>
              <a:t>几个有关问题的讨论</a:t>
            </a:r>
          </a:p>
        </p:txBody>
      </p:sp>
      <p:sp>
        <p:nvSpPr>
          <p:cNvPr id="39939" name="Rectangle 3"/>
          <p:cNvSpPr>
            <a:spLocks noGrp="1" noChangeArrowheads="1"/>
          </p:cNvSpPr>
          <p:nvPr>
            <p:ph type="body" idx="1"/>
          </p:nvPr>
        </p:nvSpPr>
        <p:spPr>
          <a:xfrm>
            <a:off x="290086" y="1052611"/>
            <a:ext cx="11729543" cy="5181600"/>
          </a:xfrm>
        </p:spPr>
        <p:txBody>
          <a:bodyPr/>
          <a:lstStyle/>
          <a:p>
            <a:pPr marL="0" indent="0" eaLnBrk="1" hangingPunct="1">
              <a:lnSpc>
                <a:spcPct val="120000"/>
              </a:lnSpc>
              <a:spcBef>
                <a:spcPts val="1200"/>
              </a:spcBef>
              <a:buNone/>
            </a:pPr>
            <a:r>
              <a:rPr lang="en-US" altLang="zh-CN" sz="2400" b="1" u="sng" dirty="0">
                <a:solidFill>
                  <a:schemeClr val="tx2"/>
                </a:solidFill>
                <a:ea typeface="黑体" panose="02010609060101010101" pitchFamily="49" charset="-122"/>
              </a:rPr>
              <a:t>3.4.1 </a:t>
            </a:r>
            <a:r>
              <a:rPr lang="zh-CN" altLang="en-US" sz="2400" b="1" u="sng" dirty="0">
                <a:solidFill>
                  <a:schemeClr val="tx2"/>
                </a:solidFill>
                <a:ea typeface="黑体" panose="02010609060101010101" pitchFamily="49" charset="-122"/>
              </a:rPr>
              <a:t>系综统计与玻尔兹曼统计的比较</a:t>
            </a:r>
          </a:p>
          <a:p>
            <a:pPr eaLnBrk="1" hangingPunct="1">
              <a:lnSpc>
                <a:spcPct val="120000"/>
              </a:lnSpc>
              <a:spcBef>
                <a:spcPts val="1200"/>
              </a:spcBef>
              <a:buFont typeface="Wingdings" panose="05000000000000000000" pitchFamily="2" charset="2"/>
              <a:buChar char="u"/>
            </a:pPr>
            <a:r>
              <a:rPr lang="zh-CN" altLang="en-US" sz="2400" dirty="0">
                <a:ea typeface="黑体" panose="02010609060101010101" pitchFamily="49" charset="-122"/>
              </a:rPr>
              <a:t>   首先，二者在理论方法上是不同的</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marL="0" indent="0" eaLnBrk="1" hangingPunct="1">
              <a:lnSpc>
                <a:spcPct val="120000"/>
              </a:lnSpc>
              <a:spcBef>
                <a:spcPts val="1200"/>
              </a:spcBef>
              <a:buNone/>
            </a:pPr>
            <a:r>
              <a:rPr lang="zh-CN" altLang="en-US" sz="2400" b="1" i="1" dirty="0" smtClean="0">
                <a:solidFill>
                  <a:schemeClr val="tx2"/>
                </a:solidFill>
                <a:ea typeface="黑体" panose="02010609060101010101" pitchFamily="49" charset="-122"/>
              </a:rPr>
              <a:t>    玻尔兹曼统计</a:t>
            </a:r>
            <a:r>
              <a:rPr lang="en-US" altLang="zh-CN" sz="2400" dirty="0" smtClean="0">
                <a:ea typeface="黑体" panose="02010609060101010101" pitchFamily="49" charset="-122"/>
              </a:rPr>
              <a:t>: </a:t>
            </a:r>
            <a:r>
              <a:rPr lang="zh-CN" altLang="en-US" sz="2400" dirty="0">
                <a:ea typeface="黑体" panose="02010609060101010101" pitchFamily="49" charset="-122"/>
              </a:rPr>
              <a:t> </a:t>
            </a:r>
            <a:r>
              <a:rPr lang="zh-CN" altLang="en-US" sz="2400" dirty="0" smtClean="0">
                <a:ea typeface="黑体" panose="02010609060101010101" pitchFamily="49" charset="-122"/>
              </a:rPr>
              <a:t> </a:t>
            </a:r>
            <a:r>
              <a:rPr lang="zh-CN" altLang="en-US" sz="2400" dirty="0" smtClean="0">
                <a:ea typeface="黑体" panose="02010609060101010101" pitchFamily="49" charset="-122"/>
              </a:rPr>
              <a:t>寻求</a:t>
            </a:r>
            <a:r>
              <a:rPr lang="zh-CN" altLang="en-US" sz="2400" dirty="0">
                <a:ea typeface="黑体" panose="02010609060101010101" pitchFamily="49" charset="-122"/>
              </a:rPr>
              <a:t>描述体系内部粒子能量分布的统计规律</a:t>
            </a:r>
            <a:r>
              <a:rPr lang="en-US" altLang="zh-CN" sz="2400" dirty="0">
                <a:ea typeface="黑体" panose="02010609060101010101" pitchFamily="49" charset="-122"/>
              </a:rPr>
              <a:t>(</a:t>
            </a:r>
            <a:r>
              <a:rPr lang="zh-CN" altLang="en-US" sz="2400" b="1" i="1" dirty="0">
                <a:solidFill>
                  <a:schemeClr val="tx2"/>
                </a:solidFill>
                <a:ea typeface="黑体" panose="02010609060101010101" pitchFamily="49" charset="-122"/>
              </a:rPr>
              <a:t>玻尔兹曼分布律</a:t>
            </a:r>
            <a:r>
              <a:rPr lang="en-US" altLang="zh-CN" sz="2400" dirty="0" smtClean="0">
                <a:ea typeface="黑体" panose="02010609060101010101" pitchFamily="49" charset="-122"/>
              </a:rPr>
              <a:t>)</a:t>
            </a:r>
          </a:p>
          <a:p>
            <a:pPr marL="0" indent="0" eaLnBrk="1" hangingPunct="1">
              <a:lnSpc>
                <a:spcPct val="120000"/>
              </a:lnSpc>
              <a:spcBef>
                <a:spcPts val="1200"/>
              </a:spcBef>
              <a:buNone/>
            </a:pPr>
            <a:r>
              <a:rPr lang="zh-CN" altLang="en-US" sz="2400" b="1" i="1" dirty="0" smtClean="0">
                <a:solidFill>
                  <a:schemeClr val="tx2"/>
                </a:solidFill>
                <a:ea typeface="黑体" panose="02010609060101010101" pitchFamily="49" charset="-122"/>
              </a:rPr>
              <a:t>   系综统计法</a:t>
            </a:r>
            <a:r>
              <a:rPr lang="en-US" altLang="zh-CN" sz="2400" dirty="0" smtClean="0">
                <a:ea typeface="黑体" panose="02010609060101010101" pitchFamily="49" charset="-122"/>
              </a:rPr>
              <a:t>:      </a:t>
            </a:r>
            <a:r>
              <a:rPr lang="zh-CN" altLang="en-US" sz="2400" dirty="0" smtClean="0">
                <a:ea typeface="黑体" panose="02010609060101010101" pitchFamily="49" charset="-122"/>
              </a:rPr>
              <a:t>建立</a:t>
            </a:r>
            <a:r>
              <a:rPr lang="zh-CN" altLang="en-US" sz="2400" dirty="0">
                <a:ea typeface="黑体" panose="02010609060101010101" pitchFamily="49" charset="-122"/>
              </a:rPr>
              <a:t>关于体系整体行为的分布函数</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从</a:t>
            </a:r>
            <a:r>
              <a:rPr lang="zh-CN" altLang="en-US" sz="2400" dirty="0">
                <a:ea typeface="黑体" panose="02010609060101010101" pitchFamily="49" charset="-122"/>
              </a:rPr>
              <a:t>根本出发点以及最终结果来看，二者无实质性差异。</a:t>
            </a: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不论</a:t>
            </a:r>
            <a:r>
              <a:rPr lang="zh-CN" altLang="en-US" sz="2400" dirty="0">
                <a:ea typeface="黑体" panose="02010609060101010101" pitchFamily="49" charset="-122"/>
              </a:rPr>
              <a:t>是</a:t>
            </a:r>
            <a:r>
              <a:rPr lang="zh-CN" altLang="en-US" sz="2400" dirty="0">
                <a:solidFill>
                  <a:schemeClr val="tx2"/>
                </a:solidFill>
                <a:ea typeface="黑体" panose="02010609060101010101" pitchFamily="49" charset="-122"/>
              </a:rPr>
              <a:t>正则系综</a:t>
            </a:r>
            <a:r>
              <a:rPr lang="zh-CN" altLang="en-US" sz="2400" dirty="0">
                <a:ea typeface="黑体" panose="02010609060101010101" pitchFamily="49" charset="-122"/>
              </a:rPr>
              <a:t>或</a:t>
            </a:r>
            <a:r>
              <a:rPr lang="zh-CN" altLang="en-US" sz="2400" dirty="0">
                <a:solidFill>
                  <a:schemeClr val="tx2"/>
                </a:solidFill>
                <a:ea typeface="黑体" panose="02010609060101010101" pitchFamily="49" charset="-122"/>
              </a:rPr>
              <a:t>巨正则系综</a:t>
            </a:r>
            <a:r>
              <a:rPr lang="zh-CN" altLang="en-US" sz="2400" dirty="0">
                <a:ea typeface="黑体" panose="02010609060101010101" pitchFamily="49" charset="-122"/>
              </a:rPr>
              <a:t>，其成员内部粒子能量分布必须服从</a:t>
            </a:r>
            <a:r>
              <a:rPr lang="zh-CN" altLang="en-US" sz="2400" b="1" i="1" dirty="0">
                <a:solidFill>
                  <a:schemeClr val="tx2"/>
                </a:solidFill>
                <a:ea typeface="黑体" panose="02010609060101010101" pitchFamily="49" charset="-122"/>
              </a:rPr>
              <a:t>玻尔兹曼分布律</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反过来</a:t>
            </a:r>
            <a:r>
              <a:rPr lang="zh-CN" altLang="en-US" sz="2400" dirty="0">
                <a:ea typeface="黑体" panose="02010609060101010101" pitchFamily="49" charset="-122"/>
              </a:rPr>
              <a:t>，如想象将一给定</a:t>
            </a:r>
            <a:r>
              <a:rPr lang="en-US" altLang="zh-CN" sz="2400" b="1" i="1" dirty="0">
                <a:solidFill>
                  <a:schemeClr val="tx2"/>
                </a:solidFill>
                <a:ea typeface="黑体" panose="02010609060101010101" pitchFamily="49" charset="-122"/>
              </a:rPr>
              <a:t>E</a:t>
            </a:r>
            <a:r>
              <a:rPr lang="zh-CN" altLang="en-US" sz="2400" dirty="0">
                <a:ea typeface="黑体" panose="02010609060101010101" pitchFamily="49" charset="-122"/>
              </a:rPr>
              <a:t>、</a:t>
            </a:r>
            <a:r>
              <a:rPr lang="en-US" altLang="zh-CN" sz="2400" b="1" i="1" dirty="0">
                <a:solidFill>
                  <a:schemeClr val="tx2"/>
                </a:solidFill>
                <a:ea typeface="黑体" panose="02010609060101010101" pitchFamily="49" charset="-122"/>
              </a:rPr>
              <a:t>V</a:t>
            </a:r>
            <a:r>
              <a:rPr lang="zh-CN" altLang="en-US" sz="2400" dirty="0">
                <a:ea typeface="黑体" panose="02010609060101010101" pitchFamily="49" charset="-122"/>
              </a:rPr>
              <a:t>、</a:t>
            </a:r>
            <a:r>
              <a:rPr lang="en-US" altLang="zh-CN" sz="2400" b="1" i="1" dirty="0">
                <a:solidFill>
                  <a:schemeClr val="tx2"/>
                </a:solidFill>
                <a:ea typeface="黑体" panose="02010609060101010101" pitchFamily="49" charset="-122"/>
              </a:rPr>
              <a:t>N</a:t>
            </a:r>
            <a:r>
              <a:rPr lang="zh-CN" altLang="en-US" sz="2400" dirty="0">
                <a:ea typeface="黑体" panose="02010609060101010101" pitchFamily="49" charset="-122"/>
              </a:rPr>
              <a:t>的</a:t>
            </a:r>
            <a:r>
              <a:rPr lang="zh-CN" altLang="en-US" sz="2400" dirty="0">
                <a:solidFill>
                  <a:schemeClr val="tx2"/>
                </a:solidFill>
                <a:ea typeface="黑体" panose="02010609060101010101" pitchFamily="49" charset="-122"/>
              </a:rPr>
              <a:t>孤立体系</a:t>
            </a:r>
            <a:r>
              <a:rPr lang="zh-CN" altLang="en-US" sz="2400" dirty="0">
                <a:ea typeface="黑体" panose="02010609060101010101" pitchFamily="49" charset="-122"/>
              </a:rPr>
              <a:t>移到一个同温的热库当中，使之成为</a:t>
            </a:r>
            <a:r>
              <a:rPr lang="zh-CN" altLang="en-US" sz="2400" dirty="0">
                <a:solidFill>
                  <a:srgbClr val="FFC000"/>
                </a:solidFill>
                <a:ea typeface="黑体" panose="02010609060101010101" pitchFamily="49" charset="-122"/>
              </a:rPr>
              <a:t>关闭体系</a:t>
            </a:r>
            <a:r>
              <a:rPr lang="zh-CN" altLang="en-US" sz="2400" dirty="0">
                <a:ea typeface="黑体" panose="02010609060101010101" pitchFamily="49" charset="-122"/>
              </a:rPr>
              <a:t>，然后通过</a:t>
            </a:r>
            <a:r>
              <a:rPr lang="zh-CN" altLang="en-US" sz="2400" dirty="0">
                <a:solidFill>
                  <a:srgbClr val="FFC000"/>
                </a:solidFill>
                <a:ea typeface="黑体" panose="02010609060101010101" pitchFamily="49" charset="-122"/>
              </a:rPr>
              <a:t>正则分布函数</a:t>
            </a:r>
            <a:r>
              <a:rPr lang="zh-CN" altLang="en-US" sz="2400" dirty="0">
                <a:ea typeface="黑体" panose="02010609060101010101" pitchFamily="49" charset="-122"/>
              </a:rPr>
              <a:t>求取其状态性质平均，</a:t>
            </a:r>
            <a:r>
              <a:rPr lang="zh-CN" altLang="en-US" sz="2400" dirty="0">
                <a:solidFill>
                  <a:srgbClr val="FFFF00"/>
                </a:solidFill>
                <a:ea typeface="黑体" panose="02010609060101010101" pitchFamily="49" charset="-122"/>
              </a:rPr>
              <a:t>其结果必与直接由</a:t>
            </a:r>
            <a:r>
              <a:rPr lang="zh-CN" altLang="en-US" sz="2400" b="1" i="1" dirty="0">
                <a:solidFill>
                  <a:srgbClr val="FFFF00"/>
                </a:solidFill>
                <a:ea typeface="黑体" panose="02010609060101010101" pitchFamily="49" charset="-122"/>
              </a:rPr>
              <a:t>玻尔兹曼统计</a:t>
            </a:r>
            <a:r>
              <a:rPr lang="zh-CN" altLang="en-US" sz="2400" dirty="0">
                <a:solidFill>
                  <a:srgbClr val="FFFF00"/>
                </a:solidFill>
                <a:ea typeface="黑体" panose="02010609060101010101" pitchFamily="49" charset="-122"/>
              </a:rPr>
              <a:t>给出的表现值一致。</a:t>
            </a:r>
            <a:r>
              <a:rPr lang="zh-CN" altLang="en-US" sz="2400" dirty="0">
                <a:solidFill>
                  <a:srgbClr val="FFC000"/>
                </a:solidFill>
                <a:ea typeface="黑体" panose="02010609060101010101" pitchFamily="49" charset="-122"/>
              </a:rPr>
              <a:t>  </a:t>
            </a:r>
          </a:p>
        </p:txBody>
      </p:sp>
    </p:spTree>
    <p:extLst>
      <p:ext uri="{BB962C8B-B14F-4D97-AF65-F5344CB8AC3E}">
        <p14:creationId xmlns:p14="http://schemas.microsoft.com/office/powerpoint/2010/main" val="277104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fade">
                                      <p:cBhvr>
                                        <p:cTn id="7" dur="500"/>
                                        <p:tgtEl>
                                          <p:spTgt spid="3993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3" end="3"/>
                                            </p:txEl>
                                          </p:spTgt>
                                        </p:tgtEl>
                                        <p:attrNameLst>
                                          <p:attrName>style.visibility</p:attrName>
                                        </p:attrNameLst>
                                      </p:cBhvr>
                                      <p:to>
                                        <p:strVal val="visible"/>
                                      </p:to>
                                    </p:set>
                                    <p:animEffect transition="in" filter="fade">
                                      <p:cBhvr>
                                        <p:cTn id="12" dur="500"/>
                                        <p:tgtEl>
                                          <p:spTgt spid="3993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animEffect transition="in" filter="fade">
                                      <p:cBhvr>
                                        <p:cTn id="17" dur="500"/>
                                        <p:tgtEl>
                                          <p:spTgt spid="3993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5" end="5"/>
                                            </p:txEl>
                                          </p:spTgt>
                                        </p:tgtEl>
                                        <p:attrNameLst>
                                          <p:attrName>style.visibility</p:attrName>
                                        </p:attrNameLst>
                                      </p:cBhvr>
                                      <p:to>
                                        <p:strVal val="visible"/>
                                      </p:to>
                                    </p:set>
                                    <p:animEffect transition="in" filter="fade">
                                      <p:cBhvr>
                                        <p:cTn id="22" dur="500"/>
                                        <p:tgtEl>
                                          <p:spTgt spid="399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animEffect transition="in" filter="fade">
                                      <p:cBhvr>
                                        <p:cTn id="27" dur="500"/>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54217" y="458304"/>
            <a:ext cx="11520371" cy="2039876"/>
          </a:xfrm>
        </p:spPr>
        <p:txBody>
          <a:bodyPr/>
          <a:lstStyle/>
          <a:p>
            <a:pPr eaLnBrk="1" hangingPunct="1">
              <a:lnSpc>
                <a:spcPct val="110000"/>
              </a:lnSpc>
            </a:pPr>
            <a:r>
              <a:rPr lang="zh-CN" altLang="en-US" sz="2600" dirty="0">
                <a:ea typeface="黑体" panose="02010609060101010101" pitchFamily="49" charset="-122"/>
              </a:rPr>
              <a:t>设想将</a:t>
            </a:r>
            <a:r>
              <a:rPr lang="zh-CN" altLang="en-US" sz="2600" b="1" i="1" dirty="0">
                <a:solidFill>
                  <a:schemeClr val="tx2"/>
                </a:solidFill>
                <a:ea typeface="黑体" panose="02010609060101010101" pitchFamily="49" charset="-122"/>
              </a:rPr>
              <a:t>玻尔兹曼统计</a:t>
            </a:r>
            <a:r>
              <a:rPr lang="zh-CN" altLang="en-US" sz="2600" dirty="0">
                <a:ea typeface="黑体" panose="02010609060101010101" pitchFamily="49" charset="-122"/>
              </a:rPr>
              <a:t>提升到系综的水准来处理，由此建立的系综即称</a:t>
            </a:r>
            <a:r>
              <a:rPr lang="zh-CN" altLang="en-US" sz="2600" b="1" i="1" dirty="0">
                <a:solidFill>
                  <a:schemeClr val="tx2"/>
                </a:solidFill>
                <a:ea typeface="黑体" panose="02010609060101010101" pitchFamily="49" charset="-122"/>
              </a:rPr>
              <a:t>微正则系综</a:t>
            </a:r>
            <a:r>
              <a:rPr lang="zh-CN" altLang="en-US" sz="2600" dirty="0" smtClean="0">
                <a:ea typeface="黑体" panose="02010609060101010101" pitchFamily="49" charset="-122"/>
              </a:rPr>
              <a:t>。其</a:t>
            </a:r>
            <a:r>
              <a:rPr lang="zh-CN" altLang="en-US" sz="2600" dirty="0">
                <a:ea typeface="黑体" panose="02010609060101010101" pitchFamily="49" charset="-122"/>
              </a:rPr>
              <a:t>成员为一大群</a:t>
            </a:r>
            <a:r>
              <a:rPr lang="en-US" altLang="zh-CN" sz="2600" b="1" i="1" dirty="0">
                <a:solidFill>
                  <a:schemeClr val="tx2"/>
                </a:solidFill>
                <a:ea typeface="黑体" panose="02010609060101010101" pitchFamily="49" charset="-122"/>
              </a:rPr>
              <a:t>E</a:t>
            </a:r>
            <a:r>
              <a:rPr lang="zh-CN" altLang="en-US" sz="2600" i="1" dirty="0">
                <a:ea typeface="黑体" panose="02010609060101010101" pitchFamily="49" charset="-122"/>
              </a:rPr>
              <a:t>、</a:t>
            </a:r>
            <a:r>
              <a:rPr lang="en-US" altLang="zh-CN" sz="2600" b="1" i="1" dirty="0">
                <a:solidFill>
                  <a:schemeClr val="tx2"/>
                </a:solidFill>
                <a:ea typeface="黑体" panose="02010609060101010101" pitchFamily="49" charset="-122"/>
              </a:rPr>
              <a:t>V</a:t>
            </a:r>
            <a:r>
              <a:rPr lang="zh-CN" altLang="en-US" sz="2600" i="1" dirty="0">
                <a:ea typeface="黑体" panose="02010609060101010101" pitchFamily="49" charset="-122"/>
              </a:rPr>
              <a:t>、</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全同</a:t>
            </a:r>
            <a:r>
              <a:rPr lang="zh-CN" altLang="en-US" sz="2600" dirty="0" smtClean="0">
                <a:ea typeface="黑体" panose="02010609060101010101" pitchFamily="49" charset="-122"/>
              </a:rPr>
              <a:t>的</a:t>
            </a:r>
            <a:r>
              <a:rPr lang="zh-CN" altLang="en-US" sz="2600" dirty="0">
                <a:solidFill>
                  <a:srgbClr val="FFFF00"/>
                </a:solidFill>
                <a:ea typeface="黑体" panose="02010609060101010101" pitchFamily="49" charset="-122"/>
              </a:rPr>
              <a:t>孤立</a:t>
            </a:r>
            <a:r>
              <a:rPr lang="zh-CN" altLang="en-US" sz="2600" dirty="0" smtClean="0">
                <a:solidFill>
                  <a:srgbClr val="FFFF00"/>
                </a:solidFill>
                <a:ea typeface="黑体" panose="02010609060101010101" pitchFamily="49" charset="-122"/>
              </a:rPr>
              <a:t>体系</a:t>
            </a:r>
            <a:r>
              <a:rPr lang="zh-CN" altLang="en-US" sz="2600" dirty="0" smtClean="0">
                <a:ea typeface="黑体" panose="02010609060101010101" pitchFamily="49" charset="-122"/>
              </a:rPr>
              <a:t>。</a:t>
            </a:r>
            <a:endParaRPr lang="en-US" altLang="zh-CN" sz="2600" dirty="0" smtClean="0">
              <a:ea typeface="黑体" panose="02010609060101010101" pitchFamily="49" charset="-122"/>
            </a:endParaRPr>
          </a:p>
          <a:p>
            <a:pPr eaLnBrk="1" hangingPunct="1">
              <a:lnSpc>
                <a:spcPct val="110000"/>
              </a:lnSpc>
            </a:pPr>
            <a:r>
              <a:rPr lang="zh-CN" altLang="en-US" sz="2600" dirty="0" smtClean="0">
                <a:ea typeface="黑体" panose="02010609060101010101" pitchFamily="49" charset="-122"/>
              </a:rPr>
              <a:t>在</a:t>
            </a:r>
            <a:r>
              <a:rPr lang="zh-CN" altLang="en-US" sz="2600" b="1" i="1" dirty="0">
                <a:solidFill>
                  <a:schemeClr val="tx2"/>
                </a:solidFill>
                <a:ea typeface="黑体" panose="02010609060101010101" pitchFamily="49" charset="-122"/>
              </a:rPr>
              <a:t>微正则系综</a:t>
            </a:r>
            <a:r>
              <a:rPr lang="zh-CN" altLang="en-US" sz="2600" dirty="0">
                <a:ea typeface="黑体" panose="02010609060101010101" pitchFamily="49" charset="-122"/>
              </a:rPr>
              <a:t>中，任何成员的能量均被指定为</a:t>
            </a:r>
            <a:r>
              <a:rPr lang="en-US" altLang="zh-CN" sz="2600" b="1" i="1" dirty="0">
                <a:solidFill>
                  <a:schemeClr val="tx2"/>
                </a:solidFill>
                <a:ea typeface="黑体" panose="02010609060101010101" pitchFamily="49" charset="-122"/>
              </a:rPr>
              <a:t>E</a:t>
            </a:r>
            <a:r>
              <a:rPr lang="zh-CN" altLang="en-US" sz="2600" dirty="0">
                <a:ea typeface="黑体" panose="02010609060101010101" pitchFamily="49" charset="-122"/>
              </a:rPr>
              <a:t>不变。从而对应的微正则配分函数</a:t>
            </a:r>
            <a:r>
              <a:rPr lang="zh-CN" altLang="en-US" sz="2600" b="1" i="1" dirty="0">
                <a:solidFill>
                  <a:schemeClr val="tx2"/>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sym typeface="Symbol" panose="05050102010706020507" pitchFamily="18" charset="2"/>
              </a:rPr>
              <a:t>也自然被确定为</a:t>
            </a:r>
          </a:p>
        </p:txBody>
      </p:sp>
      <p:graphicFrame>
        <p:nvGraphicFramePr>
          <p:cNvPr id="40963" name="Object 4"/>
          <p:cNvGraphicFramePr>
            <a:graphicFrameLocks noChangeAspect="1"/>
          </p:cNvGraphicFramePr>
          <p:nvPr>
            <p:extLst>
              <p:ext uri="{D42A27DB-BD31-4B8C-83A1-F6EECF244321}">
                <p14:modId xmlns:p14="http://schemas.microsoft.com/office/powerpoint/2010/main" val="1959429133"/>
              </p:ext>
            </p:extLst>
          </p:nvPr>
        </p:nvGraphicFramePr>
        <p:xfrm>
          <a:off x="2881182" y="2517775"/>
          <a:ext cx="4451350" cy="639763"/>
        </p:xfrm>
        <a:graphic>
          <a:graphicData uri="http://schemas.openxmlformats.org/presentationml/2006/ole">
            <mc:AlternateContent xmlns:mc="http://schemas.openxmlformats.org/markup-compatibility/2006">
              <mc:Choice xmlns:v="urn:schemas-microsoft-com:vml" Requires="v">
                <p:oleObj spid="_x0000_s32850" name="公式" r:id="rId3" imgW="2387600" imgH="342900" progId="Equation.3">
                  <p:embed/>
                </p:oleObj>
              </mc:Choice>
              <mc:Fallback>
                <p:oleObj name="公式" r:id="rId3" imgW="23876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1182" y="2517775"/>
                        <a:ext cx="4451350" cy="639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2" name="Object 5"/>
          <p:cNvGraphicFramePr>
            <a:graphicFrameLocks noChangeAspect="1"/>
          </p:cNvGraphicFramePr>
          <p:nvPr>
            <p:extLst>
              <p:ext uri="{D42A27DB-BD31-4B8C-83A1-F6EECF244321}">
                <p14:modId xmlns:p14="http://schemas.microsoft.com/office/powerpoint/2010/main" val="3691336467"/>
              </p:ext>
            </p:extLst>
          </p:nvPr>
        </p:nvGraphicFramePr>
        <p:xfrm>
          <a:off x="2881182" y="3283495"/>
          <a:ext cx="2133600" cy="685800"/>
        </p:xfrm>
        <a:graphic>
          <a:graphicData uri="http://schemas.openxmlformats.org/presentationml/2006/ole">
            <mc:AlternateContent xmlns:mc="http://schemas.openxmlformats.org/markup-compatibility/2006">
              <mc:Choice xmlns:v="urn:schemas-microsoft-com:vml" Requires="v">
                <p:oleObj spid="_x0000_s32851" name="公式" r:id="rId5" imgW="1066800" imgH="342900" progId="Equation.3">
                  <p:embed/>
                </p:oleObj>
              </mc:Choice>
              <mc:Fallback>
                <p:oleObj name="公式" r:id="rId5" imgW="10668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1182" y="3283495"/>
                        <a:ext cx="2133600" cy="685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3" name="Object 6"/>
          <p:cNvGraphicFramePr>
            <a:graphicFrameLocks noChangeAspect="1"/>
          </p:cNvGraphicFramePr>
          <p:nvPr>
            <p:extLst>
              <p:ext uri="{D42A27DB-BD31-4B8C-83A1-F6EECF244321}">
                <p14:modId xmlns:p14="http://schemas.microsoft.com/office/powerpoint/2010/main" val="1714031555"/>
              </p:ext>
            </p:extLst>
          </p:nvPr>
        </p:nvGraphicFramePr>
        <p:xfrm>
          <a:off x="2881182" y="4064432"/>
          <a:ext cx="1524000" cy="496888"/>
        </p:xfrm>
        <a:graphic>
          <a:graphicData uri="http://schemas.openxmlformats.org/presentationml/2006/ole">
            <mc:AlternateContent xmlns:mc="http://schemas.openxmlformats.org/markup-compatibility/2006">
              <mc:Choice xmlns:v="urn:schemas-microsoft-com:vml" Requires="v">
                <p:oleObj spid="_x0000_s32852" name="公式" r:id="rId7" imgW="622030" imgH="203112" progId="Equation.3">
                  <p:embed/>
                </p:oleObj>
              </mc:Choice>
              <mc:Fallback>
                <p:oleObj name="公式" r:id="rId7"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1182" y="4064432"/>
                        <a:ext cx="1524000" cy="4968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4" name="Object 7"/>
          <p:cNvGraphicFramePr>
            <a:graphicFrameLocks noChangeAspect="1"/>
          </p:cNvGraphicFramePr>
          <p:nvPr>
            <p:extLst>
              <p:ext uri="{D42A27DB-BD31-4B8C-83A1-F6EECF244321}">
                <p14:modId xmlns:p14="http://schemas.microsoft.com/office/powerpoint/2010/main" val="1833629451"/>
              </p:ext>
            </p:extLst>
          </p:nvPr>
        </p:nvGraphicFramePr>
        <p:xfrm>
          <a:off x="2881182" y="4814163"/>
          <a:ext cx="2894012" cy="558800"/>
        </p:xfrm>
        <a:graphic>
          <a:graphicData uri="http://schemas.openxmlformats.org/presentationml/2006/ole">
            <mc:AlternateContent xmlns:mc="http://schemas.openxmlformats.org/markup-compatibility/2006">
              <mc:Choice xmlns:v="urn:schemas-microsoft-com:vml" Requires="v">
                <p:oleObj spid="_x0000_s32853" name="公式" r:id="rId9" imgW="1181100" imgH="228600" progId="Equation.3">
                  <p:embed/>
                </p:oleObj>
              </mc:Choice>
              <mc:Fallback>
                <p:oleObj name="公式" r:id="rId9" imgW="11811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81182" y="4814163"/>
                        <a:ext cx="2894012" cy="558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5775194" y="4814163"/>
            <a:ext cx="384177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en-US" altLang="zh-CN" sz="2600" kern="0" dirty="0" smtClean="0">
                <a:solidFill>
                  <a:srgbClr val="FFFF00"/>
                </a:solidFill>
                <a:ea typeface="黑体" pitchFamily="49" charset="-122"/>
              </a:rPr>
              <a:t>---- </a:t>
            </a:r>
            <a:r>
              <a:rPr lang="zh-CN" altLang="en-US" sz="2600" kern="0" dirty="0" smtClean="0">
                <a:solidFill>
                  <a:srgbClr val="FFFF00"/>
                </a:solidFill>
                <a:ea typeface="黑体" pitchFamily="49" charset="-122"/>
              </a:rPr>
              <a:t>微</a:t>
            </a:r>
            <a:r>
              <a:rPr lang="zh-CN" altLang="en-US" sz="2600" kern="0" dirty="0">
                <a:solidFill>
                  <a:srgbClr val="FFFF00"/>
                </a:solidFill>
                <a:ea typeface="黑体" pitchFamily="49" charset="-122"/>
              </a:rPr>
              <a:t>正则几率函数</a:t>
            </a:r>
          </a:p>
        </p:txBody>
      </p:sp>
      <p:sp>
        <p:nvSpPr>
          <p:cNvPr id="8" name="Rectangle 3"/>
          <p:cNvSpPr txBox="1">
            <a:spLocks noChangeArrowheads="1"/>
          </p:cNvSpPr>
          <p:nvPr/>
        </p:nvSpPr>
        <p:spPr bwMode="auto">
          <a:xfrm>
            <a:off x="1157157" y="3310983"/>
            <a:ext cx="252095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defRPr/>
            </a:pPr>
            <a:r>
              <a:rPr lang="zh-CN" altLang="en-US" sz="2600" kern="0" dirty="0">
                <a:solidFill>
                  <a:srgbClr val="FFFFFF"/>
                </a:solidFill>
                <a:ea typeface="黑体" pitchFamily="49" charset="-122"/>
              </a:rPr>
              <a:t>显然有                            </a:t>
            </a:r>
          </a:p>
        </p:txBody>
      </p:sp>
      <p:sp>
        <p:nvSpPr>
          <p:cNvPr id="9" name="Rectangle 3"/>
          <p:cNvSpPr txBox="1">
            <a:spLocks noChangeArrowheads="1"/>
          </p:cNvSpPr>
          <p:nvPr/>
        </p:nvSpPr>
        <p:spPr bwMode="auto">
          <a:xfrm>
            <a:off x="5189362" y="3285696"/>
            <a:ext cx="4824412"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en-US" altLang="zh-CN" sz="2600" kern="0" dirty="0">
                <a:solidFill>
                  <a:srgbClr val="FFFFFF"/>
                </a:solidFill>
                <a:ea typeface="黑体" pitchFamily="49" charset="-122"/>
              </a:rPr>
              <a:t>(</a:t>
            </a:r>
            <a:r>
              <a:rPr lang="zh-CN" altLang="en-US" sz="2600" kern="0" dirty="0">
                <a:solidFill>
                  <a:srgbClr val="FFFFFF"/>
                </a:solidFill>
                <a:ea typeface="黑体" pitchFamily="49" charset="-122"/>
              </a:rPr>
              <a:t>即体系的微观状态总数）</a:t>
            </a:r>
          </a:p>
        </p:txBody>
      </p:sp>
      <p:sp>
        <p:nvSpPr>
          <p:cNvPr id="10" name="Rectangle 3"/>
          <p:cNvSpPr txBox="1">
            <a:spLocks noChangeArrowheads="1"/>
          </p:cNvSpPr>
          <p:nvPr/>
        </p:nvSpPr>
        <p:spPr bwMode="auto">
          <a:xfrm>
            <a:off x="2730501" y="5525681"/>
            <a:ext cx="5976937"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zh-CN" altLang="en-US" sz="2600" kern="0" dirty="0">
                <a:solidFill>
                  <a:srgbClr val="FFFFFF"/>
                </a:solidFill>
                <a:ea typeface="黑体" pitchFamily="49" charset="-122"/>
              </a:rPr>
              <a:t>与</a:t>
            </a:r>
            <a:r>
              <a:rPr lang="zh-CN" altLang="en-US" sz="2600" b="1" i="1" kern="0" dirty="0">
                <a:solidFill>
                  <a:srgbClr val="FFFF00"/>
                </a:solidFill>
                <a:ea typeface="黑体" pitchFamily="49" charset="-122"/>
              </a:rPr>
              <a:t>玻尔兹曼统计</a:t>
            </a:r>
            <a:r>
              <a:rPr lang="zh-CN" altLang="en-US" sz="2600" kern="0" dirty="0">
                <a:solidFill>
                  <a:srgbClr val="FFFFFF"/>
                </a:solidFill>
                <a:ea typeface="黑体" pitchFamily="49" charset="-122"/>
              </a:rPr>
              <a:t>定义的完全一样</a:t>
            </a:r>
            <a:r>
              <a:rPr lang="en-US" altLang="zh-CN" sz="2600" kern="0" dirty="0">
                <a:solidFill>
                  <a:srgbClr val="FFFFFF"/>
                </a:solidFill>
                <a:ea typeface="黑体" pitchFamily="49" charset="-122"/>
              </a:rPr>
              <a:t>!</a:t>
            </a:r>
            <a:endParaRPr lang="zh-CN" altLang="en-US" sz="2600" kern="0" dirty="0">
              <a:solidFill>
                <a:srgbClr val="FFFFFF"/>
              </a:solidFill>
              <a:ea typeface="黑体" pitchFamily="49" charset="-122"/>
            </a:endParaRPr>
          </a:p>
        </p:txBody>
      </p:sp>
      <p:sp>
        <p:nvSpPr>
          <p:cNvPr id="2" name="右箭头 1"/>
          <p:cNvSpPr>
            <a:spLocks noChangeArrowheads="1"/>
          </p:cNvSpPr>
          <p:nvPr/>
        </p:nvSpPr>
        <p:spPr bwMode="auto">
          <a:xfrm>
            <a:off x="2021551" y="4204926"/>
            <a:ext cx="792162" cy="215900"/>
          </a:xfrm>
          <a:prstGeom prst="rightArrow">
            <a:avLst>
              <a:gd name="adj1" fmla="val 50000"/>
              <a:gd name="adj2" fmla="val 5002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600" b="1">
              <a:solidFill>
                <a:srgbClr val="FFFFFF"/>
              </a:solidFill>
              <a:ea typeface="隶书" panose="02010509060101010101" pitchFamily="49" charset="-122"/>
            </a:endParaRPr>
          </a:p>
        </p:txBody>
      </p:sp>
      <p:sp>
        <p:nvSpPr>
          <p:cNvPr id="12" name="右箭头 11"/>
          <p:cNvSpPr>
            <a:spLocks noChangeArrowheads="1"/>
          </p:cNvSpPr>
          <p:nvPr/>
        </p:nvSpPr>
        <p:spPr bwMode="auto">
          <a:xfrm>
            <a:off x="2021551" y="4969081"/>
            <a:ext cx="792162" cy="215900"/>
          </a:xfrm>
          <a:prstGeom prst="rightArrow">
            <a:avLst>
              <a:gd name="adj1" fmla="val 50000"/>
              <a:gd name="adj2" fmla="val 5002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600" b="1">
              <a:solidFill>
                <a:srgbClr val="FFFFFF"/>
              </a:solidFill>
              <a:ea typeface="隶书" panose="02010509060101010101" pitchFamily="49" charset="-122"/>
            </a:endParaRPr>
          </a:p>
        </p:txBody>
      </p:sp>
    </p:spTree>
    <p:extLst>
      <p:ext uri="{BB962C8B-B14F-4D97-AF65-F5344CB8AC3E}">
        <p14:creationId xmlns:p14="http://schemas.microsoft.com/office/powerpoint/2010/main" val="1128750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fade">
                                      <p:cBhvr>
                                        <p:cTn id="7" dur="500"/>
                                        <p:tgtEl>
                                          <p:spTgt spid="430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nodeType="withEffect">
                                  <p:stCondLst>
                                    <p:cond delay="0"/>
                                  </p:stCondLst>
                                  <p:childTnLst>
                                    <p:set>
                                      <p:cBhvr>
                                        <p:cTn id="20" dur="1" fill="hold">
                                          <p:stCondLst>
                                            <p:cond delay="0"/>
                                          </p:stCondLst>
                                        </p:cTn>
                                        <p:tgtEl>
                                          <p:spTgt spid="43013"/>
                                        </p:tgtEl>
                                        <p:attrNameLst>
                                          <p:attrName>style.visibility</p:attrName>
                                        </p:attrNameLst>
                                      </p:cBhvr>
                                      <p:to>
                                        <p:strVal val="visible"/>
                                      </p:to>
                                    </p:set>
                                    <p:animEffect transition="in" filter="fade">
                                      <p:cBhvr>
                                        <p:cTn id="21" dur="500"/>
                                        <p:tgtEl>
                                          <p:spTgt spid="4301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nodeType="withEffect">
                                  <p:stCondLst>
                                    <p:cond delay="0"/>
                                  </p:stCondLst>
                                  <p:childTnLst>
                                    <p:set>
                                      <p:cBhvr>
                                        <p:cTn id="31" dur="1" fill="hold">
                                          <p:stCondLst>
                                            <p:cond delay="0"/>
                                          </p:stCondLst>
                                        </p:cTn>
                                        <p:tgtEl>
                                          <p:spTgt spid="43014"/>
                                        </p:tgtEl>
                                        <p:attrNameLst>
                                          <p:attrName>style.visibility</p:attrName>
                                        </p:attrNameLst>
                                      </p:cBhvr>
                                      <p:to>
                                        <p:strVal val="visible"/>
                                      </p:to>
                                    </p:set>
                                    <p:animEffect transition="in" filter="fade">
                                      <p:cBhvr>
                                        <p:cTn id="32" dur="500"/>
                                        <p:tgtEl>
                                          <p:spTgt spid="430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2"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对象 15"/>
          <p:cNvGraphicFramePr>
            <a:graphicFrameLocks noChangeAspect="1"/>
          </p:cNvGraphicFramePr>
          <p:nvPr>
            <p:extLst>
              <p:ext uri="{D42A27DB-BD31-4B8C-83A1-F6EECF244321}">
                <p14:modId xmlns:p14="http://schemas.microsoft.com/office/powerpoint/2010/main" val="1578248994"/>
              </p:ext>
            </p:extLst>
          </p:nvPr>
        </p:nvGraphicFramePr>
        <p:xfrm>
          <a:off x="3804037" y="4053064"/>
          <a:ext cx="3414713" cy="831850"/>
        </p:xfrm>
        <a:graphic>
          <a:graphicData uri="http://schemas.openxmlformats.org/presentationml/2006/ole">
            <mc:AlternateContent xmlns:mc="http://schemas.openxmlformats.org/markup-compatibility/2006">
              <mc:Choice xmlns:v="urn:schemas-microsoft-com:vml" Requires="v">
                <p:oleObj spid="_x0000_s33986" name="公式" r:id="rId3" imgW="1905000" imgH="457200" progId="Equation.3">
                  <p:embed/>
                </p:oleObj>
              </mc:Choice>
              <mc:Fallback>
                <p:oleObj name="公式" r:id="rId3" imgW="19050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4037" y="4053064"/>
                        <a:ext cx="3414713"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0" name="Rectangle 3"/>
          <p:cNvSpPr>
            <a:spLocks noGrp="1" noChangeArrowheads="1"/>
          </p:cNvSpPr>
          <p:nvPr>
            <p:ph type="body" idx="1"/>
          </p:nvPr>
        </p:nvSpPr>
        <p:spPr>
          <a:xfrm>
            <a:off x="263641" y="260351"/>
            <a:ext cx="11701935" cy="1368425"/>
          </a:xfrm>
        </p:spPr>
        <p:txBody>
          <a:bodyPr/>
          <a:lstStyle/>
          <a:p>
            <a:pPr marL="0" indent="0">
              <a:buNone/>
              <a:defRPr/>
            </a:pPr>
            <a:r>
              <a:rPr lang="zh-CN" altLang="en-US" sz="2400" dirty="0">
                <a:ea typeface="黑体" pitchFamily="49" charset="-122"/>
              </a:rPr>
              <a:t>        纯组份离域子体系</a:t>
            </a:r>
            <a:r>
              <a:rPr lang="zh-CN" altLang="en-US" sz="2400" b="1" i="1" dirty="0">
                <a:solidFill>
                  <a:schemeClr val="tx2"/>
                </a:solidFill>
                <a:ea typeface="黑体" pitchFamily="49" charset="-122"/>
              </a:rPr>
              <a:t>微正则系综</a:t>
            </a:r>
            <a:r>
              <a:rPr lang="zh-CN" altLang="en-US" sz="2400" dirty="0">
                <a:ea typeface="黑体" pitchFamily="49" charset="-122"/>
              </a:rPr>
              <a:t>配分函数推导： 体系恒温恒容且总能量不变，体系</a:t>
            </a:r>
            <a:r>
              <a:rPr lang="en-US" altLang="zh-CN" sz="2400" b="1" i="1" dirty="0">
                <a:solidFill>
                  <a:schemeClr val="tx2"/>
                </a:solidFill>
                <a:ea typeface="黑体" pitchFamily="49" charset="-122"/>
              </a:rPr>
              <a:t>N</a:t>
            </a:r>
            <a:r>
              <a:rPr lang="zh-CN" altLang="en-US" sz="2400" dirty="0">
                <a:ea typeface="黑体" pitchFamily="49" charset="-122"/>
              </a:rPr>
              <a:t>个粒子分配总能量</a:t>
            </a:r>
            <a:r>
              <a:rPr lang="en-US" altLang="zh-CN" sz="2400" b="1" i="1" dirty="0">
                <a:solidFill>
                  <a:schemeClr val="tx2"/>
                </a:solidFill>
                <a:ea typeface="黑体" pitchFamily="49" charset="-122"/>
              </a:rPr>
              <a:t>E</a:t>
            </a:r>
            <a:r>
              <a:rPr lang="zh-CN" altLang="en-US" sz="2400" dirty="0">
                <a:ea typeface="黑体" pitchFamily="49" charset="-122"/>
              </a:rPr>
              <a:t>的某一套粒子数分布样式 </a:t>
            </a:r>
            <a:r>
              <a:rPr lang="en-US" altLang="zh-CN" sz="2400" dirty="0">
                <a:ea typeface="黑体" pitchFamily="49" charset="-122"/>
              </a:rPr>
              <a:t>{</a:t>
            </a:r>
            <a:r>
              <a:rPr lang="en-US" altLang="zh-CN" sz="2400" b="1" i="1" dirty="0" err="1">
                <a:solidFill>
                  <a:schemeClr val="tx2"/>
                </a:solidFill>
                <a:ea typeface="黑体" pitchFamily="49" charset="-122"/>
              </a:rPr>
              <a:t>n</a:t>
            </a:r>
            <a:r>
              <a:rPr lang="en-US" altLang="zh-CN" sz="2400" b="1" i="1" baseline="-25000" dirty="0" err="1">
                <a:solidFill>
                  <a:schemeClr val="tx2"/>
                </a:solidFill>
                <a:ea typeface="黑体" pitchFamily="49" charset="-122"/>
              </a:rPr>
              <a:t>i</a:t>
            </a:r>
            <a:r>
              <a:rPr lang="en-US" altLang="zh-CN" sz="2400" b="1" i="1" dirty="0">
                <a:solidFill>
                  <a:schemeClr val="tx2"/>
                </a:solidFill>
                <a:ea typeface="黑体" pitchFamily="49" charset="-122"/>
              </a:rPr>
              <a:t>(v)</a:t>
            </a:r>
            <a:r>
              <a:rPr lang="en-US" altLang="zh-CN" sz="2400" dirty="0">
                <a:ea typeface="黑体" pitchFamily="49" charset="-122"/>
              </a:rPr>
              <a:t>}</a:t>
            </a:r>
            <a:r>
              <a:rPr lang="zh-CN" altLang="en-US" sz="2400" dirty="0">
                <a:ea typeface="黑体" pitchFamily="49" charset="-122"/>
              </a:rPr>
              <a:t>的微观态数为：</a:t>
            </a:r>
            <a:endParaRPr lang="en-US" altLang="zh-CN" sz="2400" dirty="0">
              <a:ea typeface="黑体" pitchFamily="49" charset="-122"/>
            </a:endParaRPr>
          </a:p>
          <a:p>
            <a:pPr marL="0" indent="0" eaLnBrk="1" hangingPunct="1">
              <a:lnSpc>
                <a:spcPct val="110000"/>
              </a:lnSpc>
              <a:buNone/>
              <a:defRPr/>
            </a:pPr>
            <a:endParaRPr lang="zh-CN" altLang="en-US" sz="2400" dirty="0">
              <a:ea typeface="黑体" pitchFamily="49" charset="-122"/>
              <a:sym typeface="Symbol" pitchFamily="18" charset="2"/>
            </a:endParaRPr>
          </a:p>
          <a:p>
            <a:pPr eaLnBrk="1" hangingPunct="1">
              <a:lnSpc>
                <a:spcPct val="110000"/>
              </a:lnSpc>
              <a:buFontTx/>
              <a:buNone/>
              <a:defRPr/>
            </a:pPr>
            <a:endParaRPr lang="zh-CN" altLang="en-US" sz="2400" dirty="0">
              <a:ea typeface="黑体" pitchFamily="49" charset="-122"/>
            </a:endParaRPr>
          </a:p>
        </p:txBody>
      </p:sp>
      <p:sp>
        <p:nvSpPr>
          <p:cNvPr id="41988" name="Rectangle 2"/>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2" name="对象 2"/>
          <p:cNvGraphicFramePr>
            <a:graphicFrameLocks noChangeAspect="1"/>
          </p:cNvGraphicFramePr>
          <p:nvPr/>
        </p:nvGraphicFramePr>
        <p:xfrm>
          <a:off x="2208213" y="2349501"/>
          <a:ext cx="1649412" cy="790575"/>
        </p:xfrm>
        <a:graphic>
          <a:graphicData uri="http://schemas.openxmlformats.org/presentationml/2006/ole">
            <mc:AlternateContent xmlns:mc="http://schemas.openxmlformats.org/markup-compatibility/2006">
              <mc:Choice xmlns:v="urn:schemas-microsoft-com:vml" Requires="v">
                <p:oleObj spid="_x0000_s33987" name="公式" r:id="rId5" imgW="939392" imgH="444307" progId="Equation.3">
                  <p:embed/>
                </p:oleObj>
              </mc:Choice>
              <mc:Fallback>
                <p:oleObj name="公式" r:id="rId5" imgW="939392"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2349501"/>
                        <a:ext cx="1649412"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0" name="Rectangle 4"/>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 name="对象 4"/>
          <p:cNvGraphicFramePr>
            <a:graphicFrameLocks noChangeAspect="1"/>
          </p:cNvGraphicFramePr>
          <p:nvPr>
            <p:extLst>
              <p:ext uri="{D42A27DB-BD31-4B8C-83A1-F6EECF244321}">
                <p14:modId xmlns:p14="http://schemas.microsoft.com/office/powerpoint/2010/main" val="663601357"/>
              </p:ext>
            </p:extLst>
          </p:nvPr>
        </p:nvGraphicFramePr>
        <p:xfrm>
          <a:off x="3804037" y="4941889"/>
          <a:ext cx="2208212" cy="647700"/>
        </p:xfrm>
        <a:graphic>
          <a:graphicData uri="http://schemas.openxmlformats.org/presentationml/2006/ole">
            <mc:AlternateContent xmlns:mc="http://schemas.openxmlformats.org/markup-compatibility/2006">
              <mc:Choice xmlns:v="urn:schemas-microsoft-com:vml" Requires="v">
                <p:oleObj spid="_x0000_s33988" name="公式" r:id="rId7" imgW="1231366" imgH="355446" progId="Equation.3">
                  <p:embed/>
                </p:oleObj>
              </mc:Choice>
              <mc:Fallback>
                <p:oleObj name="公式" r:id="rId7" imgW="1231366" imgH="35544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04037" y="4941889"/>
                        <a:ext cx="2208212"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992" name="对象 1"/>
          <p:cNvGraphicFramePr>
            <a:graphicFrameLocks noChangeAspect="1"/>
          </p:cNvGraphicFramePr>
          <p:nvPr>
            <p:extLst>
              <p:ext uri="{D42A27DB-BD31-4B8C-83A1-F6EECF244321}">
                <p14:modId xmlns:p14="http://schemas.microsoft.com/office/powerpoint/2010/main" val="566346144"/>
              </p:ext>
            </p:extLst>
          </p:nvPr>
        </p:nvGraphicFramePr>
        <p:xfrm>
          <a:off x="2208213" y="1069181"/>
          <a:ext cx="1798638" cy="855662"/>
        </p:xfrm>
        <a:graphic>
          <a:graphicData uri="http://schemas.openxmlformats.org/presentationml/2006/ole">
            <mc:AlternateContent xmlns:mc="http://schemas.openxmlformats.org/markup-compatibility/2006">
              <mc:Choice xmlns:v="urn:schemas-microsoft-com:vml" Requires="v">
                <p:oleObj spid="_x0000_s33989" name="公式" r:id="rId9" imgW="1002865" imgH="469696" progId="Equation.3">
                  <p:embed/>
                </p:oleObj>
              </mc:Choice>
              <mc:Fallback>
                <p:oleObj name="公式" r:id="rId9" imgW="1002865" imgH="46969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8213" y="1069181"/>
                        <a:ext cx="1798638" cy="8556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2" name="对象 2"/>
          <p:cNvGraphicFramePr>
            <a:graphicFrameLocks noChangeAspect="1"/>
          </p:cNvGraphicFramePr>
          <p:nvPr/>
        </p:nvGraphicFramePr>
        <p:xfrm>
          <a:off x="5664201" y="2420939"/>
          <a:ext cx="1427163" cy="631825"/>
        </p:xfrm>
        <a:graphic>
          <a:graphicData uri="http://schemas.openxmlformats.org/presentationml/2006/ole">
            <mc:AlternateContent xmlns:mc="http://schemas.openxmlformats.org/markup-compatibility/2006">
              <mc:Choice xmlns:v="urn:schemas-microsoft-com:vml" Requires="v">
                <p:oleObj spid="_x0000_s33990" name="公式" r:id="rId11" imgW="812447" imgH="355446" progId="Equation.3">
                  <p:embed/>
                </p:oleObj>
              </mc:Choice>
              <mc:Fallback>
                <p:oleObj name="公式" r:id="rId11" imgW="812447" imgH="35544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64201" y="2420939"/>
                        <a:ext cx="1427163"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4" name="对象 4"/>
          <p:cNvGraphicFramePr>
            <a:graphicFrameLocks noChangeAspect="1"/>
          </p:cNvGraphicFramePr>
          <p:nvPr>
            <p:extLst>
              <p:ext uri="{D42A27DB-BD31-4B8C-83A1-F6EECF244321}">
                <p14:modId xmlns:p14="http://schemas.microsoft.com/office/powerpoint/2010/main" val="1020619591"/>
              </p:ext>
            </p:extLst>
          </p:nvPr>
        </p:nvGraphicFramePr>
        <p:xfrm>
          <a:off x="3792539" y="3180555"/>
          <a:ext cx="4030663" cy="855663"/>
        </p:xfrm>
        <a:graphic>
          <a:graphicData uri="http://schemas.openxmlformats.org/presentationml/2006/ole">
            <mc:AlternateContent xmlns:mc="http://schemas.openxmlformats.org/markup-compatibility/2006">
              <mc:Choice xmlns:v="urn:schemas-microsoft-com:vml" Requires="v">
                <p:oleObj spid="_x0000_s33991" name="公式" r:id="rId13" imgW="2247900" imgH="469900" progId="Equation.3">
                  <p:embed/>
                </p:oleObj>
              </mc:Choice>
              <mc:Fallback>
                <p:oleObj name="公式" r:id="rId13" imgW="2247900" imgH="4699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92539" y="3180555"/>
                        <a:ext cx="4030663"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直接箭头连接符 5"/>
          <p:cNvCxnSpPr>
            <a:cxnSpLocks noChangeShapeType="1"/>
          </p:cNvCxnSpPr>
          <p:nvPr/>
        </p:nvCxnSpPr>
        <p:spPr bwMode="auto">
          <a:xfrm>
            <a:off x="3724275" y="3052764"/>
            <a:ext cx="860788" cy="393698"/>
          </a:xfrm>
          <a:prstGeom prst="straightConnector1">
            <a:avLst/>
          </a:prstGeom>
          <a:noFill/>
          <a:ln w="3810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矩形标注 9"/>
          <p:cNvSpPr/>
          <p:nvPr/>
        </p:nvSpPr>
        <p:spPr bwMode="auto">
          <a:xfrm>
            <a:off x="6769668" y="4701017"/>
            <a:ext cx="5149350" cy="1777143"/>
          </a:xfrm>
          <a:prstGeom prst="wedgeRectCallout">
            <a:avLst>
              <a:gd name="adj1" fmla="val -41634"/>
              <a:gd name="adj2" fmla="val -64403"/>
            </a:avLst>
          </a:prstGeom>
          <a:solidFill>
            <a:schemeClr val="accent2">
              <a:lumMod val="20000"/>
              <a:lumOff val="80000"/>
            </a:schemeClr>
          </a:solidFill>
          <a:ln w="38100" cap="flat" cmpd="sng" algn="ctr">
            <a:solidFill>
              <a:srgbClr val="FF0066"/>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2800" b="1" dirty="0">
                <a:solidFill>
                  <a:srgbClr val="000000"/>
                </a:solidFill>
                <a:ea typeface="隶书" pitchFamily="49" charset="-122"/>
              </a:rPr>
              <a:t>每一套可及的粒子数分布样式均满足右</a:t>
            </a:r>
            <a:r>
              <a:rPr kumimoji="1" lang="zh-CN" altLang="en-US" sz="2800" b="1" dirty="0" smtClean="0">
                <a:solidFill>
                  <a:srgbClr val="000000"/>
                </a:solidFill>
                <a:ea typeface="隶书" pitchFamily="49" charset="-122"/>
              </a:rPr>
              <a:t>式，或者说</a:t>
            </a:r>
            <a:r>
              <a:rPr kumimoji="1" lang="en-US" altLang="zh-CN" sz="2800" b="1" i="1" dirty="0" smtClean="0">
                <a:solidFill>
                  <a:srgbClr val="000000"/>
                </a:solidFill>
                <a:ea typeface="隶书" pitchFamily="49" charset="-122"/>
              </a:rPr>
              <a:t>v</a:t>
            </a:r>
            <a:r>
              <a:rPr kumimoji="1" lang="zh-CN" altLang="en-US" sz="2800" b="1" i="1" dirty="0" smtClean="0">
                <a:solidFill>
                  <a:srgbClr val="000000"/>
                </a:solidFill>
                <a:ea typeface="隶书" pitchFamily="49" charset="-122"/>
              </a:rPr>
              <a:t>的每一可及变化恰恰代表了</a:t>
            </a:r>
            <a:r>
              <a:rPr kumimoji="1" lang="zh-CN" altLang="en-US" sz="2800" b="1" dirty="0" smtClean="0">
                <a:solidFill>
                  <a:srgbClr val="000000"/>
                </a:solidFill>
                <a:ea typeface="隶书" pitchFamily="49" charset="-122"/>
              </a:rPr>
              <a:t>多项式求和中的每一独立项！！</a:t>
            </a:r>
            <a:endParaRPr kumimoji="1" lang="zh-CN" altLang="en-US" sz="2800" b="1" i="1" dirty="0">
              <a:solidFill>
                <a:srgbClr val="000000"/>
              </a:solidFill>
              <a:ea typeface="隶书" pitchFamily="49" charset="-122"/>
            </a:endParaRPr>
          </a:p>
        </p:txBody>
      </p:sp>
      <p:sp>
        <p:nvSpPr>
          <p:cNvPr id="21" name="Rectangle 3"/>
          <p:cNvSpPr txBox="1">
            <a:spLocks noChangeArrowheads="1"/>
          </p:cNvSpPr>
          <p:nvPr/>
        </p:nvSpPr>
        <p:spPr bwMode="auto">
          <a:xfrm>
            <a:off x="505619" y="1901068"/>
            <a:ext cx="82105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rPr>
              <a:t>且</a:t>
            </a:r>
            <a:r>
              <a:rPr lang="zh-CN" altLang="zh-CN" sz="2400" kern="0" dirty="0">
                <a:solidFill>
                  <a:srgbClr val="FFFFFF"/>
                </a:solidFill>
                <a:ea typeface="黑体" pitchFamily="49" charset="-122"/>
              </a:rPr>
              <a:t>必然满足以下条件</a:t>
            </a:r>
            <a:r>
              <a:rPr lang="en-US" altLang="zh-CN" sz="2400" kern="0" dirty="0">
                <a:solidFill>
                  <a:srgbClr val="FFFFFF"/>
                </a:solidFill>
                <a:ea typeface="黑体" pitchFamily="49" charset="-122"/>
              </a:rPr>
              <a:t> (</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i="1" kern="0" dirty="0">
                <a:solidFill>
                  <a:srgbClr val="FFFFFF"/>
                </a:solidFill>
                <a:ea typeface="黑体" pitchFamily="49" charset="-122"/>
                <a:sym typeface="Symbol"/>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为粒子</a:t>
            </a:r>
            <a:r>
              <a:rPr lang="en-US" altLang="zh-CN" sz="2400" i="1" kern="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能级的能量和简并度</a:t>
            </a:r>
            <a:r>
              <a:rPr lang="en-US" altLang="zh-CN" sz="2400" kern="0" dirty="0">
                <a:solidFill>
                  <a:srgbClr val="FFFFFF"/>
                </a:solidFill>
                <a:ea typeface="黑体" pitchFamily="49" charset="-122"/>
                <a:sym typeface="Symbol"/>
              </a:rPr>
              <a:t>)</a:t>
            </a:r>
            <a:r>
              <a:rPr lang="zh-CN" altLang="zh-CN" sz="2400" kern="0" dirty="0">
                <a:solidFill>
                  <a:srgbClr val="FFFFFF"/>
                </a:solidFill>
                <a:ea typeface="黑体" pitchFamily="49" charset="-122"/>
              </a:rPr>
              <a:t>：</a:t>
            </a:r>
            <a:endParaRPr lang="zh-CN" altLang="en-US" sz="2400" kern="0" dirty="0">
              <a:solidFill>
                <a:srgbClr val="FFFFFF"/>
              </a:solidFill>
              <a:ea typeface="黑体" pitchFamily="49" charset="-122"/>
            </a:endParaRPr>
          </a:p>
        </p:txBody>
      </p:sp>
      <p:sp>
        <p:nvSpPr>
          <p:cNvPr id="22" name="Rectangle 3"/>
          <p:cNvSpPr txBox="1">
            <a:spLocks noChangeArrowheads="1"/>
          </p:cNvSpPr>
          <p:nvPr/>
        </p:nvSpPr>
        <p:spPr bwMode="auto">
          <a:xfrm>
            <a:off x="548640" y="3284539"/>
            <a:ext cx="54029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zh-CN" sz="2400" kern="0" dirty="0">
                <a:solidFill>
                  <a:srgbClr val="FFFFFF"/>
                </a:solidFill>
                <a:ea typeface="黑体" pitchFamily="49" charset="-122"/>
              </a:rPr>
              <a:t>则体系的配分函数为：</a:t>
            </a:r>
            <a:endParaRPr lang="zh-CN" altLang="en-US" sz="2400" kern="0" dirty="0">
              <a:solidFill>
                <a:srgbClr val="FFFFFF"/>
              </a:solidFill>
              <a:ea typeface="黑体" pitchFamily="49" charset="-122"/>
            </a:endParaRPr>
          </a:p>
        </p:txBody>
      </p:sp>
      <p:graphicFrame>
        <p:nvGraphicFramePr>
          <p:cNvPr id="12" name="对象 11"/>
          <p:cNvGraphicFramePr>
            <a:graphicFrameLocks noChangeAspect="1"/>
          </p:cNvGraphicFramePr>
          <p:nvPr/>
        </p:nvGraphicFramePr>
        <p:xfrm>
          <a:off x="4008438" y="2349501"/>
          <a:ext cx="1492250" cy="790575"/>
        </p:xfrm>
        <a:graphic>
          <a:graphicData uri="http://schemas.openxmlformats.org/presentationml/2006/ole">
            <mc:AlternateContent xmlns:mc="http://schemas.openxmlformats.org/markup-compatibility/2006">
              <mc:Choice xmlns:v="urn:schemas-microsoft-com:vml" Requires="v">
                <p:oleObj spid="_x0000_s33992" name="公式" r:id="rId15" imgW="850531" imgH="444307" progId="Equation.3">
                  <p:embed/>
                </p:oleObj>
              </mc:Choice>
              <mc:Fallback>
                <p:oleObj name="公式" r:id="rId15" imgW="850531" imgH="444307"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08438" y="2349501"/>
                        <a:ext cx="1492250"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Box 12"/>
          <p:cNvSpPr txBox="1">
            <a:spLocks noChangeArrowheads="1"/>
          </p:cNvSpPr>
          <p:nvPr/>
        </p:nvSpPr>
        <p:spPr bwMode="auto">
          <a:xfrm>
            <a:off x="7104063" y="2436814"/>
            <a:ext cx="30972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a:solidFill>
                  <a:srgbClr val="FFFFFF"/>
                </a:solidFill>
                <a:ea typeface="隶书" panose="02010509060101010101" pitchFamily="49" charset="-122"/>
              </a:rPr>
              <a:t>(q-</a:t>
            </a:r>
            <a:r>
              <a:rPr lang="zh-CN" altLang="en-US" sz="2800" b="1">
                <a:solidFill>
                  <a:srgbClr val="FFFFFF"/>
                </a:solidFill>
                <a:ea typeface="隶书" panose="02010509060101010101" pitchFamily="49" charset="-122"/>
              </a:rPr>
              <a:t>粒子配分函数</a:t>
            </a:r>
            <a:r>
              <a:rPr lang="en-US" altLang="zh-CN" sz="2800" b="1">
                <a:solidFill>
                  <a:srgbClr val="FFFFFF"/>
                </a:solidFill>
                <a:ea typeface="隶书" panose="02010509060101010101" pitchFamily="49" charset="-122"/>
              </a:rPr>
              <a:t>)</a:t>
            </a:r>
            <a:endParaRPr lang="zh-CN" altLang="en-US" sz="2800" b="1">
              <a:solidFill>
                <a:srgbClr val="FFFFFF"/>
              </a:solidFill>
              <a:ea typeface="隶书" panose="02010509060101010101" pitchFamily="49" charset="-122"/>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2291548436"/>
              </p:ext>
            </p:extLst>
          </p:nvPr>
        </p:nvGraphicFramePr>
        <p:xfrm>
          <a:off x="7943694" y="3192461"/>
          <a:ext cx="2366962" cy="831850"/>
        </p:xfrm>
        <a:graphic>
          <a:graphicData uri="http://schemas.openxmlformats.org/presentationml/2006/ole">
            <mc:AlternateContent xmlns:mc="http://schemas.openxmlformats.org/markup-compatibility/2006">
              <mc:Choice xmlns:v="urn:schemas-microsoft-com:vml" Requires="v">
                <p:oleObj spid="_x0000_s33993" name="公式" r:id="rId17" imgW="1320800" imgH="457200" progId="Equation.3">
                  <p:embed/>
                </p:oleObj>
              </mc:Choice>
              <mc:Fallback>
                <p:oleObj name="公式" r:id="rId17" imgW="1320800" imgH="457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943694" y="3192461"/>
                        <a:ext cx="2366962"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879991388"/>
              </p:ext>
            </p:extLst>
          </p:nvPr>
        </p:nvGraphicFramePr>
        <p:xfrm>
          <a:off x="4029869" y="5639281"/>
          <a:ext cx="1162050" cy="417513"/>
        </p:xfrm>
        <a:graphic>
          <a:graphicData uri="http://schemas.openxmlformats.org/presentationml/2006/ole">
            <mc:AlternateContent xmlns:mc="http://schemas.openxmlformats.org/markup-compatibility/2006">
              <mc:Choice xmlns:v="urn:schemas-microsoft-com:vml" Requires="v">
                <p:oleObj spid="_x0000_s33994" name="公式" r:id="rId19" imgW="647700" imgH="228600" progId="Equation.3">
                  <p:embed/>
                </p:oleObj>
              </mc:Choice>
              <mc:Fallback>
                <p:oleObj name="公式" r:id="rId19" imgW="6477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29869" y="5639281"/>
                        <a:ext cx="1162050" cy="4175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9955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44042"/>
                                        </p:tgtEl>
                                        <p:attrNameLst>
                                          <p:attrName>style.visibility</p:attrName>
                                        </p:attrNameLst>
                                      </p:cBhvr>
                                      <p:to>
                                        <p:strVal val="visible"/>
                                      </p:to>
                                    </p:set>
                                    <p:animEffect transition="in" filter="fade">
                                      <p:cBhvr>
                                        <p:cTn id="20" dur="500"/>
                                        <p:tgtEl>
                                          <p:spTgt spid="4404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nodeType="withEffect">
                                  <p:stCondLst>
                                    <p:cond delay="0"/>
                                  </p:stCondLst>
                                  <p:childTnLst>
                                    <p:set>
                                      <p:cBhvr>
                                        <p:cTn id="30" dur="1" fill="hold">
                                          <p:stCondLst>
                                            <p:cond delay="0"/>
                                          </p:stCondLst>
                                        </p:cTn>
                                        <p:tgtEl>
                                          <p:spTgt spid="44044"/>
                                        </p:tgtEl>
                                        <p:attrNameLst>
                                          <p:attrName>style.visibility</p:attrName>
                                        </p:attrNameLst>
                                      </p:cBhvr>
                                      <p:to>
                                        <p:strVal val="visible"/>
                                      </p:to>
                                    </p:set>
                                    <p:animEffect transition="in" filter="fade">
                                      <p:cBhvr>
                                        <p:cTn id="31" dur="500"/>
                                        <p:tgtEl>
                                          <p:spTgt spid="4404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500"/>
                                        <p:tgtEl>
                                          <p:spTgt spid="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2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587829" y="822824"/>
            <a:ext cx="11175273" cy="5029200"/>
          </a:xfrm>
        </p:spPr>
        <p:txBody>
          <a:bodyPr/>
          <a:lstStyle/>
          <a:p>
            <a:pPr marL="285750" indent="-285750" eaLnBrk="1" hangingPunct="1">
              <a:lnSpc>
                <a:spcPct val="130000"/>
              </a:lnSpc>
              <a:spcBef>
                <a:spcPts val="1200"/>
              </a:spcBef>
            </a:pPr>
            <a:r>
              <a:rPr lang="zh-CN" altLang="en-US" sz="2600" dirty="0">
                <a:ea typeface="黑体" panose="02010609060101010101" pitchFamily="49" charset="-122"/>
              </a:rPr>
              <a:t>设在某时刻</a:t>
            </a:r>
            <a:r>
              <a:rPr lang="en-US" altLang="zh-CN" sz="2600" dirty="0">
                <a:ea typeface="黑体" panose="02010609060101010101" pitchFamily="49" charset="-122"/>
              </a:rPr>
              <a:t>, </a:t>
            </a:r>
            <a:r>
              <a:rPr lang="zh-CN" altLang="en-US" sz="2600" dirty="0">
                <a:ea typeface="黑体" panose="02010609060101010101" pitchFamily="49" charset="-122"/>
              </a:rPr>
              <a:t>系综中某成员状态处于“能级”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，即为该时刻目标体系的总能量，</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个粒子分配总能量</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的微观态总数为</a:t>
            </a:r>
            <a:r>
              <a:rPr lang="zh-CN" altLang="en-US" sz="2600" b="1" i="1" dirty="0">
                <a:solidFill>
                  <a:schemeClr val="tx2"/>
                </a:solidFill>
                <a:ea typeface="黑体" panose="02010609060101010101" pitchFamily="49" charset="-122"/>
                <a:sym typeface="Symbol" panose="05050102010706020507" pitchFamily="18" charset="2"/>
              </a:rPr>
              <a:t></a:t>
            </a:r>
            <a:r>
              <a:rPr lang="en-US" altLang="zh-CN" sz="2600" b="1" i="1" baseline="-25000" dirty="0">
                <a:solidFill>
                  <a:schemeClr val="tx2"/>
                </a:solidFill>
                <a:ea typeface="黑体" panose="02010609060101010101" pitchFamily="49" charset="-122"/>
              </a:rPr>
              <a:t>j</a:t>
            </a:r>
            <a:r>
              <a:rPr lang="en-US" altLang="zh-CN" sz="2600" b="1" i="1"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sym typeface="Symbol" panose="05050102010706020507" pitchFamily="18" charset="2"/>
              </a:rPr>
              <a:t>(</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en-US" altLang="zh-CN" sz="2600" b="1" i="1" dirty="0" err="1">
                <a:solidFill>
                  <a:schemeClr val="tx2"/>
                </a:solidFill>
                <a:ea typeface="黑体" panose="02010609060101010101" pitchFamily="49" charset="-122"/>
                <a:sym typeface="Symbol" panose="05050102010706020507" pitchFamily="18" charset="2"/>
              </a:rPr>
              <a:t>,V,N</a:t>
            </a:r>
            <a:r>
              <a:rPr lang="en-US" altLang="zh-CN" sz="2600" b="1" i="1" dirty="0">
                <a:solidFill>
                  <a:schemeClr val="tx2"/>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sym typeface="Symbol" panose="05050102010706020507" pitchFamily="18" charset="2"/>
              </a:rPr>
              <a:t>，即为体系处能级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时的量子态数目</a:t>
            </a:r>
            <a:r>
              <a:rPr lang="en-US" altLang="zh-CN" sz="2600" dirty="0">
                <a:ea typeface="黑体" panose="02010609060101010101" pitchFamily="49" charset="-122"/>
              </a:rPr>
              <a:t>(</a:t>
            </a:r>
            <a:r>
              <a:rPr lang="zh-CN" altLang="en-US" sz="2600" dirty="0">
                <a:ea typeface="黑体" panose="02010609060101010101" pitchFamily="49" charset="-122"/>
              </a:rPr>
              <a:t>即简并态数目</a:t>
            </a:r>
            <a:r>
              <a:rPr lang="en-US" altLang="zh-CN" sz="2600" dirty="0">
                <a:ea typeface="黑体" panose="02010609060101010101" pitchFamily="49" charset="-122"/>
              </a:rPr>
              <a:t>)</a:t>
            </a:r>
            <a:r>
              <a:rPr lang="zh-CN" altLang="en-US" sz="2600" dirty="0">
                <a:ea typeface="黑体" panose="02010609060101010101" pitchFamily="49" charset="-122"/>
              </a:rPr>
              <a:t>。</a:t>
            </a:r>
            <a:endParaRPr lang="en-US" altLang="zh-CN" sz="2600" dirty="0">
              <a:ea typeface="黑体" panose="02010609060101010101" pitchFamily="49" charset="-122"/>
            </a:endParaRPr>
          </a:p>
          <a:p>
            <a:pPr marL="285750" indent="-285750" eaLnBrk="1" hangingPunct="1">
              <a:lnSpc>
                <a:spcPct val="130000"/>
              </a:lnSpc>
              <a:spcBef>
                <a:spcPts val="1200"/>
              </a:spcBef>
            </a:pPr>
            <a:r>
              <a:rPr lang="zh-CN" altLang="en-US" sz="2600" dirty="0">
                <a:ea typeface="黑体" panose="02010609060101010101" pitchFamily="49" charset="-122"/>
              </a:rPr>
              <a:t>换言之，系综中任何成员处于能级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时即有</a:t>
            </a:r>
            <a:r>
              <a:rPr lang="zh-CN" altLang="en-US" sz="2600" b="1" i="1" dirty="0">
                <a:solidFill>
                  <a:schemeClr val="tx2"/>
                </a:solidFill>
                <a:ea typeface="黑体" panose="02010609060101010101" pitchFamily="49" charset="-122"/>
                <a:sym typeface="Symbol" panose="05050102010706020507" pitchFamily="18" charset="2"/>
              </a:rPr>
              <a:t></a:t>
            </a:r>
            <a:r>
              <a:rPr lang="en-US" altLang="zh-CN" sz="2600" b="1" i="1" baseline="-25000" dirty="0">
                <a:solidFill>
                  <a:schemeClr val="tx2"/>
                </a:solidFill>
                <a:ea typeface="黑体" panose="02010609060101010101" pitchFamily="49" charset="-122"/>
                <a:sym typeface="Symbol" panose="05050102010706020507" pitchFamily="18" charset="2"/>
              </a:rPr>
              <a:t>j</a:t>
            </a:r>
            <a:r>
              <a:rPr lang="zh-CN" altLang="en-US" sz="2600" dirty="0">
                <a:ea typeface="黑体" panose="02010609060101010101" pitchFamily="49" charset="-122"/>
                <a:sym typeface="Symbol" panose="05050102010706020507" pitchFamily="18" charset="2"/>
              </a:rPr>
              <a:t>个不同的量子态可任意选择。</a:t>
            </a:r>
            <a:endParaRPr lang="en-US" altLang="zh-CN" sz="2600" dirty="0">
              <a:ea typeface="黑体" panose="02010609060101010101" pitchFamily="49" charset="-122"/>
              <a:sym typeface="Symbol" panose="05050102010706020507" pitchFamily="18" charset="2"/>
            </a:endParaRPr>
          </a:p>
          <a:p>
            <a:pPr marL="285750" indent="-285750" eaLnBrk="1" hangingPunct="1">
              <a:lnSpc>
                <a:spcPct val="130000"/>
              </a:lnSpc>
              <a:spcBef>
                <a:spcPts val="1200"/>
              </a:spcBef>
            </a:pPr>
            <a:r>
              <a:rPr lang="zh-CN" altLang="en-US" sz="2600" i="1" dirty="0">
                <a:solidFill>
                  <a:schemeClr val="tx2"/>
                </a:solidFill>
                <a:ea typeface="黑体" panose="02010609060101010101" pitchFamily="49" charset="-122"/>
                <a:sym typeface="Symbol" panose="05050102010706020507" pitchFamily="18" charset="2"/>
              </a:rPr>
              <a:t>所谓量子态分布是指按成员占据量子态的分布数来表示系综的统计分布律，“能级”分布则以成员的“能级”分布数表示。</a:t>
            </a:r>
          </a:p>
        </p:txBody>
      </p:sp>
    </p:spTree>
    <p:extLst>
      <p:ext uri="{BB962C8B-B14F-4D97-AF65-F5344CB8AC3E}">
        <p14:creationId xmlns:p14="http://schemas.microsoft.com/office/powerpoint/2010/main" val="346327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0">
                                            <p:txEl>
                                              <p:pRg st="1" end="1"/>
                                            </p:txEl>
                                          </p:spTgt>
                                        </p:tgtEl>
                                        <p:attrNameLst>
                                          <p:attrName>style.visibility</p:attrName>
                                        </p:attrNameLst>
                                      </p:cBhvr>
                                      <p:to>
                                        <p:strVal val="visible"/>
                                      </p:to>
                                    </p:set>
                                    <p:anim calcmode="lin" valueType="num">
                                      <p:cBhvr additive="base">
                                        <p:cTn id="13" dur="500" fill="hold"/>
                                        <p:tgtEl>
                                          <p:spTgt spid="71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0">
                                            <p:txEl>
                                              <p:pRg st="2" end="2"/>
                                            </p:txEl>
                                          </p:spTgt>
                                        </p:tgtEl>
                                        <p:attrNameLst>
                                          <p:attrName>style.visibility</p:attrName>
                                        </p:attrNameLst>
                                      </p:cBhvr>
                                      <p:to>
                                        <p:strVal val="visible"/>
                                      </p:to>
                                    </p:set>
                                    <p:anim calcmode="lin" valueType="num">
                                      <p:cBhvr additive="base">
                                        <p:cTn id="19"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lstStyle/>
          <a:p>
            <a:endParaRPr lang="zh-CN" altLang="en-US" smtClean="0"/>
          </a:p>
        </p:txBody>
      </p:sp>
      <p:sp>
        <p:nvSpPr>
          <p:cNvPr id="43011" name="内容占位符 2"/>
          <p:cNvSpPr>
            <a:spLocks noGrp="1"/>
          </p:cNvSpPr>
          <p:nvPr>
            <p:ph idx="1"/>
          </p:nvPr>
        </p:nvSpPr>
        <p:spPr/>
        <p:txBody>
          <a:bodyPr/>
          <a:lstStyle/>
          <a:p>
            <a:endParaRPr lang="zh-CN" altLang="en-US" smtClean="0"/>
          </a:p>
        </p:txBody>
      </p:sp>
      <p:sp>
        <p:nvSpPr>
          <p:cNvPr id="43012" name="矩形 3"/>
          <p:cNvSpPr>
            <a:spLocks noChangeArrowheads="1"/>
          </p:cNvSpPr>
          <p:nvPr/>
        </p:nvSpPr>
        <p:spPr bwMode="auto">
          <a:xfrm>
            <a:off x="640081" y="692150"/>
            <a:ext cx="5287646"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lnSpc>
                <a:spcPct val="110000"/>
              </a:lnSpc>
              <a:spcAft>
                <a:spcPct val="0"/>
              </a:spcAft>
              <a:buFontTx/>
              <a:buNone/>
            </a:pPr>
            <a:r>
              <a:rPr lang="zh-CN" altLang="en-US" sz="2800" b="1" dirty="0">
                <a:solidFill>
                  <a:srgbClr val="FFFFFF"/>
                </a:solidFill>
                <a:ea typeface="黑体" panose="02010609060101010101" pitchFamily="49" charset="-122"/>
              </a:rPr>
              <a:t>体系的微观状态总数：</a:t>
            </a:r>
            <a:endParaRPr lang="en-US" altLang="zh-CN" sz="2800" b="1" dirty="0">
              <a:solidFill>
                <a:srgbClr val="FFFFFF"/>
              </a:solidFill>
              <a:ea typeface="黑体" panose="02010609060101010101" pitchFamily="49" charset="-122"/>
            </a:endParaRPr>
          </a:p>
        </p:txBody>
      </p:sp>
      <p:graphicFrame>
        <p:nvGraphicFramePr>
          <p:cNvPr id="43013" name="对象 4"/>
          <p:cNvGraphicFramePr>
            <a:graphicFrameLocks noChangeAspect="1"/>
          </p:cNvGraphicFramePr>
          <p:nvPr/>
        </p:nvGraphicFramePr>
        <p:xfrm>
          <a:off x="5808663" y="692150"/>
          <a:ext cx="3916362" cy="808038"/>
        </p:xfrm>
        <a:graphic>
          <a:graphicData uri="http://schemas.openxmlformats.org/presentationml/2006/ole">
            <mc:AlternateContent xmlns:mc="http://schemas.openxmlformats.org/markup-compatibility/2006">
              <mc:Choice xmlns:v="urn:schemas-microsoft-com:vml" Requires="v">
                <p:oleObj spid="_x0000_s34856" name="公式" r:id="rId3" imgW="2184400" imgH="444500" progId="Equation.3">
                  <p:embed/>
                </p:oleObj>
              </mc:Choice>
              <mc:Fallback>
                <p:oleObj name="公式" r:id="rId3" imgW="2184400" imgH="444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8663" y="692150"/>
                        <a:ext cx="3916362" cy="808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014" name="对象 5"/>
          <p:cNvGraphicFramePr>
            <a:graphicFrameLocks noChangeAspect="1"/>
          </p:cNvGraphicFramePr>
          <p:nvPr/>
        </p:nvGraphicFramePr>
        <p:xfrm>
          <a:off x="3306764" y="1676401"/>
          <a:ext cx="6307137" cy="415925"/>
        </p:xfrm>
        <a:graphic>
          <a:graphicData uri="http://schemas.openxmlformats.org/presentationml/2006/ole">
            <mc:AlternateContent xmlns:mc="http://schemas.openxmlformats.org/markup-compatibility/2006">
              <mc:Choice xmlns:v="urn:schemas-microsoft-com:vml" Requires="v">
                <p:oleObj spid="_x0000_s34857" name="公式" r:id="rId5" imgW="3517900" imgH="228600" progId="Equation.3">
                  <p:embed/>
                </p:oleObj>
              </mc:Choice>
              <mc:Fallback>
                <p:oleObj name="公式" r:id="rId5" imgW="35179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06764" y="1676401"/>
                        <a:ext cx="6307137" cy="415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3000376" y="3284538"/>
            <a:ext cx="6119813" cy="461962"/>
          </a:xfrm>
          <a:prstGeom prst="rect">
            <a:avLst/>
          </a:prstGeom>
          <a:solidFill>
            <a:schemeClr val="bg1">
              <a:lumMod val="50000"/>
            </a:schemeClr>
          </a:solidFill>
        </p:spPr>
        <p:txBody>
          <a:bodyPr>
            <a:spAutoFit/>
          </a:bodyPr>
          <a:lstStyle/>
          <a:p>
            <a:pPr algn="ctr" fontAlgn="base">
              <a:spcBef>
                <a:spcPct val="20000"/>
              </a:spcBef>
              <a:spcAft>
                <a:spcPct val="0"/>
              </a:spcAft>
              <a:defRPr/>
            </a:pPr>
            <a:r>
              <a:rPr kumimoji="1" lang="zh-CN" altLang="en-US" sz="2400" b="1" dirty="0">
                <a:solidFill>
                  <a:srgbClr val="FFFF00"/>
                </a:solidFill>
                <a:ea typeface="隶书" pitchFamily="49" charset="-122"/>
              </a:rPr>
              <a:t>定域子体系又如何？</a:t>
            </a:r>
          </a:p>
        </p:txBody>
      </p:sp>
    </p:spTree>
    <p:extLst>
      <p:ext uri="{BB962C8B-B14F-4D97-AF65-F5344CB8AC3E}">
        <p14:creationId xmlns:p14="http://schemas.microsoft.com/office/powerpoint/2010/main" val="37426588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7423" y="260351"/>
            <a:ext cx="11279777" cy="1223963"/>
          </a:xfrm>
        </p:spPr>
        <p:txBody>
          <a:bodyPr/>
          <a:lstStyle/>
          <a:p>
            <a:pPr marL="0" indent="0">
              <a:lnSpc>
                <a:spcPct val="120000"/>
              </a:lnSpc>
              <a:spcBef>
                <a:spcPts val="1200"/>
              </a:spcBef>
              <a:buNone/>
            </a:pPr>
            <a:r>
              <a:rPr lang="zh-CN" altLang="en-US" sz="2400" dirty="0">
                <a:ea typeface="黑体" panose="02010609060101010101" pitchFamily="49" charset="-122"/>
              </a:rPr>
              <a:t>纯组份定域子体系</a:t>
            </a:r>
            <a:r>
              <a:rPr lang="zh-CN" altLang="en-US" sz="2400" b="1" i="1" dirty="0">
                <a:solidFill>
                  <a:schemeClr val="tx2"/>
                </a:solidFill>
                <a:ea typeface="黑体" panose="02010609060101010101" pitchFamily="49" charset="-122"/>
              </a:rPr>
              <a:t>微正则系综</a:t>
            </a:r>
            <a:r>
              <a:rPr lang="zh-CN" altLang="en-US" sz="2400" dirty="0">
                <a:ea typeface="黑体" panose="02010609060101010101" pitchFamily="49" charset="-122"/>
              </a:rPr>
              <a:t>配分函数推导： </a:t>
            </a:r>
            <a:endParaRPr lang="en-US" altLang="zh-CN" sz="2400" dirty="0">
              <a:ea typeface="黑体" panose="02010609060101010101" pitchFamily="49" charset="-122"/>
            </a:endParaRPr>
          </a:p>
          <a:p>
            <a:pPr marL="0" indent="0">
              <a:lnSpc>
                <a:spcPct val="120000"/>
              </a:lnSpc>
              <a:spcBef>
                <a:spcPts val="1200"/>
              </a:spcBef>
              <a:buNone/>
            </a:pPr>
            <a:r>
              <a:rPr lang="zh-CN" altLang="en-US" sz="2400" dirty="0">
                <a:ea typeface="黑体" panose="02010609060101010101" pitchFamily="49" charset="-122"/>
              </a:rPr>
              <a:t>体系恒温恒容且总能量不变，体系</a:t>
            </a:r>
            <a:r>
              <a:rPr lang="en-US" altLang="zh-CN" sz="2400" b="1" i="1" dirty="0">
                <a:solidFill>
                  <a:schemeClr val="tx2"/>
                </a:solidFill>
                <a:ea typeface="黑体" panose="02010609060101010101" pitchFamily="49" charset="-122"/>
              </a:rPr>
              <a:t>N</a:t>
            </a:r>
            <a:r>
              <a:rPr lang="zh-CN" altLang="en-US" sz="2400" dirty="0">
                <a:ea typeface="黑体" panose="02010609060101010101" pitchFamily="49" charset="-122"/>
              </a:rPr>
              <a:t>个粒子分配总能量</a:t>
            </a:r>
            <a:r>
              <a:rPr lang="en-US" altLang="zh-CN" sz="2400" b="1" i="1" dirty="0">
                <a:solidFill>
                  <a:schemeClr val="tx2"/>
                </a:solidFill>
                <a:ea typeface="黑体" panose="02010609060101010101" pitchFamily="49" charset="-122"/>
              </a:rPr>
              <a:t>E</a:t>
            </a:r>
            <a:r>
              <a:rPr lang="zh-CN" altLang="en-US" sz="2400" dirty="0">
                <a:ea typeface="黑体" panose="02010609060101010101" pitchFamily="49" charset="-122"/>
              </a:rPr>
              <a:t>的某一套粒子数分布样式 </a:t>
            </a:r>
            <a:r>
              <a:rPr lang="en-US" altLang="zh-CN" sz="2400" dirty="0">
                <a:ea typeface="黑体" panose="02010609060101010101" pitchFamily="49" charset="-122"/>
              </a:rPr>
              <a:t>{</a:t>
            </a:r>
            <a:r>
              <a:rPr lang="en-US" altLang="zh-CN" sz="2400" b="1" i="1" dirty="0" err="1">
                <a:solidFill>
                  <a:schemeClr val="tx2"/>
                </a:solidFill>
                <a:ea typeface="黑体" panose="02010609060101010101" pitchFamily="49" charset="-122"/>
              </a:rPr>
              <a:t>n</a:t>
            </a:r>
            <a:r>
              <a:rPr lang="en-US" altLang="zh-CN" sz="2400" b="1" i="1" baseline="-25000" dirty="0" err="1">
                <a:solidFill>
                  <a:schemeClr val="tx2"/>
                </a:solidFill>
                <a:ea typeface="黑体" panose="02010609060101010101" pitchFamily="49" charset="-122"/>
              </a:rPr>
              <a:t>i</a:t>
            </a:r>
            <a:r>
              <a:rPr lang="en-US" altLang="zh-CN" sz="2400" b="1" i="1" dirty="0">
                <a:solidFill>
                  <a:schemeClr val="tx2"/>
                </a:solidFill>
                <a:ea typeface="黑体" panose="02010609060101010101" pitchFamily="49" charset="-122"/>
              </a:rPr>
              <a:t>(v)</a:t>
            </a:r>
            <a:r>
              <a:rPr lang="en-US" altLang="zh-CN" sz="2400" dirty="0">
                <a:ea typeface="黑体" panose="02010609060101010101" pitchFamily="49" charset="-122"/>
              </a:rPr>
              <a:t>}</a:t>
            </a:r>
            <a:r>
              <a:rPr lang="zh-CN" altLang="en-US" sz="2400" dirty="0">
                <a:ea typeface="黑体" panose="02010609060101010101" pitchFamily="49" charset="-122"/>
              </a:rPr>
              <a:t>的微观态数为</a:t>
            </a:r>
            <a:endParaRPr lang="en-US" altLang="zh-CN" sz="2400" dirty="0">
              <a:ea typeface="黑体" panose="02010609060101010101" pitchFamily="49" charset="-122"/>
            </a:endParaRPr>
          </a:p>
        </p:txBody>
      </p:sp>
      <p:sp>
        <p:nvSpPr>
          <p:cNvPr id="44035" name="Rectangle 2"/>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5060" name="对象 2"/>
          <p:cNvGraphicFramePr>
            <a:graphicFrameLocks noChangeAspect="1"/>
          </p:cNvGraphicFramePr>
          <p:nvPr>
            <p:extLst>
              <p:ext uri="{D42A27DB-BD31-4B8C-83A1-F6EECF244321}">
                <p14:modId xmlns:p14="http://schemas.microsoft.com/office/powerpoint/2010/main" val="3671105967"/>
              </p:ext>
            </p:extLst>
          </p:nvPr>
        </p:nvGraphicFramePr>
        <p:xfrm>
          <a:off x="2308225" y="2233613"/>
          <a:ext cx="3363913" cy="790575"/>
        </p:xfrm>
        <a:graphic>
          <a:graphicData uri="http://schemas.openxmlformats.org/presentationml/2006/ole">
            <mc:AlternateContent xmlns:mc="http://schemas.openxmlformats.org/markup-compatibility/2006">
              <mc:Choice xmlns:v="urn:schemas-microsoft-com:vml" Requires="v">
                <p:oleObj spid="_x0000_s35975" name="公式" r:id="rId3" imgW="1917360" imgH="444240" progId="Equation.3">
                  <p:embed/>
                </p:oleObj>
              </mc:Choice>
              <mc:Fallback>
                <p:oleObj name="公式" r:id="rId3" imgW="1917360" imgH="444240" progId="Equation.3">
                  <p:embed/>
                  <p:pic>
                    <p:nvPicPr>
                      <p:cNvPr id="0" name=""/>
                      <p:cNvPicPr>
                        <a:picLocks noChangeAspect="1" noChangeArrowheads="1"/>
                      </p:cNvPicPr>
                      <p:nvPr/>
                    </p:nvPicPr>
                    <p:blipFill>
                      <a:blip r:embed="rId4"/>
                      <a:srcRect/>
                      <a:stretch>
                        <a:fillRect/>
                      </a:stretch>
                    </p:blipFill>
                    <p:spPr bwMode="auto">
                      <a:xfrm>
                        <a:off x="2308225" y="2233613"/>
                        <a:ext cx="3363913"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7" name="Rectangle 4"/>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5062" name="对象 4"/>
          <p:cNvGraphicFramePr>
            <a:graphicFrameLocks noChangeAspect="1"/>
          </p:cNvGraphicFramePr>
          <p:nvPr>
            <p:extLst>
              <p:ext uri="{D42A27DB-BD31-4B8C-83A1-F6EECF244321}">
                <p14:modId xmlns:p14="http://schemas.microsoft.com/office/powerpoint/2010/main" val="4252280117"/>
              </p:ext>
            </p:extLst>
          </p:nvPr>
        </p:nvGraphicFramePr>
        <p:xfrm>
          <a:off x="3990181" y="3950359"/>
          <a:ext cx="4872038" cy="831850"/>
        </p:xfrm>
        <a:graphic>
          <a:graphicData uri="http://schemas.openxmlformats.org/presentationml/2006/ole">
            <mc:AlternateContent xmlns:mc="http://schemas.openxmlformats.org/markup-compatibility/2006">
              <mc:Choice xmlns:v="urn:schemas-microsoft-com:vml" Requires="v">
                <p:oleObj spid="_x0000_s35976" name="公式" r:id="rId5" imgW="2717800" imgH="457200" progId="Equation.3">
                  <p:embed/>
                </p:oleObj>
              </mc:Choice>
              <mc:Fallback>
                <p:oleObj name="公式" r:id="rId5" imgW="27178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0181" y="3950359"/>
                        <a:ext cx="4872038"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3" name="对象 5"/>
          <p:cNvGraphicFramePr>
            <a:graphicFrameLocks noChangeAspect="1"/>
          </p:cNvGraphicFramePr>
          <p:nvPr>
            <p:extLst>
              <p:ext uri="{D42A27DB-BD31-4B8C-83A1-F6EECF244321}">
                <p14:modId xmlns:p14="http://schemas.microsoft.com/office/powerpoint/2010/main" val="1197689337"/>
              </p:ext>
            </p:extLst>
          </p:nvPr>
        </p:nvGraphicFramePr>
        <p:xfrm>
          <a:off x="3990181" y="4817599"/>
          <a:ext cx="3736975" cy="808037"/>
        </p:xfrm>
        <a:graphic>
          <a:graphicData uri="http://schemas.openxmlformats.org/presentationml/2006/ole">
            <mc:AlternateContent xmlns:mc="http://schemas.openxmlformats.org/markup-compatibility/2006">
              <mc:Choice xmlns:v="urn:schemas-microsoft-com:vml" Requires="v">
                <p:oleObj spid="_x0000_s35977" name="公式" r:id="rId7" imgW="2082800" imgH="444500" progId="Equation.3">
                  <p:embed/>
                </p:oleObj>
              </mc:Choice>
              <mc:Fallback>
                <p:oleObj name="公式" r:id="rId7" imgW="20828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0181" y="4817599"/>
                        <a:ext cx="3736975" cy="8080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4" name="对象 6"/>
          <p:cNvGraphicFramePr>
            <a:graphicFrameLocks noChangeAspect="1"/>
          </p:cNvGraphicFramePr>
          <p:nvPr>
            <p:extLst>
              <p:ext uri="{D42A27DB-BD31-4B8C-83A1-F6EECF244321}">
                <p14:modId xmlns:p14="http://schemas.microsoft.com/office/powerpoint/2010/main" val="1255270927"/>
              </p:ext>
            </p:extLst>
          </p:nvPr>
        </p:nvGraphicFramePr>
        <p:xfrm>
          <a:off x="3990181" y="5661026"/>
          <a:ext cx="5056188" cy="415925"/>
        </p:xfrm>
        <a:graphic>
          <a:graphicData uri="http://schemas.openxmlformats.org/presentationml/2006/ole">
            <mc:AlternateContent xmlns:mc="http://schemas.openxmlformats.org/markup-compatibility/2006">
              <mc:Choice xmlns:v="urn:schemas-microsoft-com:vml" Requires="v">
                <p:oleObj spid="_x0000_s35978" name="公式" r:id="rId9" imgW="2819400" imgH="228600" progId="Equation.3">
                  <p:embed/>
                </p:oleObj>
              </mc:Choice>
              <mc:Fallback>
                <p:oleObj name="公式" r:id="rId9" imgW="2819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90181" y="5661026"/>
                        <a:ext cx="5056188" cy="415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1" name="对象 1"/>
          <p:cNvGraphicFramePr>
            <a:graphicFrameLocks noChangeAspect="1"/>
          </p:cNvGraphicFramePr>
          <p:nvPr>
            <p:extLst>
              <p:ext uri="{D42A27DB-BD31-4B8C-83A1-F6EECF244321}">
                <p14:modId xmlns:p14="http://schemas.microsoft.com/office/powerpoint/2010/main" val="3283244300"/>
              </p:ext>
            </p:extLst>
          </p:nvPr>
        </p:nvGraphicFramePr>
        <p:xfrm>
          <a:off x="3874436" y="1343025"/>
          <a:ext cx="2139950" cy="855663"/>
        </p:xfrm>
        <a:graphic>
          <a:graphicData uri="http://schemas.openxmlformats.org/presentationml/2006/ole">
            <mc:AlternateContent xmlns:mc="http://schemas.openxmlformats.org/markup-compatibility/2006">
              <mc:Choice xmlns:v="urn:schemas-microsoft-com:vml" Requires="v">
                <p:oleObj spid="_x0000_s35979" name="公式" r:id="rId11" imgW="1193800" imgH="469900" progId="Equation.3">
                  <p:embed/>
                </p:oleObj>
              </mc:Choice>
              <mc:Fallback>
                <p:oleObj name="公式" r:id="rId11" imgW="1193800" imgH="4699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74436" y="1343025"/>
                        <a:ext cx="2139950"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6" name="对象 2"/>
          <p:cNvGraphicFramePr>
            <a:graphicFrameLocks noChangeAspect="1"/>
          </p:cNvGraphicFramePr>
          <p:nvPr>
            <p:extLst>
              <p:ext uri="{D42A27DB-BD31-4B8C-83A1-F6EECF244321}">
                <p14:modId xmlns:p14="http://schemas.microsoft.com/office/powerpoint/2010/main" val="390206879"/>
              </p:ext>
            </p:extLst>
          </p:nvPr>
        </p:nvGraphicFramePr>
        <p:xfrm>
          <a:off x="5786959" y="2260136"/>
          <a:ext cx="3591818" cy="692944"/>
        </p:xfrm>
        <a:graphic>
          <a:graphicData uri="http://schemas.openxmlformats.org/presentationml/2006/ole">
            <mc:AlternateContent xmlns:mc="http://schemas.openxmlformats.org/markup-compatibility/2006">
              <mc:Choice xmlns:v="urn:schemas-microsoft-com:vml" Requires="v">
                <p:oleObj spid="_x0000_s35980" name="公式" r:id="rId13" imgW="1866090" imgH="355446" progId="Equation.3">
                  <p:embed/>
                </p:oleObj>
              </mc:Choice>
              <mc:Fallback>
                <p:oleObj name="公式" r:id="rId13" imgW="1866090" imgH="35544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86959" y="2260136"/>
                        <a:ext cx="3591818" cy="692944"/>
                      </a:xfrm>
                      <a:prstGeom prst="rect">
                        <a:avLst/>
                      </a:prstGeom>
                      <a:solidFill>
                        <a:srgbClr val="FFFFCC"/>
                      </a:solidFill>
                      <a:ln>
                        <a:noFill/>
                      </a:ln>
                      <a:extLst/>
                    </p:spPr>
                  </p:pic>
                </p:oleObj>
              </mc:Fallback>
            </mc:AlternateContent>
          </a:graphicData>
        </a:graphic>
      </p:graphicFrame>
      <p:graphicFrame>
        <p:nvGraphicFramePr>
          <p:cNvPr id="45067" name="对象 4"/>
          <p:cNvGraphicFramePr>
            <a:graphicFrameLocks noChangeAspect="1"/>
          </p:cNvGraphicFramePr>
          <p:nvPr>
            <p:extLst>
              <p:ext uri="{D42A27DB-BD31-4B8C-83A1-F6EECF244321}">
                <p14:modId xmlns:p14="http://schemas.microsoft.com/office/powerpoint/2010/main" val="1599384025"/>
              </p:ext>
            </p:extLst>
          </p:nvPr>
        </p:nvGraphicFramePr>
        <p:xfrm>
          <a:off x="3999848" y="3074896"/>
          <a:ext cx="4029075" cy="855663"/>
        </p:xfrm>
        <a:graphic>
          <a:graphicData uri="http://schemas.openxmlformats.org/presentationml/2006/ole">
            <mc:AlternateContent xmlns:mc="http://schemas.openxmlformats.org/markup-compatibility/2006">
              <mc:Choice xmlns:v="urn:schemas-microsoft-com:vml" Requires="v">
                <p:oleObj spid="_x0000_s35981" name="公式" r:id="rId15" imgW="2247840" imgH="469800" progId="Equation.3">
                  <p:embed/>
                </p:oleObj>
              </mc:Choice>
              <mc:Fallback>
                <p:oleObj name="公式" r:id="rId15" imgW="2247840" imgH="469800" progId="Equation.3">
                  <p:embed/>
                  <p:pic>
                    <p:nvPicPr>
                      <p:cNvPr id="0" name=""/>
                      <p:cNvPicPr>
                        <a:picLocks noChangeAspect="1" noChangeArrowheads="1"/>
                      </p:cNvPicPr>
                      <p:nvPr/>
                    </p:nvPicPr>
                    <p:blipFill>
                      <a:blip r:embed="rId16"/>
                      <a:srcRect/>
                      <a:stretch>
                        <a:fillRect/>
                      </a:stretch>
                    </p:blipFill>
                    <p:spPr bwMode="auto">
                      <a:xfrm>
                        <a:off x="3999848" y="3074896"/>
                        <a:ext cx="4029075"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607423" y="3243784"/>
            <a:ext cx="3814354"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smtClean="0">
                <a:solidFill>
                  <a:srgbClr val="FFFFFF"/>
                </a:solidFill>
                <a:ea typeface="黑体" pitchFamily="49" charset="-122"/>
              </a:rPr>
              <a:t>则</a:t>
            </a:r>
            <a:r>
              <a:rPr lang="zh-CN" altLang="zh-CN" sz="2400" kern="0" dirty="0" smtClean="0">
                <a:solidFill>
                  <a:srgbClr val="FFFFFF"/>
                </a:solidFill>
                <a:ea typeface="黑体" pitchFamily="49" charset="-122"/>
              </a:rPr>
              <a:t>体系</a:t>
            </a:r>
            <a:r>
              <a:rPr lang="zh-CN" altLang="zh-CN" sz="2400" kern="0" dirty="0">
                <a:solidFill>
                  <a:srgbClr val="FFFFFF"/>
                </a:solidFill>
                <a:ea typeface="黑体" pitchFamily="49" charset="-122"/>
              </a:rPr>
              <a:t>的</a:t>
            </a:r>
            <a:r>
              <a:rPr lang="zh-CN" altLang="zh-CN" sz="2400" kern="0" dirty="0" smtClean="0">
                <a:solidFill>
                  <a:srgbClr val="FFFFFF"/>
                </a:solidFill>
                <a:ea typeface="黑体" pitchFamily="49" charset="-122"/>
              </a:rPr>
              <a:t>配分函数</a:t>
            </a:r>
            <a:r>
              <a:rPr lang="zh-CN" altLang="en-US" sz="2400" kern="0" dirty="0" smtClean="0">
                <a:solidFill>
                  <a:srgbClr val="FFFFFF"/>
                </a:solidFill>
                <a:ea typeface="黑体" pitchFamily="49" charset="-122"/>
              </a:rPr>
              <a:t>为：</a:t>
            </a:r>
            <a:endParaRPr lang="zh-CN" altLang="en-US" sz="2400" kern="0" dirty="0">
              <a:solidFill>
                <a:srgbClr val="FFFFFF"/>
              </a:solidFill>
              <a:ea typeface="黑体" pitchFamily="49" charset="-122"/>
              <a:sym typeface="Symbol" pitchFamily="18" charset="2"/>
            </a:endParaRPr>
          </a:p>
          <a:p>
            <a:pPr eaLnBrk="1" hangingPunct="1">
              <a:lnSpc>
                <a:spcPct val="110000"/>
              </a:lnSpc>
              <a:buFontTx/>
              <a:buNone/>
              <a:defRPr/>
            </a:pPr>
            <a:endParaRPr lang="zh-CN" altLang="en-US" sz="2400" kern="0" dirty="0">
              <a:solidFill>
                <a:srgbClr val="FFFFFF"/>
              </a:solidFill>
              <a:ea typeface="黑体" pitchFamily="49" charset="-122"/>
            </a:endParaRPr>
          </a:p>
        </p:txBody>
      </p:sp>
      <p:sp>
        <p:nvSpPr>
          <p:cNvPr id="13" name="Rectangle 3"/>
          <p:cNvSpPr txBox="1">
            <a:spLocks noChangeArrowheads="1"/>
          </p:cNvSpPr>
          <p:nvPr/>
        </p:nvSpPr>
        <p:spPr bwMode="auto">
          <a:xfrm>
            <a:off x="6324538" y="1478757"/>
            <a:ext cx="496887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en-US" altLang="zh-CN" sz="2400" kern="0" dirty="0">
                <a:solidFill>
                  <a:srgbClr val="FFFFFF"/>
                </a:solidFill>
                <a:ea typeface="黑体" pitchFamily="49" charset="-122"/>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i="1" kern="0" dirty="0">
                <a:solidFill>
                  <a:srgbClr val="FFFFFF"/>
                </a:solidFill>
                <a:ea typeface="黑体" pitchFamily="49" charset="-122"/>
                <a:sym typeface="Symbol"/>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为粒子</a:t>
            </a:r>
            <a:r>
              <a:rPr lang="en-US" altLang="zh-CN" sz="2400" i="1" kern="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能级的能量和简并度</a:t>
            </a:r>
            <a:r>
              <a:rPr lang="en-US" altLang="zh-CN" sz="2400" kern="0" dirty="0">
                <a:solidFill>
                  <a:srgbClr val="FFFFFF"/>
                </a:solidFill>
                <a:ea typeface="黑体" pitchFamily="49" charset="-122"/>
                <a:sym typeface="Symbol"/>
              </a:rPr>
              <a:t>)</a:t>
            </a:r>
            <a:endParaRPr lang="en-US" altLang="zh-CN" sz="2400" kern="0" dirty="0">
              <a:solidFill>
                <a:srgbClr val="FFFFFF"/>
              </a:solidFill>
              <a:ea typeface="黑体" pitchFamily="49" charset="-122"/>
            </a:endParaRPr>
          </a:p>
        </p:txBody>
      </p:sp>
      <p:sp>
        <p:nvSpPr>
          <p:cNvPr id="14" name="Rectangle 3"/>
          <p:cNvSpPr txBox="1">
            <a:spLocks noChangeArrowheads="1"/>
          </p:cNvSpPr>
          <p:nvPr/>
        </p:nvSpPr>
        <p:spPr bwMode="auto">
          <a:xfrm>
            <a:off x="7929630" y="4983959"/>
            <a:ext cx="32391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zh-CN" altLang="en-US" sz="2400" kern="0" dirty="0">
                <a:solidFill>
                  <a:srgbClr val="FFFFFF"/>
                </a:solidFill>
                <a:ea typeface="黑体" pitchFamily="49" charset="-122"/>
              </a:rPr>
              <a:t>体系的微观状态总数</a:t>
            </a:r>
            <a:endParaRPr lang="en-US" altLang="zh-CN" sz="2400" kern="0" dirty="0">
              <a:solidFill>
                <a:srgbClr val="FFFFFF"/>
              </a:solidFill>
              <a:ea typeface="黑体" pitchFamily="49" charset="-122"/>
            </a:endParaRPr>
          </a:p>
          <a:p>
            <a:pPr eaLnBrk="1" hangingPunct="1">
              <a:lnSpc>
                <a:spcPct val="110000"/>
              </a:lnSpc>
              <a:buFontTx/>
              <a:buNone/>
              <a:defRPr/>
            </a:pPr>
            <a:endParaRPr lang="zh-CN" altLang="en-US" sz="2400" kern="0" dirty="0">
              <a:solidFill>
                <a:srgbClr val="FFFFFF"/>
              </a:solidFill>
              <a:ea typeface="黑体" pitchFamily="49" charset="-122"/>
            </a:endParaRPr>
          </a:p>
        </p:txBody>
      </p:sp>
    </p:spTree>
    <p:extLst>
      <p:ext uri="{BB962C8B-B14F-4D97-AF65-F5344CB8AC3E}">
        <p14:creationId xmlns:p14="http://schemas.microsoft.com/office/powerpoint/2010/main" val="2022849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6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6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45067"/>
                                        </p:tgtEl>
                                        <p:attrNameLst>
                                          <p:attrName>style.visibility</p:attrName>
                                        </p:attrNameLst>
                                      </p:cBhvr>
                                      <p:to>
                                        <p:strVal val="visible"/>
                                      </p:to>
                                    </p:set>
                                    <p:animEffect transition="in" filter="fade">
                                      <p:cBhvr>
                                        <p:cTn id="13" dur="500"/>
                                        <p:tgtEl>
                                          <p:spTgt spid="4506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45062"/>
                                        </p:tgtEl>
                                        <p:attrNameLst>
                                          <p:attrName>style.visibility</p:attrName>
                                        </p:attrNameLst>
                                      </p:cBhvr>
                                      <p:to>
                                        <p:strVal val="visible"/>
                                      </p:to>
                                    </p:set>
                                    <p:animEffect transition="in" filter="fade">
                                      <p:cBhvr>
                                        <p:cTn id="18" dur="500"/>
                                        <p:tgtEl>
                                          <p:spTgt spid="4506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5063"/>
                                        </p:tgtEl>
                                        <p:attrNameLst>
                                          <p:attrName>style.visibility</p:attrName>
                                        </p:attrNameLst>
                                      </p:cBhvr>
                                      <p:to>
                                        <p:strVal val="visible"/>
                                      </p:to>
                                    </p:set>
                                    <p:animEffect transition="in" filter="fade">
                                      <p:cBhvr>
                                        <p:cTn id="23" dur="500"/>
                                        <p:tgtEl>
                                          <p:spTgt spid="4506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5064"/>
                                        </p:tgtEl>
                                        <p:attrNameLst>
                                          <p:attrName>style.visibility</p:attrName>
                                        </p:attrNameLst>
                                      </p:cBhvr>
                                      <p:to>
                                        <p:strVal val="visible"/>
                                      </p:to>
                                    </p:set>
                                    <p:animEffect transition="in" filter="fade">
                                      <p:cBhvr>
                                        <p:cTn id="31" dur="500"/>
                                        <p:tgtEl>
                                          <p:spTgt spid="45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zh-CN" altLang="zh-CN" smtClean="0"/>
          </a:p>
        </p:txBody>
      </p:sp>
      <p:sp>
        <p:nvSpPr>
          <p:cNvPr id="45059" name="Rectangle 3"/>
          <p:cNvSpPr>
            <a:spLocks noGrp="1" noChangeArrowheads="1"/>
          </p:cNvSpPr>
          <p:nvPr>
            <p:ph type="body" idx="1"/>
          </p:nvPr>
        </p:nvSpPr>
        <p:spPr>
          <a:xfrm>
            <a:off x="378823" y="457200"/>
            <a:ext cx="11168743" cy="5638800"/>
          </a:xfrm>
        </p:spPr>
        <p:txBody>
          <a:bodyPr/>
          <a:lstStyle/>
          <a:p>
            <a:pPr marL="0" indent="0" eaLnBrk="1" hangingPunct="1">
              <a:lnSpc>
                <a:spcPct val="120000"/>
              </a:lnSpc>
              <a:buNone/>
            </a:pPr>
            <a:r>
              <a:rPr lang="en-US" altLang="zh-CN" sz="2800" b="1" i="1" dirty="0">
                <a:solidFill>
                  <a:schemeClr val="tx2"/>
                </a:solidFill>
                <a:ea typeface="黑体" panose="02010609060101010101" pitchFamily="49" charset="-122"/>
              </a:rPr>
              <a:t>3.4.2  </a:t>
            </a:r>
            <a:r>
              <a:rPr lang="zh-CN" altLang="en-US" sz="2800" b="1" i="1" dirty="0">
                <a:solidFill>
                  <a:schemeClr val="tx2"/>
                </a:solidFill>
                <a:ea typeface="黑体" panose="02010609060101010101" pitchFamily="49" charset="-122"/>
              </a:rPr>
              <a:t>其它系综</a:t>
            </a:r>
          </a:p>
          <a:p>
            <a:pPr marL="0" indent="0" eaLnBrk="1" hangingPunct="1">
              <a:lnSpc>
                <a:spcPct val="120000"/>
              </a:lnSpc>
              <a:buNone/>
            </a:pPr>
            <a:r>
              <a:rPr lang="zh-CN" altLang="en-US" sz="2800" dirty="0">
                <a:ea typeface="黑体" panose="02010609060101010101" pitchFamily="49" charset="-122"/>
              </a:rPr>
              <a:t>     除正则、巨正则和微正则系综外，还有为处于等温等压条件下的研究对象设立的等温等压系综以及其它等等。</a:t>
            </a:r>
          </a:p>
          <a:p>
            <a:pPr marL="0" indent="0" eaLnBrk="1" hangingPunct="1">
              <a:lnSpc>
                <a:spcPct val="120000"/>
              </a:lnSpc>
              <a:buNone/>
            </a:pPr>
            <a:r>
              <a:rPr lang="zh-CN" altLang="en-US" sz="2800" dirty="0">
                <a:ea typeface="黑体" panose="02010609060101010101" pitchFamily="49" charset="-122"/>
              </a:rPr>
              <a:t>     等温等压系综的目标体系是</a:t>
            </a:r>
            <a:r>
              <a:rPr lang="en-US" altLang="zh-CN" sz="2800" b="1" i="1" dirty="0">
                <a:solidFill>
                  <a:srgbClr val="FFFF00"/>
                </a:solidFill>
                <a:ea typeface="黑体" panose="02010609060101010101" pitchFamily="49" charset="-122"/>
              </a:rPr>
              <a:t>T</a:t>
            </a:r>
            <a:r>
              <a:rPr lang="zh-CN" altLang="en-US" sz="2800" b="1" i="1" dirty="0">
                <a:solidFill>
                  <a:srgbClr val="FFFF00"/>
                </a:solidFill>
                <a:ea typeface="黑体" panose="02010609060101010101" pitchFamily="49" charset="-122"/>
              </a:rPr>
              <a:t>、</a:t>
            </a:r>
            <a:r>
              <a:rPr lang="en-US" altLang="zh-CN" sz="2800" b="1" i="1" dirty="0">
                <a:solidFill>
                  <a:srgbClr val="FFFF00"/>
                </a:solidFill>
                <a:ea typeface="黑体" panose="02010609060101010101" pitchFamily="49" charset="-122"/>
              </a:rPr>
              <a:t>P</a:t>
            </a:r>
            <a:r>
              <a:rPr lang="zh-CN" altLang="en-US" sz="2800" b="1" i="1" dirty="0">
                <a:solidFill>
                  <a:srgbClr val="FFFF00"/>
                </a:solidFill>
                <a:ea typeface="黑体" panose="02010609060101010101" pitchFamily="49" charset="-122"/>
              </a:rPr>
              <a:t>、</a:t>
            </a:r>
            <a:r>
              <a:rPr lang="en-US" altLang="zh-CN" sz="2800" b="1" i="1" dirty="0">
                <a:solidFill>
                  <a:srgbClr val="FFFF00"/>
                </a:solidFill>
                <a:ea typeface="黑体" panose="02010609060101010101" pitchFamily="49" charset="-122"/>
              </a:rPr>
              <a:t>N</a:t>
            </a:r>
            <a:r>
              <a:rPr lang="zh-CN" altLang="en-US" sz="2800" dirty="0">
                <a:ea typeface="黑体" panose="02010609060101010101" pitchFamily="49" charset="-122"/>
              </a:rPr>
              <a:t>给定的热力学体系，其成员的配分函数</a:t>
            </a:r>
            <a:r>
              <a:rPr lang="zh-CN" altLang="en-US" sz="2800" b="1" i="1" dirty="0">
                <a:solidFill>
                  <a:schemeClr val="tx2"/>
                </a:solidFill>
                <a:ea typeface="黑体" panose="02010609060101010101" pitchFamily="49" charset="-122"/>
                <a:sym typeface="Symbol" panose="05050102010706020507" pitchFamily="18" charset="2"/>
              </a:rPr>
              <a:t></a:t>
            </a:r>
            <a:r>
              <a:rPr lang="en-US" altLang="zh-CN" sz="2800" b="1" i="1" dirty="0">
                <a:solidFill>
                  <a:schemeClr val="tx2"/>
                </a:solidFill>
                <a:ea typeface="黑体" panose="02010609060101010101" pitchFamily="49" charset="-122"/>
                <a:sym typeface="Symbol" panose="05050102010706020507" pitchFamily="18" charset="2"/>
              </a:rPr>
              <a:t>(,,N)</a:t>
            </a:r>
            <a:r>
              <a:rPr lang="zh-CN" altLang="en-US" sz="2800" dirty="0">
                <a:ea typeface="黑体" panose="02010609060101010101" pitchFamily="49" charset="-122"/>
                <a:sym typeface="Symbol" panose="05050102010706020507" pitchFamily="18" charset="2"/>
              </a:rPr>
              <a:t>按量子态求和定义如下：</a:t>
            </a:r>
          </a:p>
          <a:p>
            <a:pPr marL="0" indent="0" eaLnBrk="1" hangingPunct="1">
              <a:lnSpc>
                <a:spcPct val="120000"/>
              </a:lnSpc>
              <a:buNone/>
            </a:pPr>
            <a:endParaRPr lang="en-US" altLang="zh-CN" sz="2800" dirty="0" smtClean="0">
              <a:ea typeface="黑体" panose="02010609060101010101" pitchFamily="49" charset="-122"/>
              <a:sym typeface="Symbol" panose="05050102010706020507" pitchFamily="18" charset="2"/>
            </a:endParaRPr>
          </a:p>
          <a:p>
            <a:pPr marL="0" indent="0" eaLnBrk="1" hangingPunct="1">
              <a:lnSpc>
                <a:spcPct val="120000"/>
              </a:lnSpc>
              <a:buNone/>
            </a:pPr>
            <a:endParaRPr lang="zh-CN" altLang="en-US" sz="2800" dirty="0">
              <a:ea typeface="黑体" panose="02010609060101010101" pitchFamily="49" charset="-122"/>
              <a:sym typeface="Symbol" panose="05050102010706020507" pitchFamily="18" charset="2"/>
            </a:endParaRPr>
          </a:p>
          <a:p>
            <a:pPr marL="0" indent="0" eaLnBrk="1" hangingPunct="1">
              <a:lnSpc>
                <a:spcPct val="120000"/>
              </a:lnSpc>
              <a:buNone/>
            </a:pPr>
            <a:r>
              <a:rPr lang="zh-CN" altLang="en-US" sz="2800" dirty="0">
                <a:ea typeface="黑体" panose="02010609060101010101" pitchFamily="49" charset="-122"/>
                <a:sym typeface="Symbol" panose="05050102010706020507" pitchFamily="18" charset="2"/>
              </a:rPr>
              <a:t>式中</a:t>
            </a:r>
            <a:r>
              <a:rPr lang="en-US" altLang="zh-CN" sz="2800" b="1" i="1" dirty="0">
                <a:solidFill>
                  <a:schemeClr val="tx2"/>
                </a:solidFill>
                <a:ea typeface="黑体" panose="02010609060101010101" pitchFamily="49" charset="-122"/>
                <a:sym typeface="Symbol" panose="05050102010706020507" pitchFamily="18" charset="2"/>
              </a:rPr>
              <a:t>V</a:t>
            </a:r>
            <a:r>
              <a:rPr lang="zh-CN" altLang="en-US" sz="2800" dirty="0">
                <a:ea typeface="黑体" panose="02010609060101010101" pitchFamily="49" charset="-122"/>
                <a:sym typeface="Symbol" panose="05050102010706020507" pitchFamily="18" charset="2"/>
              </a:rPr>
              <a:t>表示体积，</a:t>
            </a:r>
            <a:r>
              <a:rPr lang="zh-CN" altLang="en-US" sz="2800" b="1" i="1" dirty="0">
                <a:solidFill>
                  <a:srgbClr val="FFFF00"/>
                </a:solidFill>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 P</a:t>
            </a:r>
            <a:r>
              <a:rPr lang="en-US" altLang="zh-CN" sz="2800" dirty="0">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H</a:t>
            </a:r>
            <a:r>
              <a:rPr lang="en-US" altLang="zh-CN" sz="2800" b="1" i="1" baseline="-25000" dirty="0">
                <a:solidFill>
                  <a:srgbClr val="FFFF00"/>
                </a:solidFill>
                <a:ea typeface="黑体" panose="02010609060101010101" pitchFamily="49" charset="-122"/>
                <a:sym typeface="Symbol" panose="05050102010706020507" pitchFamily="18" charset="2"/>
              </a:rPr>
              <a:t>i</a:t>
            </a:r>
            <a:r>
              <a:rPr lang="en-US" altLang="zh-CN" sz="2800" b="1" i="1" dirty="0">
                <a:solidFill>
                  <a:srgbClr val="FFFF00"/>
                </a:solidFill>
                <a:ea typeface="黑体" panose="02010609060101010101" pitchFamily="49" charset="-122"/>
                <a:sym typeface="Symbol" panose="05050102010706020507" pitchFamily="18" charset="2"/>
              </a:rPr>
              <a:t> = </a:t>
            </a:r>
            <a:r>
              <a:rPr lang="en-US" altLang="zh-CN" sz="2800" b="1" i="1" dirty="0" err="1">
                <a:solidFill>
                  <a:srgbClr val="FFFF00"/>
                </a:solidFill>
                <a:ea typeface="黑体" panose="02010609060101010101" pitchFamily="49" charset="-122"/>
                <a:sym typeface="Symbol" panose="05050102010706020507" pitchFamily="18" charset="2"/>
              </a:rPr>
              <a:t>E</a:t>
            </a:r>
            <a:r>
              <a:rPr lang="en-US" altLang="zh-CN" sz="2800" b="1" i="1" baseline="-25000" dirty="0" err="1">
                <a:solidFill>
                  <a:srgbClr val="FFFF00"/>
                </a:solidFill>
                <a:ea typeface="黑体" panose="02010609060101010101" pitchFamily="49" charset="-122"/>
                <a:sym typeface="Symbol" panose="05050102010706020507" pitchFamily="18" charset="2"/>
              </a:rPr>
              <a:t>i</a:t>
            </a:r>
            <a:r>
              <a:rPr lang="en-US" altLang="zh-CN" sz="2800" b="1" i="1" dirty="0">
                <a:solidFill>
                  <a:srgbClr val="FFFF00"/>
                </a:solidFill>
                <a:ea typeface="黑体" panose="02010609060101010101" pitchFamily="49" charset="-122"/>
                <a:sym typeface="Symbol" panose="05050102010706020507" pitchFamily="18" charset="2"/>
              </a:rPr>
              <a:t>+ PV</a:t>
            </a:r>
            <a:r>
              <a:rPr lang="en-US" altLang="zh-CN" sz="2800" dirty="0">
                <a:ea typeface="黑体" panose="02010609060101010101" pitchFamily="49" charset="-122"/>
                <a:sym typeface="Symbol" panose="05050102010706020507" pitchFamily="18" charset="2"/>
              </a:rPr>
              <a:t>,   </a:t>
            </a:r>
            <a:r>
              <a:rPr lang="zh-CN" altLang="en-US" sz="2800" dirty="0">
                <a:ea typeface="黑体" panose="02010609060101010101" pitchFamily="49" charset="-122"/>
                <a:sym typeface="Symbol" panose="05050102010706020507" pitchFamily="18" charset="2"/>
              </a:rPr>
              <a:t>即为焓。</a:t>
            </a:r>
            <a:endParaRPr lang="zh-CN" altLang="en-US" sz="2800" dirty="0">
              <a:ea typeface="黑体" panose="02010609060101010101" pitchFamily="49" charset="-122"/>
            </a:endParaRPr>
          </a:p>
          <a:p>
            <a:pPr marL="0" indent="0" eaLnBrk="1" hangingPunct="1">
              <a:lnSpc>
                <a:spcPct val="120000"/>
              </a:lnSpc>
              <a:buNone/>
            </a:pPr>
            <a:endParaRPr lang="en-US" altLang="zh-CN" sz="2800" dirty="0">
              <a:ea typeface="黑体" panose="02010609060101010101" pitchFamily="49" charset="-122"/>
            </a:endParaRPr>
          </a:p>
        </p:txBody>
      </p:sp>
      <p:graphicFrame>
        <p:nvGraphicFramePr>
          <p:cNvPr id="45060" name="Object 4"/>
          <p:cNvGraphicFramePr>
            <a:graphicFrameLocks noChangeAspect="1"/>
          </p:cNvGraphicFramePr>
          <p:nvPr>
            <p:extLst>
              <p:ext uri="{D42A27DB-BD31-4B8C-83A1-F6EECF244321}">
                <p14:modId xmlns:p14="http://schemas.microsoft.com/office/powerpoint/2010/main" val="764521750"/>
              </p:ext>
            </p:extLst>
          </p:nvPr>
        </p:nvGraphicFramePr>
        <p:xfrm>
          <a:off x="1493022" y="3429000"/>
          <a:ext cx="6119812" cy="914400"/>
        </p:xfrm>
        <a:graphic>
          <a:graphicData uri="http://schemas.openxmlformats.org/presentationml/2006/ole">
            <mc:AlternateContent xmlns:mc="http://schemas.openxmlformats.org/markup-compatibility/2006">
              <mc:Choice xmlns:v="urn:schemas-microsoft-com:vml" Requires="v">
                <p:oleObj spid="_x0000_s36885" name="公式" r:id="rId3" imgW="2298700" imgH="342900" progId="Equation.3">
                  <p:embed/>
                </p:oleObj>
              </mc:Choice>
              <mc:Fallback>
                <p:oleObj name="公式" r:id="rId3" imgW="22987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3022" y="3429000"/>
                        <a:ext cx="6119812" cy="9144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749267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CN" altLang="zh-CN" smtClean="0"/>
          </a:p>
        </p:txBody>
      </p:sp>
      <p:sp>
        <p:nvSpPr>
          <p:cNvPr id="47107" name="Rectangle 3"/>
          <p:cNvSpPr>
            <a:spLocks noGrp="1" noChangeArrowheads="1"/>
          </p:cNvSpPr>
          <p:nvPr>
            <p:ph type="body" idx="1"/>
          </p:nvPr>
        </p:nvSpPr>
        <p:spPr>
          <a:xfrm>
            <a:off x="548639" y="609600"/>
            <a:ext cx="11253651" cy="2577353"/>
          </a:xfrm>
        </p:spPr>
        <p:txBody>
          <a:bodyPr/>
          <a:lstStyle/>
          <a:p>
            <a:pPr marL="0" indent="0" eaLnBrk="1" hangingPunct="1">
              <a:buNone/>
              <a:defRPr/>
            </a:pPr>
            <a:r>
              <a:rPr lang="zh-CN" altLang="en-US" dirty="0" smtClean="0">
                <a:ea typeface="黑体" pitchFamily="49" charset="-122"/>
              </a:rPr>
              <a:t>等温等压系综的主要关系式有：</a:t>
            </a:r>
          </a:p>
          <a:p>
            <a:pPr eaLnBrk="1" hangingPunct="1">
              <a:buFontTx/>
              <a:buNone/>
              <a:defRPr/>
            </a:pPr>
            <a:r>
              <a:rPr lang="zh-CN" altLang="en-US" dirty="0" smtClean="0">
                <a:ea typeface="黑体" pitchFamily="49" charset="-122"/>
              </a:rPr>
              <a:t>几率函数</a:t>
            </a:r>
          </a:p>
          <a:p>
            <a:pPr eaLnBrk="1" hangingPunct="1">
              <a:buFontTx/>
              <a:buNone/>
              <a:defRPr/>
            </a:pPr>
            <a:endParaRPr lang="zh-CN" altLang="en-US" dirty="0" smtClean="0">
              <a:ea typeface="黑体" pitchFamily="49" charset="-122"/>
            </a:endParaRPr>
          </a:p>
          <a:p>
            <a:pPr eaLnBrk="1" hangingPunct="1">
              <a:buFontTx/>
              <a:buNone/>
              <a:defRPr/>
            </a:pPr>
            <a:r>
              <a:rPr lang="en-US" altLang="zh-CN" dirty="0" smtClean="0">
                <a:ea typeface="黑体" pitchFamily="49" charset="-122"/>
              </a:rPr>
              <a:t>Gibbs</a:t>
            </a:r>
            <a:r>
              <a:rPr lang="zh-CN" altLang="en-US" dirty="0" smtClean="0">
                <a:ea typeface="黑体" pitchFamily="49" charset="-122"/>
              </a:rPr>
              <a:t>自由能</a:t>
            </a:r>
          </a:p>
          <a:p>
            <a:pPr eaLnBrk="1" hangingPunct="1">
              <a:buFontTx/>
              <a:buNone/>
              <a:defRPr/>
            </a:pPr>
            <a:endParaRPr lang="zh-CN" altLang="en-US" dirty="0" smtClean="0">
              <a:ea typeface="黑体" pitchFamily="49" charset="-122"/>
            </a:endParaRPr>
          </a:p>
          <a:p>
            <a:pPr eaLnBrk="1" hangingPunct="1">
              <a:buFontTx/>
              <a:buNone/>
              <a:defRPr/>
            </a:pPr>
            <a:r>
              <a:rPr lang="en-US" altLang="zh-CN" dirty="0">
                <a:ea typeface="黑体" pitchFamily="49" charset="-122"/>
              </a:rPr>
              <a:t> </a:t>
            </a:r>
            <a:r>
              <a:rPr lang="en-US" altLang="zh-CN" dirty="0" smtClean="0">
                <a:ea typeface="黑体" pitchFamily="49" charset="-122"/>
              </a:rPr>
              <a:t> </a:t>
            </a:r>
            <a:r>
              <a:rPr lang="zh-CN" altLang="en-US" dirty="0" smtClean="0">
                <a:solidFill>
                  <a:schemeClr val="tx2"/>
                </a:solidFill>
                <a:ea typeface="黑体" pitchFamily="49" charset="-122"/>
              </a:rPr>
              <a:t>思考题</a:t>
            </a:r>
            <a:r>
              <a:rPr lang="zh-CN" altLang="en-US" dirty="0" smtClean="0">
                <a:ea typeface="黑体" pitchFamily="49" charset="-122"/>
              </a:rPr>
              <a:t>：试推导等温等压系综的熵、焓、内能、自由能等的平均值表达式！</a:t>
            </a:r>
          </a:p>
        </p:txBody>
      </p:sp>
      <p:graphicFrame>
        <p:nvGraphicFramePr>
          <p:cNvPr id="46084" name="Object 4"/>
          <p:cNvGraphicFramePr>
            <a:graphicFrameLocks noChangeAspect="1"/>
          </p:cNvGraphicFramePr>
          <p:nvPr>
            <p:extLst>
              <p:ext uri="{D42A27DB-BD31-4B8C-83A1-F6EECF244321}">
                <p14:modId xmlns:p14="http://schemas.microsoft.com/office/powerpoint/2010/main" val="1222187662"/>
              </p:ext>
            </p:extLst>
          </p:nvPr>
        </p:nvGraphicFramePr>
        <p:xfrm>
          <a:off x="2923405" y="1255712"/>
          <a:ext cx="3124200" cy="993775"/>
        </p:xfrm>
        <a:graphic>
          <a:graphicData uri="http://schemas.openxmlformats.org/presentationml/2006/ole">
            <mc:AlternateContent xmlns:mc="http://schemas.openxmlformats.org/markup-compatibility/2006">
              <mc:Choice xmlns:v="urn:schemas-microsoft-com:vml" Requires="v">
                <p:oleObj spid="_x0000_s37934" name="公式" r:id="rId3" imgW="1396394" imgH="444307" progId="Equation.3">
                  <p:embed/>
                </p:oleObj>
              </mc:Choice>
              <mc:Fallback>
                <p:oleObj name="公式" r:id="rId3" imgW="1396394"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3405" y="1255712"/>
                        <a:ext cx="3124200" cy="9937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085" name="Object 5"/>
          <p:cNvGraphicFramePr>
            <a:graphicFrameLocks noChangeAspect="1"/>
          </p:cNvGraphicFramePr>
          <p:nvPr>
            <p:extLst>
              <p:ext uri="{D42A27DB-BD31-4B8C-83A1-F6EECF244321}">
                <p14:modId xmlns:p14="http://schemas.microsoft.com/office/powerpoint/2010/main" val="1608669340"/>
              </p:ext>
            </p:extLst>
          </p:nvPr>
        </p:nvGraphicFramePr>
        <p:xfrm>
          <a:off x="2923405" y="2303779"/>
          <a:ext cx="4876800" cy="622300"/>
        </p:xfrm>
        <a:graphic>
          <a:graphicData uri="http://schemas.openxmlformats.org/presentationml/2006/ole">
            <mc:AlternateContent xmlns:mc="http://schemas.openxmlformats.org/markup-compatibility/2006">
              <mc:Choice xmlns:v="urn:schemas-microsoft-com:vml" Requires="v">
                <p:oleObj spid="_x0000_s37935" name="公式" r:id="rId5" imgW="1892300" imgH="241300" progId="Equation.3">
                  <p:embed/>
                </p:oleObj>
              </mc:Choice>
              <mc:Fallback>
                <p:oleObj name="公式" r:id="rId5" imgW="18923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3405" y="2303779"/>
                        <a:ext cx="4876800" cy="622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6086" name="TextBox 1"/>
          <p:cNvSpPr txBox="1">
            <a:spLocks noChangeArrowheads="1"/>
          </p:cNvSpPr>
          <p:nvPr/>
        </p:nvSpPr>
        <p:spPr bwMode="auto">
          <a:xfrm>
            <a:off x="2923405" y="5287854"/>
            <a:ext cx="66246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dirty="0">
                <a:solidFill>
                  <a:srgbClr val="FFFF00"/>
                </a:solidFill>
                <a:ea typeface="隶书" panose="02010509060101010101" pitchFamily="49" charset="-122"/>
              </a:rPr>
              <a:t>p.118       </a:t>
            </a:r>
            <a:r>
              <a:rPr lang="en-US" altLang="zh-CN" sz="2800" b="1" dirty="0" smtClean="0">
                <a:solidFill>
                  <a:srgbClr val="FFFF00"/>
                </a:solidFill>
                <a:ea typeface="隶书" panose="02010509060101010101" pitchFamily="49" charset="-122"/>
              </a:rPr>
              <a:t>2,4-7</a:t>
            </a:r>
            <a:endParaRPr lang="zh-CN" altLang="en-US" sz="2800" b="1" dirty="0">
              <a:solidFill>
                <a:srgbClr val="FFFF00"/>
              </a:solidFill>
              <a:ea typeface="隶书" panose="02010509060101010101" pitchFamily="49" charset="-122"/>
            </a:endParaRPr>
          </a:p>
        </p:txBody>
      </p:sp>
    </p:spTree>
    <p:extLst>
      <p:ext uri="{BB962C8B-B14F-4D97-AF65-F5344CB8AC3E}">
        <p14:creationId xmlns:p14="http://schemas.microsoft.com/office/powerpoint/2010/main" val="2631599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63750" y="404813"/>
            <a:ext cx="7696200" cy="685800"/>
          </a:xfrm>
        </p:spPr>
        <p:txBody>
          <a:bodyPr/>
          <a:lstStyle/>
          <a:p>
            <a:pPr algn="l" eaLnBrk="1" hangingPunct="1"/>
            <a:r>
              <a:rPr lang="en-US" altLang="zh-CN" sz="3600">
                <a:latin typeface="黑体" panose="02010609060101010101" pitchFamily="49" charset="-122"/>
                <a:ea typeface="黑体" panose="02010609060101010101" pitchFamily="49" charset="-122"/>
              </a:rPr>
              <a:t>3.2.1 </a:t>
            </a:r>
            <a:r>
              <a:rPr lang="zh-CN" altLang="en-US" sz="3600">
                <a:latin typeface="黑体" panose="02010609060101010101" pitchFamily="49" charset="-122"/>
                <a:ea typeface="黑体" panose="02010609060101010101" pitchFamily="49" charset="-122"/>
              </a:rPr>
              <a:t>正则分布</a:t>
            </a:r>
          </a:p>
        </p:txBody>
      </p:sp>
      <p:sp>
        <p:nvSpPr>
          <p:cNvPr id="7171" name="Rectangle 3"/>
          <p:cNvSpPr>
            <a:spLocks noGrp="1" noChangeArrowheads="1"/>
          </p:cNvSpPr>
          <p:nvPr>
            <p:ph type="body" idx="1"/>
          </p:nvPr>
        </p:nvSpPr>
        <p:spPr>
          <a:xfrm>
            <a:off x="581297" y="1219200"/>
            <a:ext cx="11149149" cy="2425700"/>
          </a:xfrm>
        </p:spPr>
        <p:txBody>
          <a:bodyPr/>
          <a:lstStyle/>
          <a:p>
            <a:pPr eaLnBrk="1" hangingPunct="1">
              <a:lnSpc>
                <a:spcPct val="120000"/>
              </a:lnSpc>
            </a:pPr>
            <a:r>
              <a:rPr lang="zh-CN" altLang="en-US" sz="2800" dirty="0">
                <a:ea typeface="黑体" panose="02010609060101010101" pitchFamily="49" charset="-122"/>
              </a:rPr>
              <a:t>想象系综中各成员的量子态呈现下列一套分布</a:t>
            </a:r>
            <a:r>
              <a:rPr lang="en-US" altLang="zh-CN" sz="2800" b="1" i="1" dirty="0">
                <a:solidFill>
                  <a:schemeClr val="tx2"/>
                </a:solidFill>
                <a:ea typeface="黑体" panose="02010609060101010101" pitchFamily="49" charset="-122"/>
              </a:rPr>
              <a:t>{</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a:t>
            </a:r>
            <a:r>
              <a:rPr lang="en-US" altLang="zh-CN" sz="2800" dirty="0">
                <a:ea typeface="黑体" panose="02010609060101010101" pitchFamily="49" charset="-122"/>
              </a:rPr>
              <a:t>:</a:t>
            </a:r>
          </a:p>
          <a:p>
            <a:pPr eaLnBrk="1" hangingPunct="1">
              <a:lnSpc>
                <a:spcPct val="120000"/>
              </a:lnSpc>
              <a:buFontTx/>
              <a:buNone/>
            </a:pPr>
            <a:r>
              <a:rPr lang="en-US" altLang="zh-CN" sz="2800" dirty="0">
                <a:ea typeface="黑体" panose="02010609060101010101" pitchFamily="49" charset="-122"/>
              </a:rPr>
              <a:t>    </a:t>
            </a:r>
            <a:r>
              <a:rPr lang="zh-CN" altLang="en-US" sz="2800" dirty="0">
                <a:ea typeface="黑体" panose="02010609060101010101" pitchFamily="49" charset="-122"/>
              </a:rPr>
              <a:t>量子态   </a:t>
            </a:r>
            <a:r>
              <a:rPr lang="en-US" altLang="zh-CN" sz="2800" b="1" i="1" dirty="0">
                <a:solidFill>
                  <a:schemeClr val="tx2"/>
                </a:solidFill>
                <a:ea typeface="黑体" panose="02010609060101010101" pitchFamily="49" charset="-122"/>
              </a:rPr>
              <a:t>E</a:t>
            </a:r>
            <a:r>
              <a:rPr lang="en-US" altLang="zh-CN" sz="2800" b="1" i="1" baseline="-25000" dirty="0">
                <a:solidFill>
                  <a:schemeClr val="tx2"/>
                </a:solidFill>
                <a:ea typeface="黑体" panose="02010609060101010101" pitchFamily="49" charset="-122"/>
              </a:rPr>
              <a:t>1</a:t>
            </a:r>
            <a:r>
              <a:rPr lang="en-US" altLang="zh-CN" sz="2800" b="1" i="1" dirty="0">
                <a:solidFill>
                  <a:schemeClr val="tx2"/>
                </a:solidFill>
                <a:ea typeface="黑体" panose="02010609060101010101" pitchFamily="49" charset="-122"/>
              </a:rPr>
              <a:t> , E</a:t>
            </a:r>
            <a:r>
              <a:rPr lang="en-US" altLang="zh-CN" sz="2800" b="1" i="1" baseline="-25000" dirty="0">
                <a:solidFill>
                  <a:schemeClr val="tx2"/>
                </a:solidFill>
                <a:ea typeface="黑体" panose="02010609060101010101" pitchFamily="49" charset="-122"/>
              </a:rPr>
              <a:t>2</a:t>
            </a:r>
            <a:r>
              <a:rPr lang="en-US" altLang="zh-CN" sz="2800" b="1" i="1" dirty="0">
                <a:solidFill>
                  <a:schemeClr val="tx2"/>
                </a:solidFill>
                <a:ea typeface="黑体" panose="02010609060101010101" pitchFamily="49" charset="-122"/>
              </a:rPr>
              <a:t> , …, </a:t>
            </a:r>
            <a:r>
              <a:rPr lang="en-US" altLang="zh-CN" sz="2800" b="1" i="1" dirty="0" err="1">
                <a:solidFill>
                  <a:schemeClr val="tx2"/>
                </a:solidFill>
                <a:ea typeface="黑体" panose="02010609060101010101" pitchFamily="49" charset="-122"/>
              </a:rPr>
              <a:t>E</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 , …</a:t>
            </a:r>
          </a:p>
          <a:p>
            <a:pPr eaLnBrk="1" hangingPunct="1">
              <a:lnSpc>
                <a:spcPct val="120000"/>
              </a:lnSpc>
              <a:buFontTx/>
              <a:buNone/>
            </a:pPr>
            <a:r>
              <a:rPr lang="en-US" altLang="zh-CN" sz="2800" dirty="0">
                <a:ea typeface="黑体" panose="02010609060101010101" pitchFamily="49" charset="-122"/>
              </a:rPr>
              <a:t>    </a:t>
            </a:r>
            <a:r>
              <a:rPr lang="zh-CN" altLang="en-US" sz="2800" dirty="0">
                <a:ea typeface="黑体" panose="02010609060101010101" pitchFamily="49" charset="-122"/>
              </a:rPr>
              <a:t>分布数   </a:t>
            </a:r>
            <a:r>
              <a:rPr lang="en-US" altLang="zh-CN" sz="2800" b="1" i="1" dirty="0">
                <a:solidFill>
                  <a:schemeClr val="tx2"/>
                </a:solidFill>
                <a:ea typeface="黑体" panose="02010609060101010101" pitchFamily="49" charset="-122"/>
              </a:rPr>
              <a:t>n</a:t>
            </a:r>
            <a:r>
              <a:rPr lang="en-US" altLang="zh-CN" sz="2800" b="1" i="1" baseline="-25000" dirty="0">
                <a:solidFill>
                  <a:schemeClr val="tx2"/>
                </a:solidFill>
                <a:ea typeface="黑体" panose="02010609060101010101" pitchFamily="49" charset="-122"/>
              </a:rPr>
              <a:t>1</a:t>
            </a:r>
            <a:r>
              <a:rPr lang="en-US" altLang="zh-CN" sz="2800" b="1" i="1" dirty="0">
                <a:solidFill>
                  <a:schemeClr val="tx2"/>
                </a:solidFill>
                <a:ea typeface="黑体" panose="02010609060101010101" pitchFamily="49" charset="-122"/>
              </a:rPr>
              <a:t> , n</a:t>
            </a:r>
            <a:r>
              <a:rPr lang="en-US" altLang="zh-CN" sz="2800" b="1" i="1" baseline="-25000" dirty="0">
                <a:solidFill>
                  <a:schemeClr val="tx2"/>
                </a:solidFill>
                <a:ea typeface="黑体" panose="02010609060101010101" pitchFamily="49" charset="-122"/>
              </a:rPr>
              <a:t>2  </a:t>
            </a:r>
            <a:r>
              <a:rPr lang="en-US" altLang="zh-CN" sz="2800" b="1" i="1" dirty="0">
                <a:solidFill>
                  <a:schemeClr val="tx2"/>
                </a:solidFill>
                <a:ea typeface="黑体" panose="02010609060101010101" pitchFamily="49" charset="-122"/>
              </a:rPr>
              <a:t>, …, </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 , …</a:t>
            </a:r>
          </a:p>
          <a:p>
            <a:pPr eaLnBrk="1" hangingPunct="1">
              <a:lnSpc>
                <a:spcPct val="120000"/>
              </a:lnSpc>
              <a:buFontTx/>
              <a:buNone/>
            </a:pPr>
            <a:r>
              <a:rPr lang="en-US" altLang="zh-CN" sz="2800" dirty="0">
                <a:ea typeface="黑体" panose="02010609060101010101" pitchFamily="49" charset="-122"/>
              </a:rPr>
              <a:t>   </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aseline="-25000" dirty="0">
                <a:ea typeface="黑体" panose="02010609060101010101" pitchFamily="49" charset="-122"/>
              </a:rPr>
              <a:t> </a:t>
            </a:r>
            <a:r>
              <a:rPr lang="zh-CN" altLang="en-US" sz="2800" dirty="0">
                <a:ea typeface="黑体" panose="02010609060101010101" pitchFamily="49" charset="-122"/>
              </a:rPr>
              <a:t>为集居在量子态</a:t>
            </a:r>
            <a:r>
              <a:rPr lang="en-US" altLang="zh-CN" sz="2800" b="1" i="1" dirty="0" err="1">
                <a:solidFill>
                  <a:schemeClr val="tx2"/>
                </a:solidFill>
                <a:ea typeface="黑体" panose="02010609060101010101" pitchFamily="49" charset="-122"/>
              </a:rPr>
              <a:t>i</a:t>
            </a:r>
            <a:r>
              <a:rPr lang="zh-CN" altLang="en-US" sz="2800" dirty="0">
                <a:ea typeface="黑体" panose="02010609060101010101" pitchFamily="49" charset="-122"/>
              </a:rPr>
              <a:t>上的成员数。</a:t>
            </a:r>
          </a:p>
          <a:p>
            <a:pPr eaLnBrk="1" hangingPunct="1">
              <a:lnSpc>
                <a:spcPct val="120000"/>
              </a:lnSpc>
              <a:buFontTx/>
              <a:buNone/>
            </a:pPr>
            <a:endParaRPr lang="zh-CN" altLang="en-US" sz="2800" dirty="0">
              <a:ea typeface="黑体" panose="02010609060101010101" pitchFamily="49" charset="-122"/>
            </a:endParaRPr>
          </a:p>
          <a:p>
            <a:pPr eaLnBrk="1" hangingPunct="1">
              <a:lnSpc>
                <a:spcPct val="120000"/>
              </a:lnSpc>
              <a:buFontTx/>
              <a:buNone/>
            </a:pPr>
            <a:r>
              <a:rPr lang="zh-CN" altLang="en-US" sz="2800" dirty="0">
                <a:ea typeface="黑体" panose="02010609060101010101" pitchFamily="49" charset="-122"/>
              </a:rPr>
              <a:t> </a:t>
            </a:r>
          </a:p>
        </p:txBody>
      </p:sp>
      <p:graphicFrame>
        <p:nvGraphicFramePr>
          <p:cNvPr id="8196" name="Object 5"/>
          <p:cNvGraphicFramePr>
            <a:graphicFrameLocks noChangeAspect="1"/>
          </p:cNvGraphicFramePr>
          <p:nvPr/>
        </p:nvGraphicFramePr>
        <p:xfrm>
          <a:off x="3687763" y="4921250"/>
          <a:ext cx="4495800" cy="1028700"/>
        </p:xfrm>
        <a:graphic>
          <a:graphicData uri="http://schemas.openxmlformats.org/presentationml/2006/ole">
            <mc:AlternateContent xmlns:mc="http://schemas.openxmlformats.org/markup-compatibility/2006">
              <mc:Choice xmlns:v="urn:schemas-microsoft-com:vml" Requires="v">
                <p:oleObj spid="_x0000_s1045" name="公式" r:id="rId3" imgW="1497950" imgH="342751" progId="Equation.3">
                  <p:embed/>
                </p:oleObj>
              </mc:Choice>
              <mc:Fallback>
                <p:oleObj name="公式" r:id="rId3" imgW="1497950"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7763" y="4921250"/>
                        <a:ext cx="4495800" cy="10287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3"/>
          <p:cNvSpPr txBox="1">
            <a:spLocks noChangeArrowheads="1"/>
          </p:cNvSpPr>
          <p:nvPr/>
        </p:nvSpPr>
        <p:spPr bwMode="auto">
          <a:xfrm>
            <a:off x="914400" y="3713163"/>
            <a:ext cx="10763794"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800" kern="0" dirty="0">
                <a:solidFill>
                  <a:srgbClr val="FFFFFF"/>
                </a:solidFill>
                <a:ea typeface="黑体" pitchFamily="49" charset="-122"/>
              </a:rPr>
              <a:t>在给定条件下，整个系综</a:t>
            </a:r>
            <a:r>
              <a:rPr lang="en-US" altLang="zh-CN" sz="2800" b="1" i="1" kern="0" dirty="0">
                <a:solidFill>
                  <a:srgbClr val="FFFF00"/>
                </a:solidFill>
                <a:latin typeface="Monotype Corsiva" pitchFamily="66" charset="0"/>
                <a:ea typeface="方正姚体" pitchFamily="2" charset="-122"/>
              </a:rPr>
              <a:t>N</a:t>
            </a:r>
            <a:r>
              <a:rPr lang="zh-CN" altLang="en-US" sz="2800" kern="0" dirty="0">
                <a:solidFill>
                  <a:srgbClr val="FFFFFF"/>
                </a:solidFill>
                <a:ea typeface="黑体" pitchFamily="49" charset="-122"/>
              </a:rPr>
              <a:t>个成员的量子态分布亦肯定存在许多的组合样式， 并满足下列限制条件：</a:t>
            </a:r>
          </a:p>
          <a:p>
            <a:pPr eaLnBrk="1" hangingPunct="1">
              <a:lnSpc>
                <a:spcPct val="120000"/>
              </a:lnSpc>
              <a:buFontTx/>
              <a:buNone/>
              <a:defRPr/>
            </a:pPr>
            <a:r>
              <a:rPr lang="zh-CN" altLang="en-US" sz="2800" kern="0" dirty="0">
                <a:solidFill>
                  <a:srgbClr val="FFFFFF"/>
                </a:solidFill>
                <a:ea typeface="黑体" pitchFamily="49" charset="-122"/>
              </a:rPr>
              <a:t> </a:t>
            </a:r>
          </a:p>
        </p:txBody>
      </p:sp>
    </p:spTree>
    <p:extLst>
      <p:ext uri="{BB962C8B-B14F-4D97-AF65-F5344CB8AC3E}">
        <p14:creationId xmlns:p14="http://schemas.microsoft.com/office/powerpoint/2010/main" val="3779035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arn(inVertical)">
                                      <p:cBhvr>
                                        <p:cTn id="7" dur="500"/>
                                        <p:tgtEl>
                                          <p:spTgt spid="819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633549" y="457201"/>
            <a:ext cx="11083834" cy="1171575"/>
          </a:xfrm>
        </p:spPr>
        <p:txBody>
          <a:bodyPr/>
          <a:lstStyle/>
          <a:p>
            <a:pPr marL="0" indent="0" algn="just" eaLnBrk="1" hangingPunct="1">
              <a:lnSpc>
                <a:spcPct val="120000"/>
              </a:lnSpc>
              <a:spcBef>
                <a:spcPts val="1200"/>
              </a:spcBef>
              <a:buNone/>
            </a:pPr>
            <a:r>
              <a:rPr lang="zh-CN" altLang="en-US" sz="2600" dirty="0">
                <a:ea typeface="黑体" panose="02010609060101010101" pitchFamily="49" charset="-122"/>
              </a:rPr>
              <a:t>        仅就某一套分布</a:t>
            </a:r>
            <a:r>
              <a:rPr lang="en-US" altLang="zh-CN" sz="2600" b="1" i="1" dirty="0">
                <a:solidFill>
                  <a:schemeClr val="tx2"/>
                </a:solidFill>
                <a:ea typeface="黑体" panose="02010609060101010101" pitchFamily="49" charset="-122"/>
              </a:rPr>
              <a:t>{</a:t>
            </a:r>
            <a:r>
              <a:rPr lang="en-US" altLang="zh-CN" sz="2600" b="1" i="1" dirty="0" err="1">
                <a:solidFill>
                  <a:schemeClr val="tx2"/>
                </a:solidFill>
                <a:ea typeface="黑体" panose="02010609060101010101" pitchFamily="49" charset="-122"/>
              </a:rPr>
              <a:t>n</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，将</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ea typeface="黑体" panose="02010609060101010101" pitchFamily="49" charset="-122"/>
              </a:rPr>
              <a:t>个成员按其所属量子态编组，其可能的组合方式数有：</a:t>
            </a:r>
            <a:endParaRPr lang="en-US" altLang="zh-CN" sz="2600" dirty="0">
              <a:ea typeface="黑体" panose="02010609060101010101" pitchFamily="49" charset="-122"/>
            </a:endParaRPr>
          </a:p>
          <a:p>
            <a:pPr marL="0" indent="0" algn="just" eaLnBrk="1" hangingPunct="1">
              <a:lnSpc>
                <a:spcPct val="120000"/>
              </a:lnSpc>
              <a:spcBef>
                <a:spcPts val="1200"/>
              </a:spcBef>
              <a:buNone/>
            </a:pPr>
            <a:endParaRPr lang="zh-CN" altLang="en-US" sz="2600" i="1" dirty="0">
              <a:solidFill>
                <a:schemeClr val="tx2"/>
              </a:solidFill>
              <a:ea typeface="黑体" panose="02010609060101010101" pitchFamily="49" charset="-122"/>
            </a:endParaRPr>
          </a:p>
        </p:txBody>
      </p:sp>
      <p:graphicFrame>
        <p:nvGraphicFramePr>
          <p:cNvPr id="9219" name="Object 7"/>
          <p:cNvGraphicFramePr>
            <a:graphicFrameLocks noChangeAspect="1"/>
          </p:cNvGraphicFramePr>
          <p:nvPr/>
        </p:nvGraphicFramePr>
        <p:xfrm>
          <a:off x="5735638" y="3052764"/>
          <a:ext cx="2538412" cy="1366837"/>
        </p:xfrm>
        <a:graphic>
          <a:graphicData uri="http://schemas.openxmlformats.org/presentationml/2006/ole">
            <mc:AlternateContent xmlns:mc="http://schemas.openxmlformats.org/markup-compatibility/2006">
              <mc:Choice xmlns:v="urn:schemas-microsoft-com:vml" Requires="v">
                <p:oleObj spid="_x0000_s2126" name="公式" r:id="rId3" imgW="1320227" imgH="710891" progId="Equation.3">
                  <p:embed/>
                </p:oleObj>
              </mc:Choice>
              <mc:Fallback>
                <p:oleObj name="公式" r:id="rId3" imgW="1320227" imgH="7108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638" y="3052764"/>
                        <a:ext cx="2538412" cy="13668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6" name="Object 10"/>
          <p:cNvGraphicFramePr>
            <a:graphicFrameLocks noChangeAspect="1"/>
          </p:cNvGraphicFramePr>
          <p:nvPr>
            <p:extLst>
              <p:ext uri="{D42A27DB-BD31-4B8C-83A1-F6EECF244321}">
                <p14:modId xmlns:p14="http://schemas.microsoft.com/office/powerpoint/2010/main" val="3961260884"/>
              </p:ext>
            </p:extLst>
          </p:nvPr>
        </p:nvGraphicFramePr>
        <p:xfrm>
          <a:off x="2982187" y="1103315"/>
          <a:ext cx="2055812" cy="741362"/>
        </p:xfrm>
        <a:graphic>
          <a:graphicData uri="http://schemas.openxmlformats.org/presentationml/2006/ole">
            <mc:AlternateContent xmlns:mc="http://schemas.openxmlformats.org/markup-compatibility/2006">
              <mc:Choice xmlns:v="urn:schemas-microsoft-com:vml" Requires="v">
                <p:oleObj spid="_x0000_s2127" name="公式" r:id="rId5" imgW="952200" imgH="342720" progId="Equation.3">
                  <p:embed/>
                </p:oleObj>
              </mc:Choice>
              <mc:Fallback>
                <p:oleObj name="公式" r:id="rId5" imgW="95220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2187" y="1103315"/>
                        <a:ext cx="2055812" cy="7413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1" name="Object 11"/>
          <p:cNvGraphicFramePr>
            <a:graphicFrameLocks noChangeAspect="1"/>
          </p:cNvGraphicFramePr>
          <p:nvPr/>
        </p:nvGraphicFramePr>
        <p:xfrm>
          <a:off x="2016126" y="3284539"/>
          <a:ext cx="3624263" cy="739775"/>
        </p:xfrm>
        <a:graphic>
          <a:graphicData uri="http://schemas.openxmlformats.org/presentationml/2006/ole">
            <mc:AlternateContent xmlns:mc="http://schemas.openxmlformats.org/markup-compatibility/2006">
              <mc:Choice xmlns:v="urn:schemas-microsoft-com:vml" Requires="v">
                <p:oleObj spid="_x0000_s2128" name="公式" r:id="rId7" imgW="1676400" imgH="342900" progId="Equation.3">
                  <p:embed/>
                </p:oleObj>
              </mc:Choice>
              <mc:Fallback>
                <p:oleObj name="公式" r:id="rId7" imgW="1676400" imgH="342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6126" y="3284539"/>
                        <a:ext cx="3624263" cy="7397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12"/>
          <p:cNvGraphicFramePr>
            <a:graphicFrameLocks noChangeAspect="1"/>
          </p:cNvGraphicFramePr>
          <p:nvPr>
            <p:extLst>
              <p:ext uri="{D42A27DB-BD31-4B8C-83A1-F6EECF244321}">
                <p14:modId xmlns:p14="http://schemas.microsoft.com/office/powerpoint/2010/main" val="2597964817"/>
              </p:ext>
            </p:extLst>
          </p:nvPr>
        </p:nvGraphicFramePr>
        <p:xfrm>
          <a:off x="2346801" y="5014915"/>
          <a:ext cx="5040313" cy="1023937"/>
        </p:xfrm>
        <a:graphic>
          <a:graphicData uri="http://schemas.openxmlformats.org/presentationml/2006/ole">
            <mc:AlternateContent xmlns:mc="http://schemas.openxmlformats.org/markup-compatibility/2006">
              <mc:Choice xmlns:v="urn:schemas-microsoft-com:vml" Requires="v">
                <p:oleObj spid="_x0000_s2129" name="公式" r:id="rId9" imgW="2374900" imgH="482600" progId="Equation.3">
                  <p:embed/>
                </p:oleObj>
              </mc:Choice>
              <mc:Fallback>
                <p:oleObj name="公式" r:id="rId9" imgW="23749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46801" y="5014915"/>
                        <a:ext cx="5040313" cy="10239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3"/>
          <p:cNvSpPr txBox="1">
            <a:spLocks noChangeArrowheads="1"/>
          </p:cNvSpPr>
          <p:nvPr/>
        </p:nvSpPr>
        <p:spPr bwMode="auto">
          <a:xfrm>
            <a:off x="770799" y="2389982"/>
            <a:ext cx="85344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      求最可几分布自然得出系综的分布函数，令</a:t>
            </a:r>
          </a:p>
        </p:txBody>
      </p:sp>
      <p:sp>
        <p:nvSpPr>
          <p:cNvPr id="8" name="Rectangle 3"/>
          <p:cNvSpPr txBox="1">
            <a:spLocks noChangeArrowheads="1"/>
          </p:cNvSpPr>
          <p:nvPr/>
        </p:nvSpPr>
        <p:spPr bwMode="auto">
          <a:xfrm>
            <a:off x="1227909" y="1797050"/>
            <a:ext cx="9476605"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则</a:t>
            </a:r>
            <a:r>
              <a:rPr lang="en-US" altLang="zh-CN" sz="2600" b="1" i="1" kern="0" dirty="0" err="1">
                <a:solidFill>
                  <a:srgbClr val="FFFF00"/>
                </a:solidFill>
                <a:ea typeface="黑体" pitchFamily="49" charset="-122"/>
              </a:rPr>
              <a:t>t</a:t>
            </a:r>
            <a:r>
              <a:rPr lang="en-US" altLang="zh-CN" sz="2600" b="1" i="1" kern="0" baseline="-25000" dirty="0" err="1">
                <a:solidFill>
                  <a:srgbClr val="FFFF00"/>
                </a:solidFill>
                <a:ea typeface="黑体" pitchFamily="49" charset="-122"/>
              </a:rPr>
              <a:t>x</a:t>
            </a:r>
            <a:r>
              <a:rPr lang="zh-CN" altLang="en-US" sz="2600" kern="0" dirty="0">
                <a:solidFill>
                  <a:srgbClr val="FFFFFF"/>
                </a:solidFill>
                <a:ea typeface="黑体" pitchFamily="49" charset="-122"/>
              </a:rPr>
              <a:t>极值对应的那套分布</a:t>
            </a:r>
            <a:r>
              <a:rPr lang="en-US" altLang="zh-CN" sz="2600" b="1" i="1" kern="0" dirty="0">
                <a:solidFill>
                  <a:srgbClr val="FFFF00"/>
                </a:solidFill>
                <a:ea typeface="黑体" pitchFamily="49" charset="-122"/>
              </a:rPr>
              <a:t>{</a:t>
            </a:r>
            <a:r>
              <a:rPr lang="en-US" altLang="zh-CN" sz="2600" b="1" i="1" kern="0" dirty="0" err="1">
                <a:solidFill>
                  <a:srgbClr val="FFFF00"/>
                </a:solidFill>
                <a:ea typeface="黑体" pitchFamily="49" charset="-122"/>
              </a:rPr>
              <a:t>n</a:t>
            </a:r>
            <a:r>
              <a:rPr lang="en-US" altLang="zh-CN" sz="2600" b="1" i="1" kern="0" baseline="-25000" dirty="0" err="1">
                <a:solidFill>
                  <a:srgbClr val="FFFF00"/>
                </a:solidFill>
                <a:ea typeface="黑体" pitchFamily="49" charset="-122"/>
              </a:rPr>
              <a:t>i</a:t>
            </a:r>
            <a:r>
              <a:rPr lang="en-US" altLang="zh-CN" sz="2600" b="1" i="1" kern="0" dirty="0">
                <a:solidFill>
                  <a:srgbClr val="FFFF00"/>
                </a:solidFill>
                <a:ea typeface="黑体" pitchFamily="49" charset="-122"/>
              </a:rPr>
              <a:t>}</a:t>
            </a:r>
            <a:r>
              <a:rPr lang="zh-CN" altLang="en-US" sz="2600" b="1" i="1" kern="0" dirty="0">
                <a:solidFill>
                  <a:srgbClr val="FFFFFF"/>
                </a:solidFill>
                <a:ea typeface="黑体" pitchFamily="49" charset="-122"/>
              </a:rPr>
              <a:t> </a:t>
            </a:r>
            <a:r>
              <a:rPr lang="zh-CN" altLang="en-US" sz="2600" kern="0" dirty="0">
                <a:solidFill>
                  <a:srgbClr val="FFFFFF"/>
                </a:solidFill>
                <a:ea typeface="黑体" pitchFamily="49" charset="-122"/>
              </a:rPr>
              <a:t>就是系综成员的</a:t>
            </a:r>
            <a:r>
              <a:rPr lang="zh-CN" altLang="en-US" sz="2600" kern="0" dirty="0">
                <a:solidFill>
                  <a:srgbClr val="FFFF00"/>
                </a:solidFill>
                <a:ea typeface="黑体" pitchFamily="49" charset="-122"/>
              </a:rPr>
              <a:t>最可几分布。</a:t>
            </a:r>
            <a:endParaRPr lang="zh-CN" altLang="en-US" sz="2600" kern="0" dirty="0">
              <a:solidFill>
                <a:srgbClr val="FFFFFF"/>
              </a:solidFill>
              <a:ea typeface="黑体" pitchFamily="49" charset="-122"/>
            </a:endParaRPr>
          </a:p>
        </p:txBody>
      </p:sp>
      <p:sp>
        <p:nvSpPr>
          <p:cNvPr id="9" name="Rectangle 3"/>
          <p:cNvSpPr txBox="1">
            <a:spLocks noChangeArrowheads="1"/>
          </p:cNvSpPr>
          <p:nvPr/>
        </p:nvSpPr>
        <p:spPr bwMode="auto">
          <a:xfrm>
            <a:off x="1227909" y="4402139"/>
            <a:ext cx="85344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并设计函数  </a:t>
            </a:r>
            <a:r>
              <a:rPr lang="en-US" altLang="zh-CN" sz="2600" b="1" i="1" kern="0" dirty="0">
                <a:solidFill>
                  <a:srgbClr val="FFFF00"/>
                </a:solidFill>
                <a:ea typeface="黑体" pitchFamily="49" charset="-122"/>
              </a:rPr>
              <a:t>f = </a:t>
            </a:r>
            <a:r>
              <a:rPr lang="en-US" altLang="zh-CN" sz="2600" b="1" i="1" kern="0" dirty="0" err="1">
                <a:solidFill>
                  <a:srgbClr val="FFFF00"/>
                </a:solidFill>
                <a:ea typeface="黑体" pitchFamily="49" charset="-122"/>
              </a:rPr>
              <a:t>f</a:t>
            </a:r>
            <a:r>
              <a:rPr lang="en-US" altLang="zh-CN" sz="2600" b="1" i="1" kern="0" baseline="-25000" dirty="0" err="1">
                <a:solidFill>
                  <a:srgbClr val="FFFF00"/>
                </a:solidFill>
                <a:ea typeface="黑体" pitchFamily="49" charset="-122"/>
              </a:rPr>
              <a:t>x</a:t>
            </a:r>
            <a:r>
              <a:rPr lang="en-US" altLang="zh-CN" sz="2600" b="1" i="1" kern="0" dirty="0">
                <a:solidFill>
                  <a:srgbClr val="FFFF00"/>
                </a:solidFill>
                <a:ea typeface="黑体" pitchFamily="49" charset="-122"/>
              </a:rPr>
              <a:t> + </a:t>
            </a:r>
            <a:r>
              <a:rPr lang="en-US" altLang="zh-CN" sz="2600" b="1" i="1" kern="0" dirty="0">
                <a:solidFill>
                  <a:srgbClr val="FFFF00"/>
                </a:solidFill>
                <a:ea typeface="黑体" pitchFamily="49" charset="-122"/>
                <a:sym typeface="Symbol" pitchFamily="18" charset="2"/>
              </a:rPr>
              <a:t></a:t>
            </a:r>
            <a:r>
              <a:rPr lang="en-US" altLang="zh-CN" sz="2600" b="1" i="1" kern="0" dirty="0">
                <a:solidFill>
                  <a:srgbClr val="FFFF00"/>
                </a:solidFill>
                <a:ea typeface="黑体" pitchFamily="49" charset="-122"/>
                <a:cs typeface="Times New Roman" charset="0"/>
                <a:sym typeface="Symbol"/>
              </a:rPr>
              <a:t></a:t>
            </a:r>
            <a:r>
              <a:rPr lang="en-US" altLang="zh-CN" sz="2600" b="1" i="1" kern="0" dirty="0">
                <a:solidFill>
                  <a:srgbClr val="FFFF00"/>
                </a:solidFill>
                <a:ea typeface="黑体" pitchFamily="49" charset="-122"/>
              </a:rPr>
              <a:t>g + </a:t>
            </a:r>
            <a:r>
              <a:rPr lang="en-US" altLang="zh-CN" sz="2600" b="1" i="1" kern="0" dirty="0">
                <a:solidFill>
                  <a:srgbClr val="FFFF00"/>
                </a:solidFill>
                <a:ea typeface="黑体" pitchFamily="49" charset="-122"/>
                <a:sym typeface="Symbol" pitchFamily="18" charset="2"/>
              </a:rPr>
              <a:t></a:t>
            </a:r>
            <a:r>
              <a:rPr lang="en-US" altLang="zh-CN" sz="2600" b="1" i="1" kern="0" dirty="0">
                <a:solidFill>
                  <a:srgbClr val="FFFF00"/>
                </a:solidFill>
                <a:ea typeface="黑体" pitchFamily="49" charset="-122"/>
              </a:rPr>
              <a:t>h</a:t>
            </a:r>
            <a:r>
              <a:rPr lang="en-US" altLang="zh-CN" sz="2600" i="1" kern="0" dirty="0">
                <a:solidFill>
                  <a:srgbClr val="FFFF00"/>
                </a:solidFill>
                <a:ea typeface="黑体" pitchFamily="49" charset="-122"/>
              </a:rPr>
              <a:t>,   </a:t>
            </a:r>
            <a:r>
              <a:rPr lang="zh-CN" altLang="en-US" sz="2600" kern="0" dirty="0">
                <a:solidFill>
                  <a:srgbClr val="FFFFFF"/>
                </a:solidFill>
                <a:ea typeface="黑体" pitchFamily="49" charset="-122"/>
              </a:rPr>
              <a:t>其极值条件当为： </a:t>
            </a:r>
          </a:p>
        </p:txBody>
      </p:sp>
      <p:sp>
        <p:nvSpPr>
          <p:cNvPr id="2" name="矩形标注 1"/>
          <p:cNvSpPr>
            <a:spLocks noChangeArrowheads="1"/>
          </p:cNvSpPr>
          <p:nvPr/>
        </p:nvSpPr>
        <p:spPr bwMode="auto">
          <a:xfrm>
            <a:off x="8616951" y="3213101"/>
            <a:ext cx="1909763" cy="1152525"/>
          </a:xfrm>
          <a:prstGeom prst="wedgeRectCallout">
            <a:avLst>
              <a:gd name="adj1" fmla="val -69745"/>
              <a:gd name="adj2" fmla="val -12926"/>
            </a:avLst>
          </a:prstGeom>
          <a:noFill/>
          <a:ln w="28575" algn="ctr">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拉格朗日</a:t>
            </a:r>
            <a:endParaRPr lang="en-US" altLang="zh-CN" sz="2800" b="1">
              <a:solidFill>
                <a:srgbClr val="FFFFFF"/>
              </a:solidFill>
              <a:ea typeface="隶书" panose="02010509060101010101" pitchFamily="49" charset="-122"/>
            </a:endParaRPr>
          </a:p>
          <a:p>
            <a:pPr algn="ctr" eaLnBrk="1" fontAlgn="base" hangingPunct="1">
              <a:spcAft>
                <a:spcPct val="0"/>
              </a:spcAft>
              <a:buFontTx/>
              <a:buNone/>
            </a:pPr>
            <a:r>
              <a:rPr lang="zh-CN" altLang="en-US" sz="2800" b="1">
                <a:solidFill>
                  <a:srgbClr val="FFFFFF"/>
                </a:solidFill>
                <a:ea typeface="隶书" panose="02010509060101010101" pitchFamily="49" charset="-122"/>
              </a:rPr>
              <a:t>待定乘数法</a:t>
            </a:r>
          </a:p>
        </p:txBody>
      </p:sp>
    </p:spTree>
    <p:extLst>
      <p:ext uri="{BB962C8B-B14F-4D97-AF65-F5344CB8AC3E}">
        <p14:creationId xmlns:p14="http://schemas.microsoft.com/office/powerpoint/2010/main" val="1930874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822960" y="305297"/>
            <a:ext cx="3401379" cy="798512"/>
          </a:xfrm>
        </p:spPr>
        <p:txBody>
          <a:bodyPr/>
          <a:lstStyle/>
          <a:p>
            <a:pPr marL="0" indent="0" eaLnBrk="1" hangingPunct="1">
              <a:lnSpc>
                <a:spcPct val="120000"/>
              </a:lnSpc>
              <a:buNone/>
            </a:pPr>
            <a:r>
              <a:rPr lang="zh-CN" altLang="en-US" sz="2400" dirty="0">
                <a:latin typeface="黑体" panose="02010609060101010101" pitchFamily="49" charset="-122"/>
                <a:ea typeface="黑体" panose="02010609060101010101" pitchFamily="49" charset="-122"/>
              </a:rPr>
              <a:t>由此可推得</a:t>
            </a:r>
            <a:r>
              <a:rPr lang="en-US" altLang="zh-CN" sz="2400" dirty="0">
                <a:latin typeface="黑体" panose="02010609060101010101" pitchFamily="49" charset="-122"/>
                <a:ea typeface="黑体" panose="02010609060101010101" pitchFamily="49" charset="-122"/>
              </a:rPr>
              <a:t>:</a:t>
            </a:r>
          </a:p>
        </p:txBody>
      </p:sp>
      <p:graphicFrame>
        <p:nvGraphicFramePr>
          <p:cNvPr id="9219" name="Object 8"/>
          <p:cNvGraphicFramePr>
            <a:graphicFrameLocks noChangeAspect="1"/>
          </p:cNvGraphicFramePr>
          <p:nvPr>
            <p:extLst>
              <p:ext uri="{D42A27DB-BD31-4B8C-83A1-F6EECF244321}">
                <p14:modId xmlns:p14="http://schemas.microsoft.com/office/powerpoint/2010/main" val="608305903"/>
              </p:ext>
            </p:extLst>
          </p:nvPr>
        </p:nvGraphicFramePr>
        <p:xfrm>
          <a:off x="3738564" y="316410"/>
          <a:ext cx="1997075" cy="644525"/>
        </p:xfrm>
        <a:graphic>
          <a:graphicData uri="http://schemas.openxmlformats.org/presentationml/2006/ole">
            <mc:AlternateContent xmlns:mc="http://schemas.openxmlformats.org/markup-compatibility/2006">
              <mc:Choice xmlns:v="urn:schemas-microsoft-com:vml" Requires="v">
                <p:oleObj spid="_x0000_s3207" name="公式" r:id="rId3" imgW="787320" imgH="253800" progId="Equation.3">
                  <p:embed/>
                </p:oleObj>
              </mc:Choice>
              <mc:Fallback>
                <p:oleObj name="公式" r:id="rId3" imgW="78732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564" y="316410"/>
                        <a:ext cx="1997075" cy="6445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3"/>
          <p:cNvSpPr txBox="1">
            <a:spLocks noChangeArrowheads="1"/>
          </p:cNvSpPr>
          <p:nvPr/>
        </p:nvSpPr>
        <p:spPr bwMode="auto">
          <a:xfrm>
            <a:off x="822960" y="915195"/>
            <a:ext cx="10750730" cy="149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latin typeface="黑体" pitchFamily="49" charset="-122"/>
                <a:ea typeface="黑体" pitchFamily="49" charset="-122"/>
              </a:rPr>
              <a:t>即为最可几分布下，正则系综的成员量子态必须满足的分布规律，其形式与玻尔兹曼分布律相似。其中</a:t>
            </a:r>
            <a:r>
              <a:rPr lang="en-US" altLang="zh-CN" sz="2400" i="1" kern="0" dirty="0">
                <a:solidFill>
                  <a:srgbClr val="FFFF00"/>
                </a:solidFill>
                <a:ea typeface="黑体" pitchFamily="49" charset="-122"/>
                <a:sym typeface="Symbol" pitchFamily="18" charset="2"/>
              </a:rPr>
              <a:t>a</a:t>
            </a:r>
            <a:r>
              <a:rPr lang="zh-CN" altLang="en-US" sz="2400" b="1" i="1" kern="0" dirty="0">
                <a:solidFill>
                  <a:srgbClr val="FFFF00"/>
                </a:solidFill>
                <a:latin typeface="黑体" pitchFamily="49" charset="-122"/>
                <a:ea typeface="黑体" pitchFamily="49" charset="-122"/>
                <a:sym typeface="Symbol" pitchFamily="18" charset="2"/>
              </a:rPr>
              <a:t> </a:t>
            </a:r>
            <a:r>
              <a:rPr lang="zh-CN" altLang="en-US" sz="2400" kern="0" dirty="0">
                <a:solidFill>
                  <a:srgbClr val="FFFFFF"/>
                </a:solidFill>
                <a:latin typeface="黑体" pitchFamily="49" charset="-122"/>
                <a:ea typeface="黑体" pitchFamily="49" charset="-122"/>
                <a:sym typeface="Symbol" pitchFamily="18" charset="2"/>
              </a:rPr>
              <a:t>因与</a:t>
            </a:r>
            <a:r>
              <a:rPr lang="en-US" altLang="zh-CN" sz="2400" b="1" i="1" kern="0" dirty="0">
                <a:solidFill>
                  <a:srgbClr val="FFFF00"/>
                </a:solidFill>
                <a:latin typeface="Monotype Corsiva" pitchFamily="66" charset="0"/>
                <a:ea typeface="方正姚体" pitchFamily="2" charset="-122"/>
              </a:rPr>
              <a:t>N</a:t>
            </a:r>
            <a:r>
              <a:rPr lang="zh-CN" altLang="en-US" sz="2400" kern="0" dirty="0">
                <a:solidFill>
                  <a:srgbClr val="FFFFFF"/>
                </a:solidFill>
                <a:latin typeface="黑体" pitchFamily="49" charset="-122"/>
                <a:ea typeface="黑体" pitchFamily="49" charset="-122"/>
              </a:rPr>
              <a:t>关联而无明确物理意义，</a:t>
            </a:r>
            <a:r>
              <a:rPr lang="en-US" altLang="zh-CN" sz="2400" b="1" i="1" kern="0" dirty="0">
                <a:solidFill>
                  <a:srgbClr val="FFFF00"/>
                </a:solidFill>
                <a:latin typeface="黑体" pitchFamily="49" charset="-122"/>
                <a:ea typeface="黑体" pitchFamily="49" charset="-122"/>
                <a:sym typeface="Symbol" pitchFamily="18" charset="2"/>
              </a:rPr>
              <a:t> </a:t>
            </a:r>
            <a:r>
              <a:rPr lang="zh-CN" altLang="en-US" sz="2400" kern="0" dirty="0">
                <a:solidFill>
                  <a:srgbClr val="FFFFFF"/>
                </a:solidFill>
                <a:latin typeface="黑体" pitchFamily="49" charset="-122"/>
                <a:ea typeface="黑体" pitchFamily="49" charset="-122"/>
              </a:rPr>
              <a:t>与体系平均能量关联而与热平衡温度</a:t>
            </a:r>
            <a:r>
              <a:rPr lang="en-US" altLang="zh-CN" sz="2400" b="1" i="1" kern="0" dirty="0">
                <a:solidFill>
                  <a:srgbClr val="FFFF00"/>
                </a:solidFill>
                <a:latin typeface="黑体" pitchFamily="49" charset="-122"/>
                <a:ea typeface="黑体" pitchFamily="49" charset="-122"/>
              </a:rPr>
              <a:t>T</a:t>
            </a:r>
            <a:r>
              <a:rPr lang="zh-CN" altLang="en-US" sz="2400" kern="0" dirty="0">
                <a:solidFill>
                  <a:srgbClr val="FFFFFF"/>
                </a:solidFill>
                <a:latin typeface="黑体" pitchFamily="49" charset="-122"/>
                <a:ea typeface="黑体" pitchFamily="49" charset="-122"/>
              </a:rPr>
              <a:t>存在联系。</a:t>
            </a:r>
          </a:p>
        </p:txBody>
      </p:sp>
      <p:sp>
        <p:nvSpPr>
          <p:cNvPr id="8" name="Rectangle 3"/>
          <p:cNvSpPr txBox="1">
            <a:spLocks noChangeArrowheads="1"/>
          </p:cNvSpPr>
          <p:nvPr/>
        </p:nvSpPr>
        <p:spPr bwMode="auto">
          <a:xfrm>
            <a:off x="901336" y="4940301"/>
            <a:ext cx="1039150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en-US" altLang="zh-CN" sz="2400" b="1" i="1" kern="0" dirty="0">
                <a:solidFill>
                  <a:srgbClr val="FFFF00"/>
                </a:solidFill>
                <a:ea typeface="黑体" pitchFamily="49" charset="-122"/>
              </a:rPr>
              <a:t>P(</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i</a:t>
            </a:r>
            <a:r>
              <a:rPr lang="en-US" altLang="zh-CN" sz="2400" b="1" i="1" kern="0" dirty="0">
                <a:solidFill>
                  <a:srgbClr val="FFFF00"/>
                </a:solidFill>
                <a:ea typeface="黑体" pitchFamily="49" charset="-122"/>
              </a:rPr>
              <a:t>)</a:t>
            </a:r>
            <a:r>
              <a:rPr lang="zh-CN" altLang="en-US" sz="2400" kern="0" dirty="0">
                <a:solidFill>
                  <a:srgbClr val="FFFFFF"/>
                </a:solidFill>
                <a:ea typeface="黑体" pitchFamily="49" charset="-122"/>
              </a:rPr>
              <a:t>为正则系综中任何成员占据量子态</a:t>
            </a:r>
            <a:r>
              <a:rPr lang="en-US" altLang="zh-CN" sz="2400" b="1" i="1" kern="0" dirty="0" err="1">
                <a:solidFill>
                  <a:srgbClr val="FFFF00"/>
                </a:solidFill>
                <a:ea typeface="黑体" pitchFamily="49" charset="-122"/>
              </a:rPr>
              <a:t>i</a:t>
            </a:r>
            <a:r>
              <a:rPr lang="zh-CN" altLang="en-US" sz="2400" kern="0" dirty="0">
                <a:solidFill>
                  <a:srgbClr val="FFFFFF"/>
                </a:solidFill>
                <a:ea typeface="黑体" pitchFamily="49" charset="-122"/>
              </a:rPr>
              <a:t>的几率，或是给定体系</a:t>
            </a:r>
            <a:r>
              <a:rPr lang="en-US" altLang="zh-CN" sz="2400" kern="0" dirty="0">
                <a:solidFill>
                  <a:srgbClr val="FFFFFF"/>
                </a:solidFill>
                <a:ea typeface="黑体" pitchFamily="49" charset="-122"/>
              </a:rPr>
              <a:t>(</a:t>
            </a:r>
            <a:r>
              <a:rPr lang="en-US" altLang="zh-CN" sz="2400" b="1" i="1" kern="0" dirty="0">
                <a:solidFill>
                  <a:srgbClr val="FFC000"/>
                </a:solidFill>
                <a:ea typeface="黑体" pitchFamily="49" charset="-122"/>
              </a:rPr>
              <a:t>T,V,N</a:t>
            </a:r>
            <a:r>
              <a:rPr lang="en-US" altLang="zh-CN" sz="2400" kern="0" dirty="0">
                <a:solidFill>
                  <a:srgbClr val="FFFFFF"/>
                </a:solidFill>
                <a:ea typeface="黑体" pitchFamily="49" charset="-122"/>
              </a:rPr>
              <a:t>)</a:t>
            </a:r>
            <a:r>
              <a:rPr lang="zh-CN" altLang="en-US" sz="2400" kern="0" dirty="0">
                <a:solidFill>
                  <a:srgbClr val="FFFFFF"/>
                </a:solidFill>
                <a:ea typeface="黑体" pitchFamily="49" charset="-122"/>
              </a:rPr>
              <a:t>呈现量子态</a:t>
            </a:r>
            <a:r>
              <a:rPr lang="en-US" altLang="zh-CN" sz="2400" b="1" i="1" kern="0" dirty="0" err="1">
                <a:solidFill>
                  <a:srgbClr val="FFFF00"/>
                </a:solidFill>
                <a:ea typeface="黑体" pitchFamily="49" charset="-122"/>
              </a:rPr>
              <a:t>i</a:t>
            </a:r>
            <a:r>
              <a:rPr lang="zh-CN" altLang="en-US" sz="2400" kern="0" dirty="0">
                <a:solidFill>
                  <a:srgbClr val="FFFFFF"/>
                </a:solidFill>
                <a:ea typeface="黑体" pitchFamily="49" charset="-122"/>
              </a:rPr>
              <a:t>的几率。</a:t>
            </a:r>
          </a:p>
        </p:txBody>
      </p:sp>
      <p:graphicFrame>
        <p:nvGraphicFramePr>
          <p:cNvPr id="9" name="Object 8"/>
          <p:cNvGraphicFramePr>
            <a:graphicFrameLocks noChangeAspect="1"/>
          </p:cNvGraphicFramePr>
          <p:nvPr/>
        </p:nvGraphicFramePr>
        <p:xfrm>
          <a:off x="1919288" y="3284538"/>
          <a:ext cx="3416300" cy="717550"/>
        </p:xfrm>
        <a:graphic>
          <a:graphicData uri="http://schemas.openxmlformats.org/presentationml/2006/ole">
            <mc:AlternateContent xmlns:mc="http://schemas.openxmlformats.org/markup-compatibility/2006">
              <mc:Choice xmlns:v="urn:schemas-microsoft-com:vml" Requires="v">
                <p:oleObj spid="_x0000_s3208" name="公式" r:id="rId5" imgW="1688760" imgH="355320" progId="Equation.3">
                  <p:embed/>
                </p:oleObj>
              </mc:Choice>
              <mc:Fallback>
                <p:oleObj name="公式" r:id="rId5" imgW="1688760" imgH="3553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3284538"/>
                        <a:ext cx="3416300" cy="717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3"/>
          <p:cNvSpPr txBox="1">
            <a:spLocks noChangeArrowheads="1"/>
          </p:cNvSpPr>
          <p:nvPr/>
        </p:nvSpPr>
        <p:spPr bwMode="auto">
          <a:xfrm>
            <a:off x="822960" y="2460626"/>
            <a:ext cx="50927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latin typeface="黑体" pitchFamily="49" charset="-122"/>
                <a:ea typeface="黑体" pitchFamily="49" charset="-122"/>
              </a:rPr>
              <a:t>若定义</a:t>
            </a:r>
            <a:r>
              <a:rPr lang="zh-CN" altLang="en-US" sz="2400" kern="0" dirty="0">
                <a:solidFill>
                  <a:srgbClr val="FFFF00"/>
                </a:solidFill>
                <a:latin typeface="黑体" pitchFamily="49" charset="-122"/>
                <a:ea typeface="黑体" pitchFamily="49" charset="-122"/>
              </a:rPr>
              <a:t>正则配分函数</a:t>
            </a:r>
            <a:r>
              <a:rPr lang="zh-CN" altLang="en-US" sz="2400" kern="0" dirty="0">
                <a:solidFill>
                  <a:srgbClr val="FFFFFF"/>
                </a:solidFill>
                <a:latin typeface="黑体" pitchFamily="49" charset="-122"/>
                <a:ea typeface="黑体" pitchFamily="49" charset="-122"/>
              </a:rPr>
              <a:t>为：</a:t>
            </a:r>
          </a:p>
        </p:txBody>
      </p:sp>
      <p:graphicFrame>
        <p:nvGraphicFramePr>
          <p:cNvPr id="11" name="对象 1"/>
          <p:cNvGraphicFramePr>
            <a:graphicFrameLocks noChangeAspect="1"/>
          </p:cNvGraphicFramePr>
          <p:nvPr>
            <p:extLst>
              <p:ext uri="{D42A27DB-BD31-4B8C-83A1-F6EECF244321}">
                <p14:modId xmlns:p14="http://schemas.microsoft.com/office/powerpoint/2010/main" val="205152002"/>
              </p:ext>
            </p:extLst>
          </p:nvPr>
        </p:nvGraphicFramePr>
        <p:xfrm>
          <a:off x="4495801" y="2406992"/>
          <a:ext cx="1439863" cy="719137"/>
        </p:xfrm>
        <a:graphic>
          <a:graphicData uri="http://schemas.openxmlformats.org/presentationml/2006/ole">
            <mc:AlternateContent xmlns:mc="http://schemas.openxmlformats.org/markup-compatibility/2006">
              <mc:Choice xmlns:v="urn:schemas-microsoft-com:vml" Requires="v">
                <p:oleObj spid="_x0000_s3209" name="公式" r:id="rId7" imgW="710891" imgH="355446" progId="Equation.3">
                  <p:embed/>
                </p:oleObj>
              </mc:Choice>
              <mc:Fallback>
                <p:oleObj name="公式" r:id="rId7" imgW="710891" imgH="35544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5801" y="2406992"/>
                        <a:ext cx="1439863" cy="7191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6848475" y="2416176"/>
            <a:ext cx="23764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Tx/>
              <a:buNone/>
              <a:defRPr/>
            </a:pPr>
            <a:r>
              <a:rPr lang="zh-CN" altLang="en-US" sz="2400" kern="0" dirty="0">
                <a:solidFill>
                  <a:srgbClr val="FFFFFF"/>
                </a:solidFill>
                <a:ea typeface="黑体" pitchFamily="49" charset="-122"/>
              </a:rPr>
              <a:t>（</a:t>
            </a:r>
            <a:r>
              <a:rPr lang="en-US" altLang="zh-CN" sz="2400" b="1" i="1" kern="0" dirty="0" err="1">
                <a:solidFill>
                  <a:srgbClr val="FFFF00"/>
                </a:solidFill>
                <a:ea typeface="黑体" pitchFamily="49" charset="-122"/>
              </a:rPr>
              <a:t>i</a:t>
            </a:r>
            <a:r>
              <a:rPr lang="zh-CN" altLang="en-US" sz="2400" kern="0" dirty="0">
                <a:solidFill>
                  <a:srgbClr val="FFFFFF"/>
                </a:solidFill>
                <a:ea typeface="黑体" pitchFamily="49" charset="-122"/>
              </a:rPr>
              <a:t>指量子态）</a:t>
            </a:r>
          </a:p>
        </p:txBody>
      </p:sp>
      <p:graphicFrame>
        <p:nvGraphicFramePr>
          <p:cNvPr id="13" name="对象 12"/>
          <p:cNvGraphicFramePr>
            <a:graphicFrameLocks noChangeAspect="1"/>
          </p:cNvGraphicFramePr>
          <p:nvPr/>
        </p:nvGraphicFramePr>
        <p:xfrm>
          <a:off x="1919288" y="4148139"/>
          <a:ext cx="3670300" cy="727075"/>
        </p:xfrm>
        <a:graphic>
          <a:graphicData uri="http://schemas.openxmlformats.org/presentationml/2006/ole">
            <mc:AlternateContent xmlns:mc="http://schemas.openxmlformats.org/markup-compatibility/2006">
              <mc:Choice xmlns:v="urn:schemas-microsoft-com:vml" Requires="v">
                <p:oleObj spid="_x0000_s3210" name="公式" r:id="rId9" imgW="1790640" imgH="355320" progId="Equation.3">
                  <p:embed/>
                </p:oleObj>
              </mc:Choice>
              <mc:Fallback>
                <p:oleObj name="公式" r:id="rId9" imgW="1790640" imgH="35532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19288" y="4148139"/>
                        <a:ext cx="3670300" cy="727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对象 13"/>
          <p:cNvGraphicFramePr>
            <a:graphicFrameLocks noChangeAspect="1"/>
          </p:cNvGraphicFramePr>
          <p:nvPr/>
        </p:nvGraphicFramePr>
        <p:xfrm>
          <a:off x="6311900" y="3284539"/>
          <a:ext cx="3194050" cy="719137"/>
        </p:xfrm>
        <a:graphic>
          <a:graphicData uri="http://schemas.openxmlformats.org/presentationml/2006/ole">
            <mc:AlternateContent xmlns:mc="http://schemas.openxmlformats.org/markup-compatibility/2006">
              <mc:Choice xmlns:v="urn:schemas-microsoft-com:vml" Requires="v">
                <p:oleObj spid="_x0000_s3211" name="公式" r:id="rId11" imgW="1574640" imgH="355320" progId="Equation.3">
                  <p:embed/>
                </p:oleObj>
              </mc:Choice>
              <mc:Fallback>
                <p:oleObj name="公式" r:id="rId11" imgW="1574640" imgH="35532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11900" y="3284539"/>
                        <a:ext cx="3194050" cy="7191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对象 14"/>
          <p:cNvGraphicFramePr>
            <a:graphicFrameLocks noChangeAspect="1"/>
          </p:cNvGraphicFramePr>
          <p:nvPr/>
        </p:nvGraphicFramePr>
        <p:xfrm>
          <a:off x="5327651" y="3335338"/>
          <a:ext cx="608013" cy="474662"/>
        </p:xfrm>
        <a:graphic>
          <a:graphicData uri="http://schemas.openxmlformats.org/presentationml/2006/ole">
            <mc:AlternateContent xmlns:mc="http://schemas.openxmlformats.org/markup-compatibility/2006">
              <mc:Choice xmlns:v="urn:schemas-microsoft-com:vml" Requires="v">
                <p:oleObj spid="_x0000_s3212" name="公式" r:id="rId13" imgW="291960" imgH="228600" progId="Equation.3">
                  <p:embed/>
                </p:oleObj>
              </mc:Choice>
              <mc:Fallback>
                <p:oleObj name="公式" r:id="rId13" imgW="29196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27651" y="3335338"/>
                        <a:ext cx="608013" cy="4746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对象 15"/>
          <p:cNvGraphicFramePr>
            <a:graphicFrameLocks noChangeAspect="1"/>
          </p:cNvGraphicFramePr>
          <p:nvPr/>
        </p:nvGraphicFramePr>
        <p:xfrm>
          <a:off x="6080125" y="4221163"/>
          <a:ext cx="3411538" cy="519112"/>
        </p:xfrm>
        <a:graphic>
          <a:graphicData uri="http://schemas.openxmlformats.org/presentationml/2006/ole">
            <mc:AlternateContent xmlns:mc="http://schemas.openxmlformats.org/markup-compatibility/2006">
              <mc:Choice xmlns:v="urn:schemas-microsoft-com:vml" Requires="v">
                <p:oleObj spid="_x0000_s3213" name="公式" r:id="rId15" imgW="1663560" imgH="253800" progId="Equation.3">
                  <p:embed/>
                </p:oleObj>
              </mc:Choice>
              <mc:Fallback>
                <p:oleObj name="公式" r:id="rId15" imgW="1663560" imgH="253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80125" y="4221163"/>
                        <a:ext cx="3411538" cy="5191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2211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arn(inVertical)">
                                      <p:cBhvr>
                                        <p:cTn id="29" dur="500"/>
                                        <p:tgtEl>
                                          <p:spTgt spid="1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09800" y="1041400"/>
            <a:ext cx="7772400" cy="1143000"/>
          </a:xfrm>
        </p:spPr>
        <p:txBody>
          <a:bodyPr/>
          <a:lstStyle/>
          <a:p>
            <a:pPr eaLnBrk="1" hangingPunct="1"/>
            <a:endParaRPr lang="zh-CN" altLang="zh-CN" smtClean="0"/>
          </a:p>
        </p:txBody>
      </p:sp>
      <p:sp>
        <p:nvSpPr>
          <p:cNvPr id="10243" name="Rectangle 3"/>
          <p:cNvSpPr>
            <a:spLocks noGrp="1" noChangeArrowheads="1"/>
          </p:cNvSpPr>
          <p:nvPr>
            <p:ph type="body" idx="1"/>
          </p:nvPr>
        </p:nvSpPr>
        <p:spPr>
          <a:xfrm>
            <a:off x="860426" y="585789"/>
            <a:ext cx="8289925" cy="647700"/>
          </a:xfrm>
        </p:spPr>
        <p:txBody>
          <a:bodyPr/>
          <a:lstStyle/>
          <a:p>
            <a:pPr eaLnBrk="1" hangingPunct="1">
              <a:lnSpc>
                <a:spcPct val="120000"/>
              </a:lnSpc>
            </a:pPr>
            <a:r>
              <a:rPr lang="zh-CN" altLang="en-US" sz="2400" dirty="0">
                <a:ea typeface="黑体" panose="02010609060101010101" pitchFamily="49" charset="-122"/>
              </a:rPr>
              <a:t>如从系综的“能级”分布出发，类似地可推得</a:t>
            </a:r>
          </a:p>
          <a:p>
            <a:pPr eaLnBrk="1" hangingPunct="1">
              <a:lnSpc>
                <a:spcPct val="120000"/>
              </a:lnSpc>
            </a:pPr>
            <a:endParaRPr lang="en-US" altLang="zh-CN" sz="2400" dirty="0">
              <a:ea typeface="黑体" panose="02010609060101010101" pitchFamily="49" charset="-122"/>
            </a:endParaRPr>
          </a:p>
        </p:txBody>
      </p:sp>
      <p:graphicFrame>
        <p:nvGraphicFramePr>
          <p:cNvPr id="12292" name="Object 4"/>
          <p:cNvGraphicFramePr>
            <a:graphicFrameLocks noChangeAspect="1"/>
          </p:cNvGraphicFramePr>
          <p:nvPr>
            <p:extLst>
              <p:ext uri="{D42A27DB-BD31-4B8C-83A1-F6EECF244321}">
                <p14:modId xmlns:p14="http://schemas.microsoft.com/office/powerpoint/2010/main" val="2388244625"/>
              </p:ext>
            </p:extLst>
          </p:nvPr>
        </p:nvGraphicFramePr>
        <p:xfrm>
          <a:off x="2351088" y="1190648"/>
          <a:ext cx="2009775" cy="631825"/>
        </p:xfrm>
        <a:graphic>
          <a:graphicData uri="http://schemas.openxmlformats.org/presentationml/2006/ole">
            <mc:AlternateContent xmlns:mc="http://schemas.openxmlformats.org/markup-compatibility/2006">
              <mc:Choice xmlns:v="urn:schemas-microsoft-com:vml" Requires="v">
                <p:oleObj spid="_x0000_s4193" name="公式" r:id="rId3" imgW="888840" imgH="279360" progId="Equation.3">
                  <p:embed/>
                </p:oleObj>
              </mc:Choice>
              <mc:Fallback>
                <p:oleObj name="公式" r:id="rId3" imgW="888840" imgH="2793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8" y="1190648"/>
                        <a:ext cx="2009775"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3"/>
          <p:cNvSpPr txBox="1">
            <a:spLocks noChangeArrowheads="1"/>
          </p:cNvSpPr>
          <p:nvPr/>
        </p:nvSpPr>
        <p:spPr bwMode="auto">
          <a:xfrm>
            <a:off x="633546" y="4501606"/>
            <a:ext cx="11168743" cy="184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ea typeface="黑体" pitchFamily="49" charset="-122"/>
              </a:rPr>
              <a:t>以上各式，与量子态分布表示等效，差别仅在于</a:t>
            </a:r>
            <a:r>
              <a:rPr lang="en-US" altLang="zh-CN" sz="2400" b="1" kern="0" dirty="0" err="1">
                <a:solidFill>
                  <a:srgbClr val="FFFF00"/>
                </a:solidFill>
                <a:ea typeface="黑体" pitchFamily="49" charset="-122"/>
              </a:rPr>
              <a:t>n</a:t>
            </a:r>
            <a:r>
              <a:rPr lang="en-US" altLang="zh-CN" sz="2400" b="1" kern="0" baseline="-25000" dirty="0" err="1">
                <a:solidFill>
                  <a:srgbClr val="FFFF00"/>
                </a:solidFill>
                <a:ea typeface="黑体" pitchFamily="49" charset="-122"/>
              </a:rPr>
              <a:t>j</a:t>
            </a:r>
            <a:r>
              <a:rPr lang="zh-CN" altLang="en-US" sz="2400" kern="0" dirty="0">
                <a:solidFill>
                  <a:srgbClr val="FFFFFF"/>
                </a:solidFill>
                <a:ea typeface="黑体" pitchFamily="49" charset="-122"/>
              </a:rPr>
              <a:t>表示“能级”</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j</a:t>
            </a:r>
            <a:r>
              <a:rPr lang="zh-CN" altLang="en-US" sz="2400" kern="0" dirty="0">
                <a:solidFill>
                  <a:srgbClr val="FFFFFF"/>
                </a:solidFill>
                <a:ea typeface="黑体" pitchFamily="49" charset="-122"/>
              </a:rPr>
              <a:t>的分布数，</a:t>
            </a:r>
            <a:r>
              <a:rPr lang="en-US" altLang="zh-CN" sz="2400" b="1" i="1" kern="0" dirty="0">
                <a:solidFill>
                  <a:srgbClr val="FFFF00"/>
                </a:solidFill>
                <a:ea typeface="黑体" pitchFamily="49" charset="-122"/>
              </a:rPr>
              <a:t>P</a:t>
            </a:r>
            <a:r>
              <a:rPr lang="en-US" altLang="zh-CN" sz="2400" i="1" kern="0" dirty="0">
                <a:solidFill>
                  <a:srgbClr val="FFFF00"/>
                </a:solidFill>
                <a:ea typeface="黑体" pitchFamily="49" charset="-122"/>
              </a:rPr>
              <a:t>(</a:t>
            </a:r>
            <a:r>
              <a:rPr lang="en-US" altLang="zh-CN" sz="2400" i="1" kern="0" dirty="0" err="1">
                <a:solidFill>
                  <a:srgbClr val="FFFF00"/>
                </a:solidFill>
                <a:ea typeface="黑体" pitchFamily="49" charset="-122"/>
              </a:rPr>
              <a:t>E</a:t>
            </a:r>
            <a:r>
              <a:rPr lang="en-US" altLang="zh-CN" sz="2400" i="1" kern="0" baseline="-25000" dirty="0" err="1">
                <a:solidFill>
                  <a:srgbClr val="FFFF00"/>
                </a:solidFill>
                <a:ea typeface="黑体" pitchFamily="49" charset="-122"/>
              </a:rPr>
              <a:t>j</a:t>
            </a:r>
            <a:r>
              <a:rPr lang="en-US" altLang="zh-CN" sz="2400" i="1" kern="0" dirty="0">
                <a:solidFill>
                  <a:srgbClr val="FFFF00"/>
                </a:solidFill>
                <a:ea typeface="黑体" pitchFamily="49" charset="-122"/>
              </a:rPr>
              <a:t>)</a:t>
            </a:r>
            <a:r>
              <a:rPr lang="zh-CN" altLang="en-US" sz="2400" kern="0" dirty="0">
                <a:solidFill>
                  <a:srgbClr val="FFFFFF"/>
                </a:solidFill>
                <a:ea typeface="黑体" pitchFamily="49" charset="-122"/>
              </a:rPr>
              <a:t>表示成员占据“能级”</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j</a:t>
            </a:r>
            <a:r>
              <a:rPr lang="zh-CN" altLang="en-US" sz="2400" kern="0" dirty="0">
                <a:solidFill>
                  <a:srgbClr val="FFFFFF"/>
                </a:solidFill>
                <a:ea typeface="黑体" pitchFamily="49" charset="-122"/>
              </a:rPr>
              <a:t>的几率，</a:t>
            </a:r>
            <a:r>
              <a:rPr lang="zh-CN" altLang="en-US" sz="2400" b="1" i="1" kern="0" dirty="0">
                <a:solidFill>
                  <a:srgbClr val="FFFF00"/>
                </a:solidFill>
                <a:ea typeface="黑体" pitchFamily="49" charset="-122"/>
                <a:sym typeface="Symbol" pitchFamily="18" charset="2"/>
              </a:rPr>
              <a:t></a:t>
            </a:r>
            <a:r>
              <a:rPr lang="en-US" altLang="zh-CN" sz="2400" b="1" i="1" kern="0" baseline="-25000" dirty="0">
                <a:solidFill>
                  <a:srgbClr val="FFFF00"/>
                </a:solidFill>
                <a:ea typeface="黑体" pitchFamily="49" charset="-122"/>
                <a:sym typeface="Symbol" pitchFamily="18" charset="2"/>
              </a:rPr>
              <a:t>j</a:t>
            </a:r>
            <a:r>
              <a:rPr lang="zh-CN" altLang="en-US" sz="2400" kern="0" dirty="0">
                <a:solidFill>
                  <a:srgbClr val="FFFFFF"/>
                </a:solidFill>
                <a:ea typeface="黑体" pitchFamily="49" charset="-122"/>
                <a:sym typeface="Symbol" pitchFamily="18" charset="2"/>
              </a:rPr>
              <a:t>表示该能级的简并态数，</a:t>
            </a:r>
            <a:r>
              <a:rPr lang="en-US" altLang="zh-CN" sz="2400" b="1" i="1" kern="0" dirty="0">
                <a:solidFill>
                  <a:srgbClr val="FFFF00"/>
                </a:solidFill>
                <a:ea typeface="黑体" pitchFamily="49" charset="-122"/>
                <a:sym typeface="Symbol"/>
              </a:rPr>
              <a:t></a:t>
            </a:r>
            <a:r>
              <a:rPr lang="en-US" altLang="zh-CN" sz="2400" b="1" i="1" kern="0" dirty="0">
                <a:solidFill>
                  <a:srgbClr val="FFFF00"/>
                </a:solidFill>
                <a:ea typeface="黑体" pitchFamily="49" charset="-122"/>
                <a:sym typeface="Symbol" pitchFamily="18" charset="2"/>
              </a:rPr>
              <a:t></a:t>
            </a:r>
            <a:r>
              <a:rPr lang="zh-CN" altLang="en-US" sz="2400" b="1" i="1" kern="0" dirty="0">
                <a:solidFill>
                  <a:srgbClr val="FFFF00"/>
                </a:solidFill>
                <a:ea typeface="黑体" pitchFamily="49" charset="-122"/>
                <a:sym typeface="Symbol" pitchFamily="18" charset="2"/>
              </a:rPr>
              <a:t>、</a:t>
            </a:r>
            <a:r>
              <a:rPr lang="en-US" altLang="zh-CN" sz="2400" b="1" i="1" kern="0" dirty="0">
                <a:solidFill>
                  <a:srgbClr val="FFFF00"/>
                </a:solidFill>
                <a:ea typeface="黑体" pitchFamily="49" charset="-122"/>
                <a:sym typeface="Symbol"/>
              </a:rPr>
              <a:t></a:t>
            </a:r>
            <a:r>
              <a:rPr lang="zh-CN" altLang="en-US" sz="2400" kern="0" dirty="0">
                <a:solidFill>
                  <a:srgbClr val="FFFFFF"/>
                </a:solidFill>
                <a:ea typeface="黑体" pitchFamily="49" charset="-122"/>
                <a:sym typeface="Symbol" pitchFamily="18" charset="2"/>
              </a:rPr>
              <a:t>因子同前。</a:t>
            </a:r>
            <a:endParaRPr lang="zh-CN" altLang="en-US" sz="2400" kern="0" dirty="0">
              <a:solidFill>
                <a:srgbClr val="FFFFFF"/>
              </a:solidFill>
              <a:ea typeface="黑体" pitchFamily="49" charset="-122"/>
            </a:endParaRPr>
          </a:p>
          <a:p>
            <a:pPr eaLnBrk="1" hangingPunct="1">
              <a:lnSpc>
                <a:spcPct val="120000"/>
              </a:lnSpc>
              <a:defRPr/>
            </a:pPr>
            <a:endParaRPr lang="en-US" altLang="zh-CN" sz="2400" kern="0" dirty="0">
              <a:solidFill>
                <a:srgbClr val="FFFFFF"/>
              </a:solidFill>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289506561"/>
              </p:ext>
            </p:extLst>
          </p:nvPr>
        </p:nvGraphicFramePr>
        <p:xfrm>
          <a:off x="2351088" y="3725317"/>
          <a:ext cx="4330700" cy="647700"/>
        </p:xfrm>
        <a:graphic>
          <a:graphicData uri="http://schemas.openxmlformats.org/presentationml/2006/ole">
            <mc:AlternateContent xmlns:mc="http://schemas.openxmlformats.org/markup-compatibility/2006">
              <mc:Choice xmlns:v="urn:schemas-microsoft-com:vml" Requires="v">
                <p:oleObj spid="_x0000_s4194" name="公式" r:id="rId5" imgW="1866600" imgH="279360" progId="Equation.3">
                  <p:embed/>
                </p:oleObj>
              </mc:Choice>
              <mc:Fallback>
                <p:oleObj name="公式" r:id="rId5" imgW="1866600" imgH="2793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8" y="3725317"/>
                        <a:ext cx="4330700"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804756860"/>
              </p:ext>
            </p:extLst>
          </p:nvPr>
        </p:nvGraphicFramePr>
        <p:xfrm>
          <a:off x="7490551" y="1947545"/>
          <a:ext cx="1944688" cy="792163"/>
        </p:xfrm>
        <a:graphic>
          <a:graphicData uri="http://schemas.openxmlformats.org/presentationml/2006/ole">
            <mc:AlternateContent xmlns:mc="http://schemas.openxmlformats.org/markup-compatibility/2006">
              <mc:Choice xmlns:v="urn:schemas-microsoft-com:vml" Requires="v">
                <p:oleObj spid="_x0000_s4195" name="公式" r:id="rId7" imgW="965160" imgH="393480" progId="Equation.3">
                  <p:embed/>
                </p:oleObj>
              </mc:Choice>
              <mc:Fallback>
                <p:oleObj name="公式" r:id="rId7" imgW="965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90551" y="1947545"/>
                        <a:ext cx="1944688" cy="7921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502030666"/>
              </p:ext>
            </p:extLst>
          </p:nvPr>
        </p:nvGraphicFramePr>
        <p:xfrm>
          <a:off x="2351088" y="1957070"/>
          <a:ext cx="4824412" cy="782638"/>
        </p:xfrm>
        <a:graphic>
          <a:graphicData uri="http://schemas.openxmlformats.org/presentationml/2006/ole">
            <mc:AlternateContent xmlns:mc="http://schemas.openxmlformats.org/markup-compatibility/2006">
              <mc:Choice xmlns:v="urn:schemas-microsoft-com:vml" Requires="v">
                <p:oleObj spid="_x0000_s4196" name="公式" r:id="rId9" imgW="2425680" imgH="393480" progId="Equation.3">
                  <p:embed/>
                </p:oleObj>
              </mc:Choice>
              <mc:Fallback>
                <p:oleObj name="公式" r:id="rId9" imgW="2425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088" y="1957070"/>
                        <a:ext cx="4824412" cy="7826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865688647"/>
              </p:ext>
            </p:extLst>
          </p:nvPr>
        </p:nvGraphicFramePr>
        <p:xfrm>
          <a:off x="2351088" y="2890612"/>
          <a:ext cx="2911475" cy="628650"/>
        </p:xfrm>
        <a:graphic>
          <a:graphicData uri="http://schemas.openxmlformats.org/presentationml/2006/ole">
            <mc:AlternateContent xmlns:mc="http://schemas.openxmlformats.org/markup-compatibility/2006">
              <mc:Choice xmlns:v="urn:schemas-microsoft-com:vml" Requires="v">
                <p:oleObj spid="_x0000_s4197" name="公式" r:id="rId11" imgW="1295280" imgH="279360" progId="Equation.3">
                  <p:embed/>
                </p:oleObj>
              </mc:Choice>
              <mc:Fallback>
                <p:oleObj name="公式" r:id="rId11" imgW="1295280" imgH="27936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51088" y="2890612"/>
                        <a:ext cx="2911475"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714393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61388" y="402433"/>
            <a:ext cx="5791200" cy="381000"/>
          </a:xfrm>
        </p:spPr>
        <p:txBody>
          <a:bodyPr/>
          <a:lstStyle/>
          <a:p>
            <a:pPr algn="l" eaLnBrk="1" hangingPunct="1">
              <a:defRPr/>
            </a:pPr>
            <a:r>
              <a:rPr lang="en-US" altLang="zh-CN" sz="3600" dirty="0">
                <a:latin typeface="+mn-lt"/>
                <a:ea typeface="黑体" panose="02010609060101010101" pitchFamily="49" charset="-122"/>
              </a:rPr>
              <a:t>3.2.2  </a:t>
            </a:r>
            <a:r>
              <a:rPr lang="zh-CN" altLang="en-US" sz="3600" dirty="0">
                <a:latin typeface="+mn-lt"/>
                <a:ea typeface="黑体" panose="02010609060101010101" pitchFamily="49" charset="-122"/>
              </a:rPr>
              <a:t>正则配分函数</a:t>
            </a:r>
          </a:p>
        </p:txBody>
      </p:sp>
      <p:sp>
        <p:nvSpPr>
          <p:cNvPr id="11267" name="Rectangle 3"/>
          <p:cNvSpPr>
            <a:spLocks noGrp="1" noChangeArrowheads="1"/>
          </p:cNvSpPr>
          <p:nvPr>
            <p:ph type="body" idx="1"/>
          </p:nvPr>
        </p:nvSpPr>
        <p:spPr>
          <a:xfrm>
            <a:off x="738051" y="1052514"/>
            <a:ext cx="10927080" cy="1296987"/>
          </a:xfrm>
        </p:spPr>
        <p:txBody>
          <a:bodyPr/>
          <a:lstStyle/>
          <a:p>
            <a:pPr marL="0" indent="0" eaLnBrk="1" hangingPunct="1">
              <a:lnSpc>
                <a:spcPct val="120000"/>
              </a:lnSpc>
              <a:spcBef>
                <a:spcPts val="1200"/>
              </a:spcBef>
              <a:buNone/>
            </a:pPr>
            <a:r>
              <a:rPr lang="zh-CN" altLang="en-US" sz="2400" dirty="0">
                <a:ea typeface="黑体" panose="02010609060101010101" pitchFamily="49" charset="-122"/>
              </a:rPr>
              <a:t>正则配分函数</a:t>
            </a:r>
            <a:r>
              <a:rPr lang="zh-CN" altLang="en-US" sz="2400" i="1" dirty="0">
                <a:solidFill>
                  <a:schemeClr val="tx2"/>
                </a:solidFill>
                <a:ea typeface="黑体" panose="02010609060101010101" pitchFamily="49" charset="-122"/>
                <a:sym typeface="Symbol" panose="05050102010706020507" pitchFamily="18" charset="2"/>
              </a:rPr>
              <a:t></a:t>
            </a:r>
            <a:r>
              <a:rPr lang="zh-CN" altLang="en-US" sz="2400" dirty="0">
                <a:ea typeface="黑体" panose="02010609060101010101" pitchFamily="49" charset="-122"/>
                <a:sym typeface="Symbol" panose="05050102010706020507" pitchFamily="18" charset="2"/>
              </a:rPr>
              <a:t>：</a:t>
            </a:r>
            <a:r>
              <a:rPr lang="zh-CN" altLang="en-US" sz="2400" dirty="0">
                <a:solidFill>
                  <a:schemeClr val="tx2"/>
                </a:solidFill>
                <a:ea typeface="黑体" panose="02010609060101010101" pitchFamily="49" charset="-122"/>
                <a:sym typeface="Symbol" panose="05050102010706020507" pitchFamily="18" charset="2"/>
              </a:rPr>
              <a:t>对正则系综一个成员的全部可及量子态之玻尔兹曼因子求和</a:t>
            </a:r>
            <a:r>
              <a:rPr lang="zh-CN" altLang="en-US" sz="2400" dirty="0">
                <a:ea typeface="黑体" panose="02010609060101010101" pitchFamily="49" charset="-122"/>
                <a:sym typeface="Symbol" panose="05050102010706020507" pitchFamily="18" charset="2"/>
              </a:rPr>
              <a:t>。由目标体系内部组成及聚集状态等确定。</a:t>
            </a:r>
          </a:p>
        </p:txBody>
      </p:sp>
      <p:graphicFrame>
        <p:nvGraphicFramePr>
          <p:cNvPr id="13316" name="Object 8"/>
          <p:cNvGraphicFramePr>
            <a:graphicFrameLocks noChangeAspect="1"/>
          </p:cNvGraphicFramePr>
          <p:nvPr>
            <p:extLst>
              <p:ext uri="{D42A27DB-BD31-4B8C-83A1-F6EECF244321}">
                <p14:modId xmlns:p14="http://schemas.microsoft.com/office/powerpoint/2010/main" val="4044541036"/>
              </p:ext>
            </p:extLst>
          </p:nvPr>
        </p:nvGraphicFramePr>
        <p:xfrm>
          <a:off x="3726812" y="2778920"/>
          <a:ext cx="2062163" cy="1065213"/>
        </p:xfrm>
        <a:graphic>
          <a:graphicData uri="http://schemas.openxmlformats.org/presentationml/2006/ole">
            <mc:AlternateContent xmlns:mc="http://schemas.openxmlformats.org/markup-compatibility/2006">
              <mc:Choice xmlns:v="urn:schemas-microsoft-com:vml" Requires="v">
                <p:oleObj spid="_x0000_s5185" name="公式" r:id="rId3" imgW="837836" imgH="431613" progId="Equation.3">
                  <p:embed/>
                </p:oleObj>
              </mc:Choice>
              <mc:Fallback>
                <p:oleObj name="公式" r:id="rId3" imgW="837836"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812" y="2778920"/>
                        <a:ext cx="2062163" cy="10652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17" name="Object 9"/>
          <p:cNvGraphicFramePr>
            <a:graphicFrameLocks noChangeAspect="1"/>
          </p:cNvGraphicFramePr>
          <p:nvPr>
            <p:extLst>
              <p:ext uri="{D42A27DB-BD31-4B8C-83A1-F6EECF244321}">
                <p14:modId xmlns:p14="http://schemas.microsoft.com/office/powerpoint/2010/main" val="3626976871"/>
              </p:ext>
            </p:extLst>
          </p:nvPr>
        </p:nvGraphicFramePr>
        <p:xfrm>
          <a:off x="738051" y="4365040"/>
          <a:ext cx="5064125" cy="1076325"/>
        </p:xfrm>
        <a:graphic>
          <a:graphicData uri="http://schemas.openxmlformats.org/presentationml/2006/ole">
            <mc:AlternateContent xmlns:mc="http://schemas.openxmlformats.org/markup-compatibility/2006">
              <mc:Choice xmlns:v="urn:schemas-microsoft-com:vml" Requires="v">
                <p:oleObj spid="_x0000_s5186" name="公式" r:id="rId5" imgW="2032000" imgH="431800" progId="Equation.3">
                  <p:embed/>
                </p:oleObj>
              </mc:Choice>
              <mc:Fallback>
                <p:oleObj name="公式" r:id="rId5" imgW="20320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51" y="4365040"/>
                        <a:ext cx="5064125" cy="10763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8" name="右箭头 1"/>
          <p:cNvSpPr>
            <a:spLocks noChangeArrowheads="1"/>
          </p:cNvSpPr>
          <p:nvPr/>
        </p:nvSpPr>
        <p:spPr bwMode="auto">
          <a:xfrm>
            <a:off x="6339370" y="3095626"/>
            <a:ext cx="1223962" cy="431800"/>
          </a:xfrm>
          <a:prstGeom prst="rightArrow">
            <a:avLst>
              <a:gd name="adj1" fmla="val 50000"/>
              <a:gd name="adj2" fmla="val 5002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 name="TextBox 1"/>
          <p:cNvSpPr txBox="1"/>
          <p:nvPr/>
        </p:nvSpPr>
        <p:spPr>
          <a:xfrm>
            <a:off x="1266145" y="3344277"/>
            <a:ext cx="2159000" cy="460375"/>
          </a:xfrm>
          <a:prstGeom prst="rect">
            <a:avLst/>
          </a:prstGeom>
          <a:noFill/>
        </p:spPr>
        <p:txBody>
          <a:bodyPr>
            <a:spAutoFit/>
          </a:bodyPr>
          <a:lstStyle/>
          <a:p>
            <a:pPr algn="ctr" fontAlgn="base">
              <a:spcBef>
                <a:spcPct val="20000"/>
              </a:spcBef>
              <a:spcAft>
                <a:spcPct val="0"/>
              </a:spcAft>
              <a:defRPr/>
            </a:pPr>
            <a:r>
              <a:rPr kumimoji="1" lang="en-US" altLang="zh-CN" sz="2400" b="1" i="1" dirty="0">
                <a:solidFill>
                  <a:srgbClr val="FFFF00"/>
                </a:solidFill>
                <a:ea typeface="黑体" panose="02010609060101010101" pitchFamily="49" charset="-122"/>
              </a:rPr>
              <a:t>(T, V, N</a:t>
            </a:r>
            <a:r>
              <a:rPr kumimoji="1" lang="zh-CN" altLang="en-US" sz="2400" b="1" i="1" dirty="0">
                <a:solidFill>
                  <a:srgbClr val="FFFF00"/>
                </a:solidFill>
                <a:ea typeface="黑体" panose="02010609060101010101" pitchFamily="49" charset="-122"/>
              </a:rPr>
              <a:t>给定</a:t>
            </a:r>
            <a:r>
              <a:rPr kumimoji="1" lang="en-US" altLang="zh-CN" sz="2400" b="1" i="1" dirty="0">
                <a:solidFill>
                  <a:srgbClr val="FFFF00"/>
                </a:solidFill>
                <a:ea typeface="黑体" panose="02010609060101010101" pitchFamily="49" charset="-122"/>
              </a:rPr>
              <a:t>)</a:t>
            </a:r>
            <a:endParaRPr kumimoji="1" lang="zh-CN" altLang="en-US" sz="2400" b="1" i="1" dirty="0">
              <a:solidFill>
                <a:srgbClr val="FFFF00"/>
              </a:solidFill>
              <a:ea typeface="黑体" panose="02010609060101010101" pitchFamily="49" charset="-122"/>
            </a:endParaRPr>
          </a:p>
        </p:txBody>
      </p:sp>
      <p:sp>
        <p:nvSpPr>
          <p:cNvPr id="8" name="Rectangle 3"/>
          <p:cNvSpPr txBox="1">
            <a:spLocks noChangeArrowheads="1"/>
          </p:cNvSpPr>
          <p:nvPr/>
        </p:nvSpPr>
        <p:spPr bwMode="auto">
          <a:xfrm>
            <a:off x="640081" y="2187576"/>
            <a:ext cx="11025050" cy="118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ea typeface="黑体" pitchFamily="49" charset="-122"/>
                <a:sym typeface="Symbol" pitchFamily="18" charset="2"/>
              </a:rPr>
              <a:t>（</a:t>
            </a:r>
            <a:r>
              <a:rPr lang="en-US" altLang="zh-CN" sz="2400" kern="0" dirty="0">
                <a:solidFill>
                  <a:srgbClr val="FFFFFF"/>
                </a:solidFill>
                <a:ea typeface="黑体" pitchFamily="49" charset="-122"/>
                <a:sym typeface="Symbol" pitchFamily="18" charset="2"/>
              </a:rPr>
              <a:t>1</a:t>
            </a:r>
            <a:r>
              <a:rPr lang="zh-CN" altLang="en-US" sz="2400" kern="0" dirty="0">
                <a:solidFill>
                  <a:srgbClr val="FFFFFF"/>
                </a:solidFill>
                <a:ea typeface="黑体" pitchFamily="49" charset="-122"/>
                <a:sym typeface="Symbol" pitchFamily="18" charset="2"/>
              </a:rPr>
              <a:t>）</a:t>
            </a:r>
            <a:r>
              <a:rPr lang="zh-CN" altLang="en-US" sz="2400" kern="0" dirty="0">
                <a:solidFill>
                  <a:srgbClr val="FFFF00"/>
                </a:solidFill>
                <a:ea typeface="黑体" pitchFamily="49" charset="-122"/>
                <a:sym typeface="Symbol" pitchFamily="18" charset="2"/>
              </a:rPr>
              <a:t>定域子体系</a:t>
            </a:r>
            <a:r>
              <a:rPr lang="zh-CN" altLang="en-US" sz="2400" kern="0" dirty="0">
                <a:solidFill>
                  <a:srgbClr val="FFFFFF"/>
                </a:solidFill>
                <a:ea typeface="黑体" pitchFamily="49" charset="-122"/>
                <a:sym typeface="Symbol" pitchFamily="18" charset="2"/>
              </a:rPr>
              <a:t>：设粒子间相互作用可忽略，</a:t>
            </a:r>
            <a:r>
              <a:rPr lang="en-US" altLang="zh-CN" sz="2400" b="1" i="1" kern="0" dirty="0" err="1">
                <a:solidFill>
                  <a:srgbClr val="FFFF00"/>
                </a:solidFill>
                <a:ea typeface="黑体" pitchFamily="49" charset="-122"/>
                <a:sym typeface="Symbol" pitchFamily="18" charset="2"/>
              </a:rPr>
              <a:t>E</a:t>
            </a:r>
            <a:r>
              <a:rPr lang="en-US" altLang="zh-CN" sz="2400" b="1" i="1" kern="0" baseline="-25000" dirty="0" err="1">
                <a:solidFill>
                  <a:srgbClr val="FFFF00"/>
                </a:solidFill>
                <a:ea typeface="黑体" pitchFamily="49" charset="-122"/>
                <a:sym typeface="Symbol" pitchFamily="18" charset="2"/>
              </a:rPr>
              <a:t>i</a:t>
            </a:r>
            <a:r>
              <a:rPr lang="zh-CN" altLang="en-US" sz="2400" kern="0" dirty="0">
                <a:solidFill>
                  <a:srgbClr val="FFFFFF"/>
                </a:solidFill>
                <a:ea typeface="黑体" pitchFamily="49" charset="-122"/>
                <a:sym typeface="Symbol" pitchFamily="18" charset="2"/>
              </a:rPr>
              <a:t>为目标体系在量子态</a:t>
            </a:r>
            <a:r>
              <a:rPr lang="en-US" altLang="zh-CN" sz="2400" i="1" kern="0" dirty="0" err="1">
                <a:solidFill>
                  <a:srgbClr val="FFFF00"/>
                </a:solidFill>
                <a:ea typeface="黑体" pitchFamily="49" charset="-122"/>
                <a:sym typeface="Symbol" pitchFamily="18" charset="2"/>
              </a:rPr>
              <a:t>i</a:t>
            </a:r>
            <a:r>
              <a:rPr lang="zh-CN" altLang="en-US" sz="2400" kern="0" dirty="0">
                <a:solidFill>
                  <a:srgbClr val="FFFFFF"/>
                </a:solidFill>
                <a:ea typeface="黑体" pitchFamily="49" charset="-122"/>
                <a:sym typeface="Symbol" pitchFamily="18" charset="2"/>
              </a:rPr>
              <a:t>下全部粒子的能量总和，即</a:t>
            </a:r>
          </a:p>
        </p:txBody>
      </p:sp>
      <p:graphicFrame>
        <p:nvGraphicFramePr>
          <p:cNvPr id="3" name="对象 2"/>
          <p:cNvGraphicFramePr>
            <a:graphicFrameLocks noChangeAspect="1"/>
          </p:cNvGraphicFramePr>
          <p:nvPr>
            <p:extLst>
              <p:ext uri="{D42A27DB-BD31-4B8C-83A1-F6EECF244321}">
                <p14:modId xmlns:p14="http://schemas.microsoft.com/office/powerpoint/2010/main" val="1046918743"/>
              </p:ext>
            </p:extLst>
          </p:nvPr>
        </p:nvGraphicFramePr>
        <p:xfrm>
          <a:off x="5901757" y="4365040"/>
          <a:ext cx="2278062" cy="1076325"/>
        </p:xfrm>
        <a:graphic>
          <a:graphicData uri="http://schemas.openxmlformats.org/presentationml/2006/ole">
            <mc:AlternateContent xmlns:mc="http://schemas.openxmlformats.org/markup-compatibility/2006">
              <mc:Choice xmlns:v="urn:schemas-microsoft-com:vml" Requires="v">
                <p:oleObj spid="_x0000_s5187" name="公式" r:id="rId7" imgW="914400" imgH="431800" progId="Equation.3">
                  <p:embed/>
                </p:oleObj>
              </mc:Choice>
              <mc:Fallback>
                <p:oleObj name="公式" r:id="rId7" imgW="9144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01757" y="4365040"/>
                        <a:ext cx="2278062" cy="10763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矩形标注 3"/>
          <p:cNvSpPr/>
          <p:nvPr/>
        </p:nvSpPr>
        <p:spPr bwMode="auto">
          <a:xfrm>
            <a:off x="8343298" y="4207668"/>
            <a:ext cx="3544738" cy="1961477"/>
          </a:xfrm>
          <a:prstGeom prst="wedgeRectCallout">
            <a:avLst>
              <a:gd name="adj1" fmla="val -99431"/>
              <a:gd name="adj2" fmla="val 13270"/>
            </a:avLst>
          </a:prstGeom>
          <a:noFill/>
          <a:ln w="28575"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30000"/>
              </a:lnSpc>
              <a:spcBef>
                <a:spcPct val="20000"/>
              </a:spcBef>
              <a:spcAft>
                <a:spcPct val="0"/>
              </a:spcAft>
              <a:buClrTx/>
              <a:buSzTx/>
              <a:buFontTx/>
              <a:buNone/>
              <a:tabLst/>
            </a:pPr>
            <a:r>
              <a:rPr kumimoji="1"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当体系遍历其所有可及量子态时，体系中各个粒子必然亦遍历其所有可及量子态！</a:t>
            </a:r>
            <a:endParaRPr kumimoji="1"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34707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animBg="1"/>
      <p:bldP spid="2" grpId="0"/>
      <p:bldP spid="8" grpId="0"/>
      <p:bldP spid="4"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2800" b="1" i="0" u="none" strike="noStrike" cap="none" normalizeH="0" baseline="0" smtClean="0">
            <a:ln>
              <a:noFill/>
            </a:ln>
            <a:solidFill>
              <a:schemeClr val="tx1"/>
            </a:solidFill>
            <a:effectLst/>
            <a:latin typeface="Times New Roman" charset="0"/>
            <a:ea typeface="隶书"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2800" b="1" i="0" u="none" strike="noStrike" cap="none" normalizeH="0" baseline="0" smtClean="0">
            <a:ln>
              <a:noFill/>
            </a:ln>
            <a:solidFill>
              <a:schemeClr val="tx1"/>
            </a:solidFill>
            <a:effectLst/>
            <a:latin typeface="Times New Roman" charset="0"/>
            <a:ea typeface="隶书"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3211</TotalTime>
  <Words>2465</Words>
  <Application>Microsoft Office PowerPoint</Application>
  <PresentationFormat>宽屏</PresentationFormat>
  <Paragraphs>227</Paragraphs>
  <Slides>43</Slides>
  <Notes>0</Notes>
  <HiddenSlides>0</HiddenSlides>
  <MMClips>0</MMClips>
  <ScaleCrop>false</ScaleCrop>
  <HeadingPairs>
    <vt:vector size="8" baseType="variant">
      <vt:variant>
        <vt:lpstr>已用的字体</vt:lpstr>
      </vt:variant>
      <vt:variant>
        <vt:i4>16</vt:i4>
      </vt:variant>
      <vt:variant>
        <vt:lpstr>主题</vt:lpstr>
      </vt:variant>
      <vt:variant>
        <vt:i4>2</vt:i4>
      </vt:variant>
      <vt:variant>
        <vt:lpstr>嵌入 OLE 服务器</vt:lpstr>
      </vt:variant>
      <vt:variant>
        <vt:i4>1</vt:i4>
      </vt:variant>
      <vt:variant>
        <vt:lpstr>幻灯片标题</vt:lpstr>
      </vt:variant>
      <vt:variant>
        <vt:i4>43</vt:i4>
      </vt:variant>
    </vt:vector>
  </HeadingPairs>
  <TitlesOfParts>
    <vt:vector size="62" baseType="lpstr">
      <vt:lpstr>Arial Unicode MS</vt:lpstr>
      <vt:lpstr>方正姚体</vt:lpstr>
      <vt:lpstr>黑体</vt:lpstr>
      <vt:lpstr>楷体_GB2312</vt:lpstr>
      <vt:lpstr>隶书</vt:lpstr>
      <vt:lpstr>宋体</vt:lpstr>
      <vt:lpstr>Arial</vt:lpstr>
      <vt:lpstr>Calibri</vt:lpstr>
      <vt:lpstr>Calibri Light</vt:lpstr>
      <vt:lpstr>Cambria Math</vt:lpstr>
      <vt:lpstr>Curlz MT</vt:lpstr>
      <vt:lpstr>Monotype Corsiva</vt:lpstr>
      <vt:lpstr>Symbol</vt:lpstr>
      <vt:lpstr>Times New Roman</vt:lpstr>
      <vt:lpstr>Verdana</vt:lpstr>
      <vt:lpstr>Wingdings</vt:lpstr>
      <vt:lpstr>Office 主题</vt:lpstr>
      <vt:lpstr>默认设计模板</vt:lpstr>
      <vt:lpstr>公式</vt:lpstr>
      <vt:lpstr>PowerPoint 演示文稿</vt:lpstr>
      <vt:lpstr>Chapter 3  Ensembles(系综）</vt:lpstr>
      <vt:lpstr>3.2 正则系综 (Canonical Ensembles)</vt:lpstr>
      <vt:lpstr>PowerPoint 演示文稿</vt:lpstr>
      <vt:lpstr>3.2.1 正则分布</vt:lpstr>
      <vt:lpstr>PowerPoint 演示文稿</vt:lpstr>
      <vt:lpstr>PowerPoint 演示文稿</vt:lpstr>
      <vt:lpstr>PowerPoint 演示文稿</vt:lpstr>
      <vt:lpstr>3.2.2  正则配分函数</vt:lpstr>
      <vt:lpstr>PowerPoint 演示文稿</vt:lpstr>
      <vt:lpstr>PowerPoint 演示文稿</vt:lpstr>
      <vt:lpstr>3.2.3 状态性质的正则平均</vt:lpstr>
      <vt:lpstr>PowerPoint 演示文稿</vt:lpstr>
      <vt:lpstr>PowerPoint 演示文稿</vt:lpstr>
      <vt:lpstr>3.2.4   正则系综的能量涨落</vt:lpstr>
      <vt:lpstr>PowerPoint 演示文稿</vt:lpstr>
      <vt:lpstr>PowerPoint 演示文稿</vt:lpstr>
      <vt:lpstr>3.3  巨正则系综(Grand Canonical Ensemble)</vt:lpstr>
      <vt:lpstr>3.3.1  巨正则分布函数</vt:lpstr>
      <vt:lpstr>PowerPoint 演示文稿</vt:lpstr>
      <vt:lpstr>= 0</vt:lpstr>
      <vt:lpstr>PowerPoint 演示文稿</vt:lpstr>
      <vt:lpstr>PowerPoint 演示文稿</vt:lpstr>
      <vt:lpstr>3.3.2  巨正则配分函数</vt:lpstr>
      <vt:lpstr>PowerPoint 演示文稿</vt:lpstr>
      <vt:lpstr>3.3.3 状态函数的巨正则平均</vt:lpstr>
      <vt:lpstr>PowerPoint 演示文稿</vt:lpstr>
      <vt:lpstr>PowerPoint 演示文稿</vt:lpstr>
      <vt:lpstr>PowerPoint 演示文稿</vt:lpstr>
      <vt:lpstr>3.3.4 巨正则系综的涨落</vt:lpstr>
      <vt:lpstr>PowerPoint 演示文稿</vt:lpstr>
      <vt:lpstr>PowerPoint 演示文稿</vt:lpstr>
      <vt:lpstr>PowerPoint 演示文稿</vt:lpstr>
      <vt:lpstr>PowerPoint 演示文稿</vt:lpstr>
      <vt:lpstr>PowerPoint 演示文稿</vt:lpstr>
      <vt:lpstr>PowerPoint 演示文稿</vt:lpstr>
      <vt:lpstr>3.4  几个有关问题的讨论</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Lu Xin</dc:creator>
  <cp:lastModifiedBy>Lu Xin</cp:lastModifiedBy>
  <cp:revision>32</cp:revision>
  <dcterms:created xsi:type="dcterms:W3CDTF">2019-11-19T00:26:13Z</dcterms:created>
  <dcterms:modified xsi:type="dcterms:W3CDTF">2022-09-20T01:27:05Z</dcterms:modified>
</cp:coreProperties>
</file>