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316"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13"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72" d="100"/>
          <a:sy n="72" d="100"/>
        </p:scale>
        <p:origin x="54" y="38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5" Type="http://schemas.openxmlformats.org/officeDocument/2006/relationships/image" Target="../media/image56.wmf"/><Relationship Id="rId4" Type="http://schemas.openxmlformats.org/officeDocument/2006/relationships/image" Target="../media/image55.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8.wmf"/><Relationship Id="rId7" Type="http://schemas.openxmlformats.org/officeDocument/2006/relationships/image" Target="../media/image62.wmf"/><Relationship Id="rId2" Type="http://schemas.openxmlformats.org/officeDocument/2006/relationships/image" Target="../media/image57.wmf"/><Relationship Id="rId1" Type="http://schemas.openxmlformats.org/officeDocument/2006/relationships/image" Target="../media/image55.wmf"/><Relationship Id="rId6" Type="http://schemas.openxmlformats.org/officeDocument/2006/relationships/image" Target="../media/image61.wmf"/><Relationship Id="rId5" Type="http://schemas.openxmlformats.org/officeDocument/2006/relationships/image" Target="../media/image60.wmf"/><Relationship Id="rId4" Type="http://schemas.openxmlformats.org/officeDocument/2006/relationships/image" Target="../media/image59.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4" Type="http://schemas.openxmlformats.org/officeDocument/2006/relationships/image" Target="../media/image6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72.wmf"/><Relationship Id="rId4" Type="http://schemas.openxmlformats.org/officeDocument/2006/relationships/image" Target="../media/image75.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 Id="rId4" Type="http://schemas.openxmlformats.org/officeDocument/2006/relationships/image" Target="../media/image7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4" Type="http://schemas.openxmlformats.org/officeDocument/2006/relationships/image" Target="../media/image83.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85.wmf"/><Relationship Id="rId1" Type="http://schemas.openxmlformats.org/officeDocument/2006/relationships/image" Target="../media/image8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237075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518273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686800" y="609600"/>
            <a:ext cx="25908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14400" y="609600"/>
            <a:ext cx="75692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87586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9314592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4123864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65351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65410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52816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395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67873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256746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3076" name="Picture 7" descr="pcoss_1"/>
          <p:cNvPicPr>
            <a:picLocks noChangeAspect="1" noChangeArrowheads="1"/>
          </p:cNvPicPr>
          <p:nvPr userDrawn="1"/>
        </p:nvPicPr>
        <p:blipFill>
          <a:blip r:embed="rId13">
            <a:extLst>
              <a:ext uri="{28A0092B-C50C-407E-A947-70E740481C1C}">
                <a14:useLocalDpi xmlns:a14="http://schemas.microsoft.com/office/drawing/2010/main" val="0"/>
              </a:ext>
            </a:extLst>
          </a:blip>
          <a:srcRect t="21301"/>
          <a:stretch>
            <a:fillRect/>
          </a:stretch>
        </p:blipFill>
        <p:spPr bwMode="auto">
          <a:xfrm>
            <a:off x="0" y="6013450"/>
            <a:ext cx="19304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Line 8"/>
          <p:cNvSpPr>
            <a:spLocks noChangeShapeType="1"/>
          </p:cNvSpPr>
          <p:nvPr userDrawn="1"/>
        </p:nvSpPr>
        <p:spPr bwMode="auto">
          <a:xfrm>
            <a:off x="1896533" y="6394450"/>
            <a:ext cx="863600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20000"/>
              </a:spcBef>
              <a:spcAft>
                <a:spcPct val="0"/>
              </a:spcAft>
            </a:pPr>
            <a:endParaRPr kumimoji="1" lang="zh-CN" altLang="en-US" sz="3000" b="1">
              <a:solidFill>
                <a:srgbClr val="FFFFFF"/>
              </a:solidFill>
              <a:ea typeface="隶书" panose="02010509060101010101" pitchFamily="49" charset="-122"/>
            </a:endParaRPr>
          </a:p>
        </p:txBody>
      </p:sp>
      <p:sp>
        <p:nvSpPr>
          <p:cNvPr id="3078" name="Text Box 9"/>
          <p:cNvSpPr txBox="1">
            <a:spLocks noChangeArrowheads="1"/>
          </p:cNvSpPr>
          <p:nvPr userDrawn="1"/>
        </p:nvSpPr>
        <p:spPr bwMode="auto">
          <a:xfrm>
            <a:off x="1930400" y="6119814"/>
            <a:ext cx="802640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kumimoji="1" sz="3000" b="1">
                <a:solidFill>
                  <a:schemeClr val="tx1"/>
                </a:solidFill>
                <a:latin typeface="Times New Roman" pitchFamily="18" charset="0"/>
                <a:ea typeface="隶书" pitchFamily="49" charset="-122"/>
              </a:defRPr>
            </a:lvl1pPr>
            <a:lvl2pPr marL="742950" indent="-285750" eaLnBrk="0" hangingPunct="0">
              <a:defRPr kumimoji="1" sz="3000" b="1">
                <a:solidFill>
                  <a:schemeClr val="tx1"/>
                </a:solidFill>
                <a:latin typeface="Times New Roman" pitchFamily="18" charset="0"/>
                <a:ea typeface="隶书" pitchFamily="49" charset="-122"/>
              </a:defRPr>
            </a:lvl2pPr>
            <a:lvl3pPr marL="1143000" indent="-228600" eaLnBrk="0" hangingPunct="0">
              <a:defRPr kumimoji="1" sz="3000" b="1">
                <a:solidFill>
                  <a:schemeClr val="tx1"/>
                </a:solidFill>
                <a:latin typeface="Times New Roman" pitchFamily="18" charset="0"/>
                <a:ea typeface="隶书" pitchFamily="49" charset="-122"/>
              </a:defRPr>
            </a:lvl3pPr>
            <a:lvl4pPr marL="1600200" indent="-228600" eaLnBrk="0" hangingPunct="0">
              <a:defRPr kumimoji="1" sz="3000" b="1">
                <a:solidFill>
                  <a:schemeClr val="tx1"/>
                </a:solidFill>
                <a:latin typeface="Times New Roman" pitchFamily="18" charset="0"/>
                <a:ea typeface="隶书" pitchFamily="49" charset="-122"/>
              </a:defRPr>
            </a:lvl4pPr>
            <a:lvl5pPr marL="2057400" indent="-228600" eaLnBrk="0" hangingPunct="0">
              <a:defRPr kumimoji="1" sz="3000" b="1">
                <a:solidFill>
                  <a:schemeClr val="tx1"/>
                </a:solidFill>
                <a:latin typeface="Times New Roman" pitchFamily="18" charset="0"/>
                <a:ea typeface="隶书" pitchFamily="49" charset="-122"/>
              </a:defRPr>
            </a:lvl5pPr>
            <a:lvl6pPr marL="25146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6pPr>
            <a:lvl7pPr marL="29718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7pPr>
            <a:lvl8pPr marL="34290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8pPr>
            <a:lvl9pPr marL="38862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9pPr>
          </a:lstStyle>
          <a:p>
            <a:pPr algn="ctr" eaLnBrk="1" fontAlgn="base" hangingPunct="1">
              <a:spcBef>
                <a:spcPct val="50000"/>
              </a:spcBef>
              <a:spcAft>
                <a:spcPct val="0"/>
              </a:spcAft>
              <a:defRPr/>
            </a:pPr>
            <a:r>
              <a:rPr lang="en-US" altLang="zh-CN" sz="1200" smtClean="0">
                <a:solidFill>
                  <a:srgbClr val="FFFF00"/>
                </a:solidFill>
                <a:latin typeface="Verdana" pitchFamily="34" charset="0"/>
                <a:ea typeface="宋体" pitchFamily="2" charset="-122"/>
              </a:rPr>
              <a:t>State Key Laboratory for Physical Chemistry of Solid Surfaces</a:t>
            </a:r>
            <a:endParaRPr lang="en-US" altLang="zh-CN" sz="2400" b="0" smtClean="0">
              <a:solidFill>
                <a:srgbClr val="FFFF00"/>
              </a:solidFill>
              <a:ea typeface="宋体" pitchFamily="2" charset="-122"/>
            </a:endParaRPr>
          </a:p>
        </p:txBody>
      </p:sp>
      <p:sp>
        <p:nvSpPr>
          <p:cNvPr id="3079" name="Text Box 10"/>
          <p:cNvSpPr txBox="1">
            <a:spLocks noChangeArrowheads="1"/>
          </p:cNvSpPr>
          <p:nvPr userDrawn="1"/>
        </p:nvSpPr>
        <p:spPr bwMode="auto">
          <a:xfrm>
            <a:off x="2946400" y="6318250"/>
            <a:ext cx="5522384"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kumimoji="1" sz="3000" b="1">
                <a:solidFill>
                  <a:schemeClr val="tx1"/>
                </a:solidFill>
                <a:latin typeface="Times New Roman" pitchFamily="18" charset="0"/>
                <a:ea typeface="隶书" pitchFamily="49" charset="-122"/>
              </a:defRPr>
            </a:lvl1pPr>
            <a:lvl2pPr marL="742950" indent="-285750" eaLnBrk="0" hangingPunct="0">
              <a:defRPr kumimoji="1" sz="3000" b="1">
                <a:solidFill>
                  <a:schemeClr val="tx1"/>
                </a:solidFill>
                <a:latin typeface="Times New Roman" pitchFamily="18" charset="0"/>
                <a:ea typeface="隶书" pitchFamily="49" charset="-122"/>
              </a:defRPr>
            </a:lvl2pPr>
            <a:lvl3pPr marL="1143000" indent="-228600" eaLnBrk="0" hangingPunct="0">
              <a:defRPr kumimoji="1" sz="3000" b="1">
                <a:solidFill>
                  <a:schemeClr val="tx1"/>
                </a:solidFill>
                <a:latin typeface="Times New Roman" pitchFamily="18" charset="0"/>
                <a:ea typeface="隶书" pitchFamily="49" charset="-122"/>
              </a:defRPr>
            </a:lvl3pPr>
            <a:lvl4pPr marL="1600200" indent="-228600" eaLnBrk="0" hangingPunct="0">
              <a:defRPr kumimoji="1" sz="3000" b="1">
                <a:solidFill>
                  <a:schemeClr val="tx1"/>
                </a:solidFill>
                <a:latin typeface="Times New Roman" pitchFamily="18" charset="0"/>
                <a:ea typeface="隶书" pitchFamily="49" charset="-122"/>
              </a:defRPr>
            </a:lvl4pPr>
            <a:lvl5pPr marL="2057400" indent="-228600" eaLnBrk="0" hangingPunct="0">
              <a:defRPr kumimoji="1" sz="3000" b="1">
                <a:solidFill>
                  <a:schemeClr val="tx1"/>
                </a:solidFill>
                <a:latin typeface="Times New Roman" pitchFamily="18" charset="0"/>
                <a:ea typeface="隶书" pitchFamily="49" charset="-122"/>
              </a:defRPr>
            </a:lvl5pPr>
            <a:lvl6pPr marL="25146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6pPr>
            <a:lvl7pPr marL="29718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7pPr>
            <a:lvl8pPr marL="34290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8pPr>
            <a:lvl9pPr marL="38862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9pPr>
          </a:lstStyle>
          <a:p>
            <a:pPr eaLnBrk="1" fontAlgn="base" hangingPunct="1">
              <a:lnSpc>
                <a:spcPct val="150000"/>
              </a:lnSpc>
              <a:spcBef>
                <a:spcPct val="0"/>
              </a:spcBef>
              <a:spcAft>
                <a:spcPct val="0"/>
              </a:spcAft>
              <a:defRPr/>
            </a:pPr>
            <a:r>
              <a:rPr lang="zh-CN" altLang="en-US" sz="1600" b="0" smtClean="0">
                <a:solidFill>
                  <a:srgbClr val="FFFFFF"/>
                </a:solidFill>
                <a:ea typeface="宋体" pitchFamily="2" charset="-122"/>
              </a:rPr>
              <a:t>厦门大学固体表面物理化学国家重点实验室</a:t>
            </a:r>
            <a:endParaRPr lang="zh-CN" altLang="en-US" sz="1600" b="0" smtClean="0">
              <a:solidFill>
                <a:srgbClr val="FFFFFF"/>
              </a:solidFill>
              <a:ea typeface="楷体_GB2312" pitchFamily="49" charset="-122"/>
            </a:endParaRPr>
          </a:p>
        </p:txBody>
      </p:sp>
    </p:spTree>
    <p:extLst>
      <p:ext uri="{BB962C8B-B14F-4D97-AF65-F5344CB8AC3E}">
        <p14:creationId xmlns:p14="http://schemas.microsoft.com/office/powerpoint/2010/main" val="94352745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10.bin"/><Relationship Id="rId4" Type="http://schemas.openxmlformats.org/officeDocument/2006/relationships/image" Target="../media/image10.wmf"/></Relationships>
</file>

<file path=ppt/slides/_rels/slide24.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5.bin"/><Relationship Id="rId14" Type="http://schemas.openxmlformats.org/officeDocument/2006/relationships/image" Target="../media/image18.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9.bin"/><Relationship Id="rId4" Type="http://schemas.openxmlformats.org/officeDocument/2006/relationships/image" Target="../media/image19.wmf"/></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3.wmf"/><Relationship Id="rId5" Type="http://schemas.openxmlformats.org/officeDocument/2006/relationships/oleObject" Target="../embeddings/oleObject21.bin"/><Relationship Id="rId4" Type="http://schemas.openxmlformats.org/officeDocument/2006/relationships/image" Target="../media/image22.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6.wmf"/><Relationship Id="rId5" Type="http://schemas.openxmlformats.org/officeDocument/2006/relationships/oleObject" Target="../embeddings/oleObject24.bin"/><Relationship Id="rId4" Type="http://schemas.openxmlformats.org/officeDocument/2006/relationships/image" Target="../media/image25.wmf"/></Relationships>
</file>

<file path=ppt/slides/_rels/slide31.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9.wmf"/><Relationship Id="rId5" Type="http://schemas.openxmlformats.org/officeDocument/2006/relationships/oleObject" Target="../embeddings/oleObject27.bin"/><Relationship Id="rId4" Type="http://schemas.openxmlformats.org/officeDocument/2006/relationships/image" Target="../media/image28.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1.wmf"/></Relationships>
</file>

<file path=ppt/slides/_rels/slide33.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3.wmf"/><Relationship Id="rId5" Type="http://schemas.openxmlformats.org/officeDocument/2006/relationships/oleObject" Target="../embeddings/oleObject31.bin"/><Relationship Id="rId4" Type="http://schemas.openxmlformats.org/officeDocument/2006/relationships/image" Target="../media/image32.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6.wmf"/><Relationship Id="rId5" Type="http://schemas.openxmlformats.org/officeDocument/2006/relationships/oleObject" Target="../embeddings/oleObject34.bin"/><Relationship Id="rId4" Type="http://schemas.openxmlformats.org/officeDocument/2006/relationships/image" Target="../media/image35.wmf"/></Relationships>
</file>

<file path=ppt/slides/_rels/slide35.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38.wmf"/><Relationship Id="rId5" Type="http://schemas.openxmlformats.org/officeDocument/2006/relationships/oleObject" Target="../embeddings/oleObject36.bin"/><Relationship Id="rId4" Type="http://schemas.openxmlformats.org/officeDocument/2006/relationships/image" Target="../media/image37.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40.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2.wmf"/><Relationship Id="rId5" Type="http://schemas.openxmlformats.org/officeDocument/2006/relationships/oleObject" Target="../embeddings/oleObject40.bin"/><Relationship Id="rId4" Type="http://schemas.openxmlformats.org/officeDocument/2006/relationships/image" Target="../media/image41.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43.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44.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46.wmf"/><Relationship Id="rId5" Type="http://schemas.openxmlformats.org/officeDocument/2006/relationships/oleObject" Target="../embeddings/oleObject44.bin"/><Relationship Id="rId4" Type="http://schemas.openxmlformats.org/officeDocument/2006/relationships/image" Target="../media/image45.wmf"/></Relationships>
</file>

<file path=ppt/slides/_rels/slide42.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48.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8.bin"/></Relationships>
</file>

<file path=ppt/slides/_rels/slide43.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53.wmf"/><Relationship Id="rId11" Type="http://schemas.openxmlformats.org/officeDocument/2006/relationships/oleObject" Target="../embeddings/oleObject54.bin"/><Relationship Id="rId5" Type="http://schemas.openxmlformats.org/officeDocument/2006/relationships/oleObject" Target="../embeddings/oleObject51.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53.bin"/></Relationships>
</file>

<file path=ppt/slides/_rels/slide44.xml.rels><?xml version="1.0" encoding="UTF-8" standalone="yes"?>
<Relationships xmlns="http://schemas.openxmlformats.org/package/2006/relationships"><Relationship Id="rId8" Type="http://schemas.openxmlformats.org/officeDocument/2006/relationships/image" Target="../media/image58.wmf"/><Relationship Id="rId13" Type="http://schemas.openxmlformats.org/officeDocument/2006/relationships/oleObject" Target="../embeddings/oleObject60.bin"/><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0.wmf"/><Relationship Id="rId2" Type="http://schemas.openxmlformats.org/officeDocument/2006/relationships/slideLayout" Target="../slideLayouts/slideLayout2.xml"/><Relationship Id="rId16" Type="http://schemas.openxmlformats.org/officeDocument/2006/relationships/image" Target="../media/image62.wmf"/><Relationship Id="rId1" Type="http://schemas.openxmlformats.org/officeDocument/2006/relationships/vmlDrawing" Target="../drawings/vmlDrawing24.vml"/><Relationship Id="rId6" Type="http://schemas.openxmlformats.org/officeDocument/2006/relationships/image" Target="../media/image57.wmf"/><Relationship Id="rId11" Type="http://schemas.openxmlformats.org/officeDocument/2006/relationships/oleObject" Target="../embeddings/oleObject59.bin"/><Relationship Id="rId5" Type="http://schemas.openxmlformats.org/officeDocument/2006/relationships/oleObject" Target="../embeddings/oleObject56.bin"/><Relationship Id="rId15" Type="http://schemas.openxmlformats.org/officeDocument/2006/relationships/oleObject" Target="../embeddings/oleObject61.bin"/><Relationship Id="rId10" Type="http://schemas.openxmlformats.org/officeDocument/2006/relationships/image" Target="../media/image59.wmf"/><Relationship Id="rId4" Type="http://schemas.openxmlformats.org/officeDocument/2006/relationships/image" Target="../media/image55.wmf"/><Relationship Id="rId9" Type="http://schemas.openxmlformats.org/officeDocument/2006/relationships/oleObject" Target="../embeddings/oleObject58.bin"/><Relationship Id="rId14" Type="http://schemas.openxmlformats.org/officeDocument/2006/relationships/image" Target="../media/image61.wmf"/></Relationships>
</file>

<file path=ppt/slides/_rels/slide45.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62.bin"/><Relationship Id="rId7"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64.wmf"/><Relationship Id="rId5" Type="http://schemas.openxmlformats.org/officeDocument/2006/relationships/oleObject" Target="../embeddings/oleObject63.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65.bin"/></Relationships>
</file>

<file path=ppt/slides/_rels/slide46.x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oleObject" Target="../embeddings/oleObject66.bin"/><Relationship Id="rId7"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68.wmf"/><Relationship Id="rId5" Type="http://schemas.openxmlformats.org/officeDocument/2006/relationships/oleObject" Target="../embeddings/oleObject67.bin"/><Relationship Id="rId4" Type="http://schemas.openxmlformats.org/officeDocument/2006/relationships/image" Target="../media/image67.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71.wmf"/><Relationship Id="rId5" Type="http://schemas.openxmlformats.org/officeDocument/2006/relationships/oleObject" Target="../embeddings/oleObject70.bin"/><Relationship Id="rId4" Type="http://schemas.openxmlformats.org/officeDocument/2006/relationships/image" Target="../media/image70.wmf"/></Relationships>
</file>

<file path=ppt/slides/_rels/slide48.x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oleObject" Target="../embeddings/oleObject71.bin"/><Relationship Id="rId7"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73.wmf"/><Relationship Id="rId5" Type="http://schemas.openxmlformats.org/officeDocument/2006/relationships/oleObject" Target="../embeddings/oleObject72.bin"/><Relationship Id="rId10" Type="http://schemas.openxmlformats.org/officeDocument/2006/relationships/image" Target="../media/image75.wmf"/><Relationship Id="rId4" Type="http://schemas.openxmlformats.org/officeDocument/2006/relationships/image" Target="../media/image72.wmf"/><Relationship Id="rId9" Type="http://schemas.openxmlformats.org/officeDocument/2006/relationships/oleObject" Target="../embeddings/oleObject74.bin"/></Relationships>
</file>

<file path=ppt/slides/_rels/slide49.x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oleObject" Target="../embeddings/oleObject75.bin"/><Relationship Id="rId7"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77.wmf"/><Relationship Id="rId5" Type="http://schemas.openxmlformats.org/officeDocument/2006/relationships/oleObject" Target="../embeddings/oleObject76.bin"/><Relationship Id="rId10" Type="http://schemas.openxmlformats.org/officeDocument/2006/relationships/image" Target="../media/image79.wmf"/><Relationship Id="rId4" Type="http://schemas.openxmlformats.org/officeDocument/2006/relationships/image" Target="../media/image76.wmf"/><Relationship Id="rId9" Type="http://schemas.openxmlformats.org/officeDocument/2006/relationships/oleObject" Target="../embeddings/oleObject78.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82.wmf"/><Relationship Id="rId3" Type="http://schemas.openxmlformats.org/officeDocument/2006/relationships/oleObject" Target="../embeddings/oleObject79.bin"/><Relationship Id="rId7"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81.wmf"/><Relationship Id="rId5" Type="http://schemas.openxmlformats.org/officeDocument/2006/relationships/oleObject" Target="../embeddings/oleObject80.bin"/><Relationship Id="rId10" Type="http://schemas.openxmlformats.org/officeDocument/2006/relationships/image" Target="../media/image83.wmf"/><Relationship Id="rId4" Type="http://schemas.openxmlformats.org/officeDocument/2006/relationships/image" Target="../media/image80.wmf"/><Relationship Id="rId9" Type="http://schemas.openxmlformats.org/officeDocument/2006/relationships/oleObject" Target="../embeddings/oleObject82.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85.wmf"/><Relationship Id="rId5" Type="http://schemas.openxmlformats.org/officeDocument/2006/relationships/oleObject" Target="../embeddings/oleObject84.bin"/><Relationship Id="rId4" Type="http://schemas.openxmlformats.org/officeDocument/2006/relationships/image" Target="../media/image84.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pPr eaLnBrk="1" hangingPunct="1"/>
            <a:endParaRPr lang="zh-CN" altLang="en-US" smtClean="0"/>
          </a:p>
        </p:txBody>
      </p:sp>
      <p:sp>
        <p:nvSpPr>
          <p:cNvPr id="10243" name="内容占位符 2"/>
          <p:cNvSpPr>
            <a:spLocks noGrp="1"/>
          </p:cNvSpPr>
          <p:nvPr>
            <p:ph idx="1"/>
          </p:nvPr>
        </p:nvSpPr>
        <p:spPr>
          <a:xfrm>
            <a:off x="2133600" y="3789364"/>
            <a:ext cx="7848600" cy="2306637"/>
          </a:xfrm>
        </p:spPr>
        <p:txBody>
          <a:bodyPr/>
          <a:lstStyle/>
          <a:p>
            <a:pPr marL="0" indent="0" algn="ctr" eaLnBrk="1" hangingPunct="1">
              <a:buNone/>
            </a:pPr>
            <a:r>
              <a:rPr lang="en-US" altLang="zh-CN" smtClean="0"/>
              <a:t>Xin Lu</a:t>
            </a:r>
            <a:endParaRPr lang="zh-CN" altLang="en-US" smtClean="0"/>
          </a:p>
        </p:txBody>
      </p:sp>
      <p:sp>
        <p:nvSpPr>
          <p:cNvPr id="10244" name="Rectangle 2"/>
          <p:cNvSpPr txBox="1">
            <a:spLocks noChangeArrowheads="1"/>
          </p:cNvSpPr>
          <p:nvPr/>
        </p:nvSpPr>
        <p:spPr bwMode="auto">
          <a:xfrm>
            <a:off x="2133600" y="1196975"/>
            <a:ext cx="7924800" cy="2514600"/>
          </a:xfrm>
          <a:prstGeom prst="rect">
            <a:avLst/>
          </a:prstGeom>
          <a:solidFill>
            <a:srgbClr val="99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FFCC"/>
            </a:extrusionClr>
            <a:contourClr>
              <a:srgbClr val="99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0"/>
              </a:spcBef>
              <a:spcAft>
                <a:spcPct val="0"/>
              </a:spcAft>
              <a:buFontTx/>
              <a:buNone/>
            </a:pPr>
            <a:r>
              <a:rPr lang="en-US" altLang="zh-CN" sz="4400" b="1" i="1">
                <a:solidFill>
                  <a:srgbClr val="FF0000"/>
                </a:solidFill>
                <a:latin typeface="Verdana" panose="020B0604030504040204" pitchFamily="34" charset="0"/>
                <a:ea typeface="隶书" panose="02010509060101010101" pitchFamily="49" charset="-122"/>
              </a:rPr>
              <a:t>Part I</a:t>
            </a:r>
            <a:r>
              <a:rPr lang="zh-CN" altLang="en-US" sz="4400" b="1" i="1">
                <a:solidFill>
                  <a:srgbClr val="FF0000"/>
                </a:solidFill>
                <a:latin typeface="Verdana" panose="020B0604030504040204" pitchFamily="34" charset="0"/>
                <a:ea typeface="隶书" panose="02010509060101010101" pitchFamily="49" charset="-122"/>
              </a:rPr>
              <a:t>： </a:t>
            </a:r>
            <a:endParaRPr lang="en-US" altLang="zh-CN" sz="4400" b="1" i="1">
              <a:solidFill>
                <a:srgbClr val="FF0000"/>
              </a:solidFill>
              <a:latin typeface="Verdana" panose="020B0604030504040204" pitchFamily="34" charset="0"/>
              <a:ea typeface="隶书" panose="02010509060101010101" pitchFamily="49" charset="-122"/>
            </a:endParaRPr>
          </a:p>
          <a:p>
            <a:pPr algn="ctr" eaLnBrk="1" fontAlgn="base" hangingPunct="1">
              <a:spcBef>
                <a:spcPct val="0"/>
              </a:spcBef>
              <a:spcAft>
                <a:spcPct val="0"/>
              </a:spcAft>
              <a:buFontTx/>
              <a:buNone/>
            </a:pPr>
            <a:r>
              <a:rPr lang="en-US" altLang="zh-CN" sz="4400" b="1" i="1">
                <a:solidFill>
                  <a:srgbClr val="FF0000"/>
                </a:solidFill>
                <a:latin typeface="Verdana" panose="020B0604030504040204" pitchFamily="34" charset="0"/>
                <a:ea typeface="隶书" panose="02010509060101010101" pitchFamily="49" charset="-122"/>
              </a:rPr>
              <a:t>Statistical Mechanics</a:t>
            </a:r>
          </a:p>
        </p:txBody>
      </p:sp>
      <p:sp>
        <p:nvSpPr>
          <p:cNvPr id="10245" name="Text Box 7"/>
          <p:cNvSpPr txBox="1">
            <a:spLocks noChangeArrowheads="1"/>
          </p:cNvSpPr>
          <p:nvPr/>
        </p:nvSpPr>
        <p:spPr bwMode="auto">
          <a:xfrm>
            <a:off x="5029200" y="5300663"/>
            <a:ext cx="2051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600" b="1">
                <a:solidFill>
                  <a:srgbClr val="FFFF00"/>
                </a:solidFill>
                <a:ea typeface="隶书" panose="02010509060101010101" pitchFamily="49" charset="-122"/>
              </a:rPr>
              <a:t>Lecture 1</a:t>
            </a:r>
          </a:p>
        </p:txBody>
      </p:sp>
    </p:spTree>
    <p:extLst>
      <p:ext uri="{BB962C8B-B14F-4D97-AF65-F5344CB8AC3E}">
        <p14:creationId xmlns:p14="http://schemas.microsoft.com/office/powerpoint/2010/main" val="2670893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326642" y="1028700"/>
            <a:ext cx="11538715" cy="2563091"/>
          </a:xfrm>
        </p:spPr>
        <p:txBody>
          <a:bodyPr/>
          <a:lstStyle/>
          <a:p>
            <a:pPr marL="0" indent="0" eaLnBrk="1" hangingPunct="1">
              <a:buNone/>
            </a:pPr>
            <a:r>
              <a:rPr lang="en-US" altLang="zh-CN" sz="2400" b="1" dirty="0">
                <a:ea typeface="黑体" panose="02010609060101010101" pitchFamily="49" charset="-122"/>
              </a:rPr>
              <a:t>3) </a:t>
            </a:r>
            <a:r>
              <a:rPr lang="en-US" altLang="zh-CN" sz="2400" b="1" dirty="0" smtClean="0">
                <a:ea typeface="黑体" panose="02010609060101010101" pitchFamily="49" charset="-122"/>
              </a:rPr>
              <a:t> </a:t>
            </a:r>
            <a:r>
              <a:rPr lang="zh-CN" altLang="en-US" sz="2400" b="1" dirty="0" smtClean="0">
                <a:ea typeface="黑体" panose="02010609060101010101" pitchFamily="49" charset="-122"/>
              </a:rPr>
              <a:t>设</a:t>
            </a:r>
            <a:r>
              <a:rPr lang="zh-CN" altLang="en-US" sz="2400" b="1" dirty="0">
                <a:ea typeface="黑体" panose="02010609060101010101" pitchFamily="49" charset="-122"/>
              </a:rPr>
              <a:t>复合事件中</a:t>
            </a:r>
            <a:r>
              <a:rPr lang="en-US" altLang="zh-CN" sz="2400" b="1" dirty="0">
                <a:ea typeface="黑体" panose="02010609060101010101" pitchFamily="49" charset="-122"/>
              </a:rPr>
              <a:t>A</a:t>
            </a:r>
            <a:r>
              <a:rPr lang="zh-CN" altLang="en-US" sz="2400" b="1" dirty="0">
                <a:ea typeface="黑体" panose="02010609060101010101" pitchFamily="49" charset="-122"/>
              </a:rPr>
              <a:t>、</a:t>
            </a:r>
            <a:r>
              <a:rPr lang="en-US" altLang="zh-CN" sz="2400" b="1" dirty="0">
                <a:ea typeface="黑体" panose="02010609060101010101" pitchFamily="49" charset="-122"/>
              </a:rPr>
              <a:t>B</a:t>
            </a:r>
            <a:r>
              <a:rPr lang="zh-CN" altLang="en-US" sz="2400" b="1" dirty="0">
                <a:ea typeface="黑体" panose="02010609060101010101" pitchFamily="49" charset="-122"/>
              </a:rPr>
              <a:t>两偶然事件互不相容，以</a:t>
            </a:r>
            <a:r>
              <a:rPr lang="en-US" altLang="zh-CN" sz="2400" b="1" i="1" dirty="0">
                <a:solidFill>
                  <a:schemeClr val="tx2"/>
                </a:solidFill>
                <a:ea typeface="黑体" panose="02010609060101010101" pitchFamily="49" charset="-122"/>
              </a:rPr>
              <a:t>P(A</a:t>
            </a:r>
            <a:r>
              <a:rPr lang="en-US" altLang="zh-CN" sz="2400" b="1" i="1" dirty="0">
                <a:solidFill>
                  <a:schemeClr val="tx2"/>
                </a:solidFill>
                <a:ea typeface="黑体" panose="02010609060101010101" pitchFamily="49" charset="-122"/>
                <a:sym typeface="Symbol" panose="05050102010706020507" pitchFamily="18" charset="2"/>
              </a:rPr>
              <a:t>B)</a:t>
            </a:r>
            <a:r>
              <a:rPr lang="zh-CN" altLang="en-US" sz="2400" b="1" dirty="0">
                <a:ea typeface="黑体" panose="02010609060101010101" pitchFamily="49" charset="-122"/>
                <a:sym typeface="Symbol" panose="05050102010706020507" pitchFamily="18" charset="2"/>
              </a:rPr>
              <a:t>表示并包</a:t>
            </a:r>
            <a:r>
              <a:rPr lang="en-US" altLang="zh-CN" sz="2400" b="1" dirty="0">
                <a:ea typeface="黑体" panose="02010609060101010101" pitchFamily="49" charset="-122"/>
                <a:sym typeface="Symbol" panose="05050102010706020507" pitchFamily="18" charset="2"/>
              </a:rPr>
              <a:t>A</a:t>
            </a:r>
            <a:r>
              <a:rPr lang="zh-CN" altLang="en-US" sz="2400" b="1" dirty="0">
                <a:ea typeface="黑体" panose="02010609060101010101" pitchFamily="49" charset="-122"/>
                <a:sym typeface="Symbol" panose="05050102010706020507" pitchFamily="18" charset="2"/>
              </a:rPr>
              <a:t>和</a:t>
            </a:r>
            <a:r>
              <a:rPr lang="en-US" altLang="zh-CN" sz="2400" b="1" dirty="0">
                <a:ea typeface="黑体" panose="02010609060101010101" pitchFamily="49" charset="-122"/>
                <a:sym typeface="Symbol" panose="05050102010706020507" pitchFamily="18" charset="2"/>
              </a:rPr>
              <a:t>B</a:t>
            </a:r>
            <a:r>
              <a:rPr lang="zh-CN" altLang="en-US" sz="2400" b="1" dirty="0">
                <a:ea typeface="黑体" panose="02010609060101010101" pitchFamily="49" charset="-122"/>
                <a:sym typeface="Symbol" panose="05050102010706020507" pitchFamily="18" charset="2"/>
              </a:rPr>
              <a:t>的出现几率，</a:t>
            </a:r>
            <a:r>
              <a:rPr lang="zh-CN" altLang="en-US" sz="2400" b="1" dirty="0" smtClean="0">
                <a:ea typeface="黑体" panose="02010609060101010101" pitchFamily="49" charset="-122"/>
                <a:sym typeface="Symbol" panose="05050102010706020507" pitchFamily="18" charset="2"/>
              </a:rPr>
              <a:t>则有</a:t>
            </a:r>
            <a:endParaRPr lang="zh-CN" altLang="en-US" sz="2400" b="1" dirty="0">
              <a:ea typeface="黑体" panose="02010609060101010101" pitchFamily="49" charset="-122"/>
              <a:sym typeface="Symbol" panose="05050102010706020507" pitchFamily="18" charset="2"/>
            </a:endParaRPr>
          </a:p>
          <a:p>
            <a:pPr marL="0" indent="0" eaLnBrk="1" hangingPunct="1">
              <a:buNone/>
            </a:pPr>
            <a:r>
              <a:rPr lang="zh-CN" altLang="en-US" sz="2400" b="1" dirty="0">
                <a:ea typeface="黑体" panose="02010609060101010101" pitchFamily="49" charset="-122"/>
                <a:sym typeface="Symbol" panose="05050102010706020507" pitchFamily="18" charset="2"/>
              </a:rPr>
              <a:t>     </a:t>
            </a:r>
            <a:r>
              <a:rPr lang="en-US" altLang="zh-CN" sz="2400" b="1" i="1" dirty="0">
                <a:solidFill>
                  <a:schemeClr val="tx2"/>
                </a:solidFill>
                <a:ea typeface="黑体" panose="02010609060101010101" pitchFamily="49" charset="-122"/>
              </a:rPr>
              <a:t>P(A</a:t>
            </a:r>
            <a:r>
              <a:rPr lang="en-US" altLang="zh-CN" sz="2400" b="1" i="1" dirty="0">
                <a:solidFill>
                  <a:schemeClr val="tx2"/>
                </a:solidFill>
                <a:ea typeface="黑体" panose="02010609060101010101" pitchFamily="49" charset="-122"/>
                <a:sym typeface="Symbol" panose="05050102010706020507" pitchFamily="18" charset="2"/>
              </a:rPr>
              <a:t>B)  = </a:t>
            </a:r>
            <a:r>
              <a:rPr lang="en-US" altLang="zh-CN" sz="2400" b="1" i="1" dirty="0">
                <a:solidFill>
                  <a:schemeClr val="tx2"/>
                </a:solidFill>
                <a:ea typeface="黑体" panose="02010609060101010101" pitchFamily="49" charset="-122"/>
              </a:rPr>
              <a:t>P(A</a:t>
            </a:r>
            <a:r>
              <a:rPr lang="en-US" altLang="zh-CN" sz="2400" b="1" i="1" dirty="0">
                <a:solidFill>
                  <a:schemeClr val="tx2"/>
                </a:solidFill>
                <a:ea typeface="黑体" panose="02010609060101010101" pitchFamily="49" charset="-122"/>
                <a:sym typeface="Symbol" panose="05050102010706020507" pitchFamily="18" charset="2"/>
              </a:rPr>
              <a:t>)  + </a:t>
            </a:r>
            <a:r>
              <a:rPr lang="en-US" altLang="zh-CN" sz="2400" b="1" i="1" dirty="0">
                <a:solidFill>
                  <a:schemeClr val="tx2"/>
                </a:solidFill>
                <a:ea typeface="黑体" panose="02010609060101010101" pitchFamily="49" charset="-122"/>
              </a:rPr>
              <a:t>P(</a:t>
            </a:r>
            <a:r>
              <a:rPr lang="en-US" altLang="zh-CN" sz="2400" b="1" i="1" dirty="0">
                <a:solidFill>
                  <a:schemeClr val="tx2"/>
                </a:solidFill>
                <a:ea typeface="黑体" panose="02010609060101010101" pitchFamily="49" charset="-122"/>
                <a:sym typeface="Symbol" panose="05050102010706020507" pitchFamily="18" charset="2"/>
              </a:rPr>
              <a:t>B)                               </a:t>
            </a:r>
            <a:r>
              <a:rPr lang="en-US" altLang="zh-CN" sz="2400" b="1" dirty="0">
                <a:ea typeface="黑体" panose="02010609060101010101" pitchFamily="49" charset="-122"/>
                <a:sym typeface="Symbol" panose="05050102010706020507" pitchFamily="18" charset="2"/>
              </a:rPr>
              <a:t>(1.5)</a:t>
            </a:r>
          </a:p>
          <a:p>
            <a:pPr marL="0" indent="0" eaLnBrk="1" hangingPunct="1">
              <a:buNone/>
            </a:pPr>
            <a:r>
              <a:rPr lang="en-US" altLang="zh-CN" sz="2400" b="1" dirty="0">
                <a:ea typeface="黑体" panose="02010609060101010101" pitchFamily="49" charset="-122"/>
                <a:sym typeface="Symbol" panose="05050102010706020507" pitchFamily="18" charset="2"/>
              </a:rPr>
              <a:t>     </a:t>
            </a:r>
            <a:r>
              <a:rPr lang="zh-CN" altLang="en-US" sz="2400" b="1" dirty="0">
                <a:ea typeface="黑体" panose="02010609060101010101" pitchFamily="49" charset="-122"/>
                <a:sym typeface="Symbol" panose="05050102010706020507" pitchFamily="18" charset="2"/>
              </a:rPr>
              <a:t>即所谓</a:t>
            </a:r>
            <a:r>
              <a:rPr lang="zh-CN" altLang="en-US" sz="2400" b="1" dirty="0">
                <a:solidFill>
                  <a:schemeClr val="tx2"/>
                </a:solidFill>
                <a:ea typeface="黑体" panose="02010609060101010101" pitchFamily="49" charset="-122"/>
                <a:sym typeface="Symbol" panose="05050102010706020507" pitchFamily="18" charset="2"/>
              </a:rPr>
              <a:t>加和规则</a:t>
            </a:r>
            <a:r>
              <a:rPr lang="zh-CN" altLang="en-US" sz="2400" b="1" dirty="0">
                <a:ea typeface="黑体" panose="02010609060101010101" pitchFamily="49" charset="-122"/>
                <a:sym typeface="Symbol" panose="05050102010706020507" pitchFamily="18" charset="2"/>
              </a:rPr>
              <a:t>。可推广为：</a:t>
            </a:r>
          </a:p>
          <a:p>
            <a:pPr marL="0" indent="0" eaLnBrk="1" hangingPunct="1">
              <a:buNone/>
            </a:pPr>
            <a:r>
              <a:rPr lang="zh-CN" altLang="en-US" sz="2400" b="1" dirty="0">
                <a:ea typeface="黑体" panose="02010609060101010101" pitchFamily="49" charset="-122"/>
                <a:sym typeface="Symbol" panose="05050102010706020507" pitchFamily="18" charset="2"/>
              </a:rPr>
              <a:t>                                                                            </a:t>
            </a:r>
            <a:r>
              <a:rPr lang="en-US" altLang="zh-CN" sz="2400" b="1" dirty="0">
                <a:ea typeface="黑体" panose="02010609060101010101" pitchFamily="49" charset="-122"/>
                <a:sym typeface="Symbol" panose="05050102010706020507" pitchFamily="18" charset="2"/>
              </a:rPr>
              <a:t>(1.6)</a:t>
            </a:r>
          </a:p>
          <a:p>
            <a:pPr marL="0" indent="0" eaLnBrk="1" hangingPunct="1">
              <a:buNone/>
            </a:pPr>
            <a:endParaRPr lang="en-US" altLang="zh-CN" sz="2400" b="1" dirty="0">
              <a:ea typeface="黑体" panose="02010609060101010101" pitchFamily="49" charset="-122"/>
              <a:sym typeface="Symbol" panose="05050102010706020507" pitchFamily="18" charset="2"/>
            </a:endParaRPr>
          </a:p>
        </p:txBody>
      </p:sp>
      <p:graphicFrame>
        <p:nvGraphicFramePr>
          <p:cNvPr id="19459" name="Object 4"/>
          <p:cNvGraphicFramePr>
            <a:graphicFrameLocks noChangeAspect="1"/>
          </p:cNvGraphicFramePr>
          <p:nvPr>
            <p:extLst>
              <p:ext uri="{D42A27DB-BD31-4B8C-83A1-F6EECF244321}">
                <p14:modId xmlns:p14="http://schemas.microsoft.com/office/powerpoint/2010/main" val="3866720231"/>
              </p:ext>
            </p:extLst>
          </p:nvPr>
        </p:nvGraphicFramePr>
        <p:xfrm>
          <a:off x="1155847" y="3063876"/>
          <a:ext cx="2514600" cy="873125"/>
        </p:xfrm>
        <a:graphic>
          <a:graphicData uri="http://schemas.openxmlformats.org/presentationml/2006/ole">
            <mc:AlternateContent xmlns:mc="http://schemas.openxmlformats.org/markup-compatibility/2006">
              <mc:Choice xmlns:v="urn:schemas-microsoft-com:vml" Requires="v">
                <p:oleObj spid="_x0000_s4149" name="Equation" r:id="rId3" imgW="1244600" imgH="431800" progId="Equation.3">
                  <p:embed/>
                </p:oleObj>
              </mc:Choice>
              <mc:Fallback>
                <p:oleObj name="Equation" r:id="rId3" imgW="12446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5847" y="3063876"/>
                        <a:ext cx="2514600" cy="8731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3"/>
          <p:cNvSpPr txBox="1">
            <a:spLocks noChangeArrowheads="1"/>
          </p:cNvSpPr>
          <p:nvPr/>
        </p:nvSpPr>
        <p:spPr bwMode="auto">
          <a:xfrm>
            <a:off x="665653" y="4335535"/>
            <a:ext cx="9186372" cy="1430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spcBef>
                <a:spcPts val="1800"/>
              </a:spcBef>
              <a:buNone/>
              <a:defRPr/>
            </a:pPr>
            <a:r>
              <a:rPr lang="zh-CN" altLang="en-US" sz="2400" b="1" kern="0" dirty="0">
                <a:solidFill>
                  <a:srgbClr val="FFFFFF"/>
                </a:solidFill>
                <a:ea typeface="黑体" pitchFamily="49" charset="-122"/>
              </a:rPr>
              <a:t>例如：掷一颗骰子，出现</a:t>
            </a:r>
            <a:r>
              <a:rPr lang="en-US" altLang="zh-CN" sz="2400" b="1" kern="0" dirty="0">
                <a:solidFill>
                  <a:srgbClr val="FFFFFF"/>
                </a:solidFill>
                <a:ea typeface="黑体" pitchFamily="49" charset="-122"/>
              </a:rPr>
              <a:t>3</a:t>
            </a:r>
            <a:r>
              <a:rPr lang="zh-CN" altLang="en-US" sz="2400" b="1" kern="0" dirty="0">
                <a:solidFill>
                  <a:srgbClr val="FFFFFF"/>
                </a:solidFill>
                <a:ea typeface="黑体" pitchFamily="49" charset="-122"/>
              </a:rPr>
              <a:t>或</a:t>
            </a:r>
            <a:r>
              <a:rPr lang="en-US" altLang="zh-CN" sz="2400" b="1" kern="0" dirty="0">
                <a:solidFill>
                  <a:srgbClr val="FFFFFF"/>
                </a:solidFill>
                <a:ea typeface="黑体" pitchFamily="49" charset="-122"/>
              </a:rPr>
              <a:t>4</a:t>
            </a:r>
            <a:r>
              <a:rPr lang="zh-CN" altLang="en-US" sz="2400" b="1" kern="0" dirty="0">
                <a:solidFill>
                  <a:srgbClr val="FFFFFF"/>
                </a:solidFill>
                <a:ea typeface="黑体" pitchFamily="49" charset="-122"/>
              </a:rPr>
              <a:t>点的几率，可表示为</a:t>
            </a:r>
            <a:r>
              <a:rPr lang="zh-CN" altLang="en-US" sz="2400" b="1" kern="0" dirty="0" smtClean="0">
                <a:solidFill>
                  <a:srgbClr val="FFFFFF"/>
                </a:solidFill>
                <a:ea typeface="黑体" pitchFamily="49" charset="-122"/>
              </a:rPr>
              <a:t>：</a:t>
            </a:r>
            <a:endParaRPr lang="en-US" altLang="zh-CN" sz="2400" b="1" kern="0" dirty="0">
              <a:solidFill>
                <a:srgbClr val="FFFFFF"/>
              </a:solidFill>
              <a:ea typeface="黑体" pitchFamily="49" charset="-122"/>
            </a:endParaRPr>
          </a:p>
          <a:p>
            <a:pPr marL="0" indent="0" eaLnBrk="1" hangingPunct="1">
              <a:spcBef>
                <a:spcPts val="1800"/>
              </a:spcBef>
              <a:buNone/>
              <a:defRPr/>
            </a:pPr>
            <a:r>
              <a:rPr lang="en-US" altLang="zh-CN" sz="2400" b="1" kern="0" dirty="0">
                <a:solidFill>
                  <a:srgbClr val="FFFFFF"/>
                </a:solidFill>
                <a:ea typeface="黑体" pitchFamily="49" charset="-122"/>
              </a:rPr>
              <a:t> </a:t>
            </a:r>
            <a:r>
              <a:rPr lang="en-US" altLang="zh-CN" sz="2400" b="1" i="1" kern="0" dirty="0">
                <a:solidFill>
                  <a:srgbClr val="FFFF00"/>
                </a:solidFill>
                <a:ea typeface="黑体" pitchFamily="49" charset="-122"/>
              </a:rPr>
              <a:t>P(3</a:t>
            </a:r>
            <a:r>
              <a:rPr lang="en-US" altLang="zh-CN" sz="2400" b="1" i="1" kern="0" dirty="0">
                <a:solidFill>
                  <a:srgbClr val="FFFF00"/>
                </a:solidFill>
                <a:ea typeface="黑体" pitchFamily="49" charset="-122"/>
                <a:sym typeface="Symbol" pitchFamily="18" charset="2"/>
              </a:rPr>
              <a:t>4)  =</a:t>
            </a:r>
            <a:endParaRPr lang="en-US" altLang="zh-CN" sz="2400" b="1" kern="0" dirty="0">
              <a:solidFill>
                <a:srgbClr val="FFFFFF"/>
              </a:solidFill>
              <a:ea typeface="黑体" pitchFamily="49" charset="-122"/>
            </a:endParaRPr>
          </a:p>
        </p:txBody>
      </p:sp>
      <p:sp>
        <p:nvSpPr>
          <p:cNvPr id="5" name="Rectangle 3"/>
          <p:cNvSpPr txBox="1">
            <a:spLocks noChangeArrowheads="1"/>
          </p:cNvSpPr>
          <p:nvPr/>
        </p:nvSpPr>
        <p:spPr bwMode="auto">
          <a:xfrm>
            <a:off x="2256788" y="4942032"/>
            <a:ext cx="201612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i="1" kern="0" dirty="0">
                <a:solidFill>
                  <a:srgbClr val="FFFF00"/>
                </a:solidFill>
                <a:ea typeface="黑体" pitchFamily="49" charset="-122"/>
              </a:rPr>
              <a:t>P(3</a:t>
            </a:r>
            <a:r>
              <a:rPr lang="en-US" altLang="zh-CN" sz="2800" b="1" i="1" kern="0" dirty="0">
                <a:solidFill>
                  <a:srgbClr val="FFFF00"/>
                </a:solidFill>
                <a:ea typeface="黑体" pitchFamily="49" charset="-122"/>
                <a:sym typeface="Symbol" pitchFamily="18" charset="2"/>
              </a:rPr>
              <a:t>)  + </a:t>
            </a:r>
            <a:r>
              <a:rPr lang="en-US" altLang="zh-CN" sz="2800" b="1" i="1" kern="0" dirty="0">
                <a:solidFill>
                  <a:srgbClr val="FFFF00"/>
                </a:solidFill>
                <a:ea typeface="黑体" pitchFamily="49" charset="-122"/>
              </a:rPr>
              <a:t>P(4</a:t>
            </a:r>
            <a:r>
              <a:rPr lang="en-US" altLang="zh-CN" sz="2800" b="1" i="1" kern="0" dirty="0">
                <a:solidFill>
                  <a:srgbClr val="FFFF00"/>
                </a:solidFill>
                <a:ea typeface="黑体" pitchFamily="49" charset="-122"/>
                <a:sym typeface="Symbol" pitchFamily="18" charset="2"/>
              </a:rPr>
              <a:t>)</a:t>
            </a:r>
            <a:endParaRPr lang="en-US" altLang="zh-CN" sz="2800" b="1" kern="0" dirty="0">
              <a:solidFill>
                <a:srgbClr val="FFFFFF"/>
              </a:solidFill>
              <a:ea typeface="黑体" pitchFamily="49" charset="-122"/>
            </a:endParaRPr>
          </a:p>
        </p:txBody>
      </p:sp>
      <p:sp>
        <p:nvSpPr>
          <p:cNvPr id="6" name="Rectangle 3"/>
          <p:cNvSpPr txBox="1">
            <a:spLocks noChangeArrowheads="1"/>
          </p:cNvSpPr>
          <p:nvPr/>
        </p:nvSpPr>
        <p:spPr bwMode="auto">
          <a:xfrm>
            <a:off x="4404908" y="5002431"/>
            <a:ext cx="367347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kern="0" dirty="0">
                <a:solidFill>
                  <a:srgbClr val="FFFFFF"/>
                </a:solidFill>
                <a:ea typeface="黑体" pitchFamily="49" charset="-122"/>
              </a:rPr>
              <a:t>=  (1/6)</a:t>
            </a:r>
            <a:r>
              <a:rPr lang="zh-CN" altLang="en-US" sz="2800" b="1" kern="0" dirty="0">
                <a:solidFill>
                  <a:srgbClr val="FFFFFF"/>
                </a:solidFill>
                <a:ea typeface="黑体" pitchFamily="49" charset="-122"/>
              </a:rPr>
              <a:t> </a:t>
            </a:r>
            <a:r>
              <a:rPr lang="en-US" altLang="zh-CN" sz="2800" b="1" kern="0" dirty="0">
                <a:solidFill>
                  <a:srgbClr val="FFFFFF"/>
                </a:solidFill>
                <a:ea typeface="黑体" pitchFamily="49" charset="-122"/>
              </a:rPr>
              <a:t>+  (1/6)</a:t>
            </a:r>
            <a:r>
              <a:rPr lang="zh-CN" altLang="en-US" sz="2800" b="1" kern="0" dirty="0">
                <a:solidFill>
                  <a:srgbClr val="FFFFFF"/>
                </a:solidFill>
                <a:ea typeface="黑体" pitchFamily="49" charset="-122"/>
              </a:rPr>
              <a:t> </a:t>
            </a:r>
            <a:r>
              <a:rPr lang="en-US" altLang="zh-CN" sz="2800" b="1" kern="0" dirty="0">
                <a:solidFill>
                  <a:srgbClr val="FFFFFF"/>
                </a:solidFill>
                <a:ea typeface="黑体" pitchFamily="49" charset="-122"/>
              </a:rPr>
              <a:t> = 1/3                </a:t>
            </a:r>
          </a:p>
        </p:txBody>
      </p:sp>
    </p:spTree>
    <p:extLst>
      <p:ext uri="{BB962C8B-B14F-4D97-AF65-F5344CB8AC3E}">
        <p14:creationId xmlns:p14="http://schemas.microsoft.com/office/powerpoint/2010/main" val="13574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365125" y="902912"/>
            <a:ext cx="11553825" cy="2520950"/>
          </a:xfrm>
        </p:spPr>
        <p:txBody>
          <a:bodyPr/>
          <a:lstStyle/>
          <a:p>
            <a:pPr marL="0" indent="0" eaLnBrk="1" hangingPunct="1">
              <a:buNone/>
            </a:pPr>
            <a:r>
              <a:rPr lang="en-US" altLang="zh-CN" sz="2400" b="1" dirty="0">
                <a:ea typeface="黑体" panose="02010609060101010101" pitchFamily="49" charset="-122"/>
              </a:rPr>
              <a:t>4) </a:t>
            </a:r>
            <a:r>
              <a:rPr lang="zh-CN" altLang="en-US" sz="2400" b="1" dirty="0">
                <a:ea typeface="黑体" panose="02010609060101010101" pitchFamily="49" charset="-122"/>
              </a:rPr>
              <a:t>若复合事件中</a:t>
            </a:r>
            <a:r>
              <a:rPr lang="en-US" altLang="zh-CN" sz="2400" b="1" dirty="0">
                <a:ea typeface="黑体" panose="02010609060101010101" pitchFamily="49" charset="-122"/>
              </a:rPr>
              <a:t>A</a:t>
            </a:r>
            <a:r>
              <a:rPr lang="zh-CN" altLang="en-US" sz="2400" b="1" dirty="0">
                <a:ea typeface="黑体" panose="02010609060101010101" pitchFamily="49" charset="-122"/>
              </a:rPr>
              <a:t>、</a:t>
            </a:r>
            <a:r>
              <a:rPr lang="en-US" altLang="zh-CN" sz="2400" b="1" dirty="0">
                <a:ea typeface="黑体" panose="02010609060101010101" pitchFamily="49" charset="-122"/>
              </a:rPr>
              <a:t>B</a:t>
            </a:r>
            <a:r>
              <a:rPr lang="zh-CN" altLang="en-US" sz="2400" b="1" dirty="0">
                <a:ea typeface="黑体" panose="02010609060101010101" pitchFamily="49" charset="-122"/>
              </a:rPr>
              <a:t>两偶然事件各自独立，以</a:t>
            </a:r>
            <a:r>
              <a:rPr lang="en-US" altLang="zh-CN" sz="2400" b="1" i="1" dirty="0">
                <a:solidFill>
                  <a:schemeClr val="tx2"/>
                </a:solidFill>
                <a:ea typeface="黑体" panose="02010609060101010101" pitchFamily="49" charset="-122"/>
              </a:rPr>
              <a:t>P(A</a:t>
            </a:r>
            <a:r>
              <a:rPr lang="en-US" altLang="zh-CN" sz="2400" b="1" i="1" dirty="0">
                <a:solidFill>
                  <a:schemeClr val="tx2"/>
                </a:solidFill>
                <a:ea typeface="黑体" panose="02010609060101010101" pitchFamily="49" charset="-122"/>
                <a:sym typeface="Symbol" panose="05050102010706020507" pitchFamily="18" charset="2"/>
              </a:rPr>
              <a:t>B)</a:t>
            </a:r>
            <a:r>
              <a:rPr lang="zh-CN" altLang="en-US" sz="2400" b="1" dirty="0">
                <a:ea typeface="黑体" panose="02010609060101010101" pitchFamily="49" charset="-122"/>
                <a:sym typeface="Symbol" panose="05050102010706020507" pitchFamily="18" charset="2"/>
              </a:rPr>
              <a:t>表示此两事件联属发生的几率，</a:t>
            </a:r>
            <a:r>
              <a:rPr lang="zh-CN" altLang="en-US" sz="2400" b="1" dirty="0" smtClean="0">
                <a:ea typeface="黑体" panose="02010609060101010101" pitchFamily="49" charset="-122"/>
                <a:sym typeface="Symbol" panose="05050102010706020507" pitchFamily="18" charset="2"/>
              </a:rPr>
              <a:t>则</a:t>
            </a:r>
            <a:r>
              <a:rPr lang="zh-CN" altLang="en-US" sz="2400" b="1" dirty="0">
                <a:ea typeface="黑体" panose="02010609060101010101" pitchFamily="49" charset="-122"/>
                <a:sym typeface="Symbol" panose="05050102010706020507" pitchFamily="18" charset="2"/>
              </a:rPr>
              <a:t>有</a:t>
            </a:r>
          </a:p>
          <a:p>
            <a:pPr marL="0" indent="0" eaLnBrk="1" hangingPunct="1">
              <a:spcBef>
                <a:spcPts val="1200"/>
              </a:spcBef>
              <a:buNone/>
            </a:pPr>
            <a:r>
              <a:rPr lang="zh-CN" altLang="en-US" sz="2400" b="1" dirty="0">
                <a:ea typeface="黑体" panose="02010609060101010101" pitchFamily="49" charset="-122"/>
              </a:rPr>
              <a:t> </a:t>
            </a:r>
            <a:r>
              <a:rPr lang="zh-CN" altLang="en-US" sz="2400" b="1" dirty="0" smtClean="0">
                <a:ea typeface="黑体" panose="02010609060101010101" pitchFamily="49" charset="-122"/>
              </a:rPr>
              <a:t>             </a:t>
            </a:r>
            <a:r>
              <a:rPr lang="en-US" altLang="zh-CN" sz="2400" b="1" i="1" dirty="0" smtClean="0">
                <a:solidFill>
                  <a:schemeClr val="tx2"/>
                </a:solidFill>
                <a:ea typeface="黑体" panose="02010609060101010101" pitchFamily="49" charset="-122"/>
              </a:rPr>
              <a:t>P(A </a:t>
            </a:r>
            <a:r>
              <a:rPr lang="en-US" altLang="zh-CN" sz="2400" b="1" i="1" dirty="0">
                <a:solidFill>
                  <a:schemeClr val="tx2"/>
                </a:solidFill>
                <a:ea typeface="黑体" panose="02010609060101010101" pitchFamily="49" charset="-122"/>
                <a:sym typeface="Symbol" panose="05050102010706020507" pitchFamily="18" charset="2"/>
              </a:rPr>
              <a:t> B)  = </a:t>
            </a:r>
            <a:r>
              <a:rPr lang="en-US" altLang="zh-CN" sz="2400" b="1" i="1" dirty="0">
                <a:solidFill>
                  <a:schemeClr val="tx2"/>
                </a:solidFill>
                <a:ea typeface="黑体" panose="02010609060101010101" pitchFamily="49" charset="-122"/>
              </a:rPr>
              <a:t>P(A</a:t>
            </a:r>
            <a:r>
              <a:rPr lang="en-US" altLang="zh-CN" sz="2400" b="1" i="1" dirty="0">
                <a:solidFill>
                  <a:schemeClr val="tx2"/>
                </a:solidFill>
                <a:ea typeface="黑体" panose="02010609060101010101" pitchFamily="49" charset="-122"/>
                <a:sym typeface="Symbol" panose="05050102010706020507" pitchFamily="18" charset="2"/>
              </a:rPr>
              <a:t>) </a:t>
            </a:r>
            <a:r>
              <a:rPr lang="en-US" altLang="zh-CN" sz="2400" b="1" i="1" dirty="0">
                <a:solidFill>
                  <a:schemeClr val="tx2"/>
                </a:solidFill>
                <a:ea typeface="黑体" panose="02010609060101010101" pitchFamily="49" charset="-122"/>
              </a:rPr>
              <a:t>P(</a:t>
            </a:r>
            <a:r>
              <a:rPr lang="en-US" altLang="zh-CN" sz="2400" b="1" i="1" dirty="0">
                <a:solidFill>
                  <a:schemeClr val="tx2"/>
                </a:solidFill>
                <a:ea typeface="黑体" panose="02010609060101010101" pitchFamily="49" charset="-122"/>
                <a:sym typeface="Symbol" panose="05050102010706020507" pitchFamily="18" charset="2"/>
              </a:rPr>
              <a:t>B)</a:t>
            </a:r>
            <a:r>
              <a:rPr lang="en-US" altLang="zh-CN" sz="2400" b="1" dirty="0">
                <a:ea typeface="黑体" panose="02010609060101010101" pitchFamily="49" charset="-122"/>
              </a:rPr>
              <a:t>                                     (1.7)</a:t>
            </a:r>
          </a:p>
          <a:p>
            <a:pPr marL="0" indent="0" eaLnBrk="1" hangingPunct="1">
              <a:buNone/>
            </a:pPr>
            <a:r>
              <a:rPr lang="en-US" altLang="zh-CN" sz="2400" b="1" dirty="0">
                <a:ea typeface="黑体" panose="02010609060101010101" pitchFamily="49" charset="-122"/>
              </a:rPr>
              <a:t>  </a:t>
            </a:r>
            <a:r>
              <a:rPr lang="zh-CN" altLang="en-US" sz="2400" b="1" dirty="0">
                <a:ea typeface="黑体" panose="02010609060101010101" pitchFamily="49" charset="-122"/>
              </a:rPr>
              <a:t>此所谓乘法法则。可推广为：</a:t>
            </a:r>
            <a:endParaRPr lang="en-US" altLang="zh-CN" sz="2400" b="1" dirty="0">
              <a:ea typeface="黑体" panose="02010609060101010101" pitchFamily="49" charset="-122"/>
            </a:endParaRPr>
          </a:p>
          <a:p>
            <a:pPr marL="0" indent="0" eaLnBrk="1" hangingPunct="1">
              <a:buNone/>
            </a:pPr>
            <a:endParaRPr lang="en-US" altLang="zh-CN" sz="2400" b="1" dirty="0">
              <a:ea typeface="黑体" panose="02010609060101010101" pitchFamily="49" charset="-122"/>
            </a:endParaRPr>
          </a:p>
          <a:p>
            <a:pPr marL="0" indent="0" eaLnBrk="1" hangingPunct="1">
              <a:buNone/>
            </a:pPr>
            <a:endParaRPr lang="en-US" altLang="zh-CN" sz="2400" b="1" dirty="0">
              <a:ea typeface="黑体" panose="02010609060101010101" pitchFamily="49" charset="-122"/>
            </a:endParaRPr>
          </a:p>
        </p:txBody>
      </p:sp>
      <p:graphicFrame>
        <p:nvGraphicFramePr>
          <p:cNvPr id="20483" name="Object 4"/>
          <p:cNvGraphicFramePr>
            <a:graphicFrameLocks noChangeAspect="1"/>
          </p:cNvGraphicFramePr>
          <p:nvPr>
            <p:extLst>
              <p:ext uri="{D42A27DB-BD31-4B8C-83A1-F6EECF244321}">
                <p14:modId xmlns:p14="http://schemas.microsoft.com/office/powerpoint/2010/main" val="3729334881"/>
              </p:ext>
            </p:extLst>
          </p:nvPr>
        </p:nvGraphicFramePr>
        <p:xfrm>
          <a:off x="1571528" y="2807900"/>
          <a:ext cx="2719388" cy="949325"/>
        </p:xfrm>
        <a:graphic>
          <a:graphicData uri="http://schemas.openxmlformats.org/presentationml/2006/ole">
            <mc:AlternateContent xmlns:mc="http://schemas.openxmlformats.org/markup-compatibility/2006">
              <mc:Choice xmlns:v="urn:schemas-microsoft-com:vml" Requires="v">
                <p:oleObj spid="_x0000_s5173" name="公式" r:id="rId3" imgW="1346200" imgH="469900" progId="Equation.3">
                  <p:embed/>
                </p:oleObj>
              </mc:Choice>
              <mc:Fallback>
                <p:oleObj name="公式" r:id="rId3" imgW="13462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528" y="2807900"/>
                        <a:ext cx="2719388" cy="949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3"/>
          <p:cNvSpPr txBox="1">
            <a:spLocks noChangeArrowheads="1"/>
          </p:cNvSpPr>
          <p:nvPr/>
        </p:nvSpPr>
        <p:spPr bwMode="auto">
          <a:xfrm>
            <a:off x="641509" y="3936699"/>
            <a:ext cx="11161222" cy="766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b="1" kern="0" dirty="0">
                <a:solidFill>
                  <a:srgbClr val="FFFFFF"/>
                </a:solidFill>
                <a:ea typeface="黑体" pitchFamily="49" charset="-122"/>
              </a:rPr>
              <a:t>例</a:t>
            </a:r>
            <a:r>
              <a:rPr lang="en-US" altLang="zh-CN" sz="2400" b="1" kern="0" dirty="0">
                <a:solidFill>
                  <a:srgbClr val="FFFFFF"/>
                </a:solidFill>
                <a:ea typeface="黑体" pitchFamily="49" charset="-122"/>
              </a:rPr>
              <a:t>    </a:t>
            </a:r>
            <a:r>
              <a:rPr lang="zh-CN" altLang="en-US" sz="2400" b="1" kern="0" dirty="0">
                <a:solidFill>
                  <a:srgbClr val="FFFFFF"/>
                </a:solidFill>
                <a:ea typeface="黑体" pitchFamily="49" charset="-122"/>
              </a:rPr>
              <a:t>先后掷两颗骰子，第一颗出现“</a:t>
            </a:r>
            <a:r>
              <a:rPr lang="en-US" altLang="zh-CN" sz="2400" b="1" kern="0" dirty="0">
                <a:solidFill>
                  <a:srgbClr val="FFFFFF"/>
                </a:solidFill>
                <a:ea typeface="黑体" pitchFamily="49" charset="-122"/>
              </a:rPr>
              <a:t>3”</a:t>
            </a:r>
            <a:r>
              <a:rPr lang="zh-CN" altLang="en-US" sz="2400" b="1" kern="0" dirty="0">
                <a:solidFill>
                  <a:srgbClr val="FFFFFF"/>
                </a:solidFill>
                <a:ea typeface="黑体" pitchFamily="49" charset="-122"/>
              </a:rPr>
              <a:t>，第二颗出现“</a:t>
            </a:r>
            <a:r>
              <a:rPr lang="en-US" altLang="zh-CN" sz="2400" b="1" kern="0" dirty="0">
                <a:solidFill>
                  <a:srgbClr val="FFFFFF"/>
                </a:solidFill>
                <a:ea typeface="黑体" pitchFamily="49" charset="-122"/>
              </a:rPr>
              <a:t>4”</a:t>
            </a:r>
            <a:r>
              <a:rPr lang="zh-CN" altLang="en-US" sz="2400" b="1" kern="0" dirty="0">
                <a:solidFill>
                  <a:srgbClr val="FFFFFF"/>
                </a:solidFill>
                <a:ea typeface="黑体" pitchFamily="49" charset="-122"/>
              </a:rPr>
              <a:t>的几率为： </a:t>
            </a:r>
            <a:endParaRPr lang="en-US" altLang="zh-CN" sz="2400" b="1" kern="0" dirty="0">
              <a:solidFill>
                <a:srgbClr val="FFFFFF"/>
              </a:solidFill>
              <a:ea typeface="黑体" pitchFamily="49" charset="-122"/>
            </a:endParaRPr>
          </a:p>
        </p:txBody>
      </p:sp>
      <p:sp>
        <p:nvSpPr>
          <p:cNvPr id="5" name="Rectangle 3"/>
          <p:cNvSpPr txBox="1">
            <a:spLocks noChangeArrowheads="1"/>
          </p:cNvSpPr>
          <p:nvPr/>
        </p:nvSpPr>
        <p:spPr bwMode="auto">
          <a:xfrm>
            <a:off x="739934" y="5286169"/>
            <a:ext cx="10071562" cy="6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b="1" kern="0" dirty="0">
                <a:solidFill>
                  <a:srgbClr val="FFFFFF"/>
                </a:solidFill>
                <a:ea typeface="黑体" pitchFamily="49" charset="-122"/>
              </a:rPr>
              <a:t>思考题：   同时掷两颗骰子，出现</a:t>
            </a:r>
            <a:r>
              <a:rPr lang="en-US" altLang="zh-CN" sz="2400" b="1" kern="0" dirty="0">
                <a:solidFill>
                  <a:srgbClr val="FFFFFF"/>
                </a:solidFill>
                <a:ea typeface="黑体" pitchFamily="49" charset="-122"/>
              </a:rPr>
              <a:t>(3+4)</a:t>
            </a:r>
            <a:r>
              <a:rPr lang="zh-CN" altLang="en-US" sz="2400" b="1" kern="0" dirty="0">
                <a:solidFill>
                  <a:srgbClr val="FFFFFF"/>
                </a:solidFill>
                <a:ea typeface="黑体" pitchFamily="49" charset="-122"/>
              </a:rPr>
              <a:t>这种组合的几率是多少</a:t>
            </a:r>
            <a:r>
              <a:rPr lang="zh-CN" altLang="en-US" sz="2400" b="1" kern="0" dirty="0" smtClean="0">
                <a:solidFill>
                  <a:srgbClr val="FFFFFF"/>
                </a:solidFill>
                <a:ea typeface="黑体" pitchFamily="49" charset="-122"/>
              </a:rPr>
              <a:t>？</a:t>
            </a:r>
            <a:endParaRPr lang="en-US" altLang="zh-CN" sz="2400" b="1" kern="0" dirty="0">
              <a:solidFill>
                <a:srgbClr val="FFFFFF"/>
              </a:solidFill>
              <a:ea typeface="黑体" pitchFamily="49" charset="-122"/>
            </a:endParaRPr>
          </a:p>
        </p:txBody>
      </p:sp>
      <p:sp>
        <p:nvSpPr>
          <p:cNvPr id="6" name="Rectangle 3"/>
          <p:cNvSpPr txBox="1">
            <a:spLocks noChangeArrowheads="1"/>
          </p:cNvSpPr>
          <p:nvPr/>
        </p:nvSpPr>
        <p:spPr bwMode="auto">
          <a:xfrm>
            <a:off x="1571528" y="4541220"/>
            <a:ext cx="201612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i="1" kern="0" dirty="0">
                <a:solidFill>
                  <a:srgbClr val="FFFF00"/>
                </a:solidFill>
                <a:ea typeface="黑体" pitchFamily="49" charset="-122"/>
              </a:rPr>
              <a:t>P(3 </a:t>
            </a:r>
            <a:r>
              <a:rPr lang="en-US" altLang="zh-CN" sz="2800" b="1" i="1" kern="0" dirty="0">
                <a:solidFill>
                  <a:srgbClr val="FFFF00"/>
                </a:solidFill>
                <a:ea typeface="黑体" pitchFamily="49" charset="-122"/>
                <a:sym typeface="Symbol" pitchFamily="18" charset="2"/>
              </a:rPr>
              <a:t> 4)  =</a:t>
            </a:r>
            <a:endParaRPr lang="en-US" altLang="zh-CN" sz="2800" b="1" kern="0" dirty="0">
              <a:solidFill>
                <a:srgbClr val="FFFFFF"/>
              </a:solidFill>
              <a:ea typeface="黑体" pitchFamily="49" charset="-122"/>
            </a:endParaRPr>
          </a:p>
        </p:txBody>
      </p:sp>
      <p:sp>
        <p:nvSpPr>
          <p:cNvPr id="7" name="Rectangle 3"/>
          <p:cNvSpPr txBox="1">
            <a:spLocks noChangeArrowheads="1"/>
          </p:cNvSpPr>
          <p:nvPr/>
        </p:nvSpPr>
        <p:spPr bwMode="auto">
          <a:xfrm>
            <a:off x="3381278" y="4536457"/>
            <a:ext cx="1944687"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i="1" kern="0" dirty="0">
                <a:solidFill>
                  <a:srgbClr val="FFFF00"/>
                </a:solidFill>
                <a:ea typeface="黑体" pitchFamily="49" charset="-122"/>
              </a:rPr>
              <a:t>P(3</a:t>
            </a:r>
            <a:r>
              <a:rPr lang="en-US" altLang="zh-CN" sz="2800" b="1" i="1" kern="0" dirty="0">
                <a:solidFill>
                  <a:srgbClr val="FFFF00"/>
                </a:solidFill>
                <a:ea typeface="黑体" pitchFamily="49" charset="-122"/>
                <a:sym typeface="Symbol" pitchFamily="18" charset="2"/>
              </a:rPr>
              <a:t>)</a:t>
            </a:r>
            <a:r>
              <a:rPr lang="en-US" altLang="zh-CN" sz="2800" b="1" i="1" kern="0" dirty="0">
                <a:solidFill>
                  <a:srgbClr val="FFFF00"/>
                </a:solidFill>
                <a:ea typeface="黑体" pitchFamily="49" charset="-122"/>
              </a:rPr>
              <a:t>P(</a:t>
            </a:r>
            <a:r>
              <a:rPr lang="en-US" altLang="zh-CN" sz="2800" b="1" i="1" kern="0" dirty="0">
                <a:solidFill>
                  <a:srgbClr val="FFFF00"/>
                </a:solidFill>
                <a:ea typeface="黑体" pitchFamily="49" charset="-122"/>
                <a:sym typeface="Symbol" pitchFamily="18" charset="2"/>
              </a:rPr>
              <a:t>4)</a:t>
            </a:r>
            <a:endParaRPr lang="en-US" altLang="zh-CN" sz="2800" b="1" kern="0" dirty="0">
              <a:solidFill>
                <a:srgbClr val="FFFFFF"/>
              </a:solidFill>
              <a:ea typeface="黑体" pitchFamily="49" charset="-122"/>
            </a:endParaRPr>
          </a:p>
        </p:txBody>
      </p:sp>
      <p:sp>
        <p:nvSpPr>
          <p:cNvPr id="8" name="Rectangle 3"/>
          <p:cNvSpPr txBox="1">
            <a:spLocks noChangeArrowheads="1"/>
          </p:cNvSpPr>
          <p:nvPr/>
        </p:nvSpPr>
        <p:spPr bwMode="auto">
          <a:xfrm>
            <a:off x="4749702" y="4541220"/>
            <a:ext cx="3403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kern="0" dirty="0">
                <a:solidFill>
                  <a:srgbClr val="FFFF00"/>
                </a:solidFill>
                <a:ea typeface="黑体" pitchFamily="49" charset="-122"/>
              </a:rPr>
              <a:t>= (1/6) (1/6)</a:t>
            </a:r>
            <a:r>
              <a:rPr lang="en-US" altLang="zh-CN" sz="2800" b="1" kern="0" dirty="0">
                <a:solidFill>
                  <a:srgbClr val="FFFFFF"/>
                </a:solidFill>
                <a:ea typeface="黑体" pitchFamily="49" charset="-122"/>
              </a:rPr>
              <a:t>  =1/36         </a:t>
            </a:r>
          </a:p>
        </p:txBody>
      </p:sp>
    </p:spTree>
    <p:extLst>
      <p:ext uri="{BB962C8B-B14F-4D97-AF65-F5344CB8AC3E}">
        <p14:creationId xmlns:p14="http://schemas.microsoft.com/office/powerpoint/2010/main" val="2777349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a:xfrm>
            <a:off x="466725" y="1119188"/>
            <a:ext cx="3352800" cy="533400"/>
          </a:xfrm>
          <a:ln>
            <a:solidFill>
              <a:srgbClr val="99FFCC"/>
            </a:solidFill>
            <a:miter lim="800000"/>
            <a:headEnd/>
            <a:tailEnd/>
          </a:ln>
        </p:spPr>
        <p:txBody>
          <a:bodyPr/>
          <a:lstStyle/>
          <a:p>
            <a:pPr algn="l" eaLnBrk="1" hangingPunct="1"/>
            <a:r>
              <a:rPr lang="en-US" altLang="zh-CN" sz="3600" b="1">
                <a:latin typeface="黑体" panose="02010609060101010101" pitchFamily="49" charset="-122"/>
                <a:ea typeface="黑体" panose="02010609060101010101" pitchFamily="49" charset="-122"/>
              </a:rPr>
              <a:t>1.3  </a:t>
            </a:r>
            <a:r>
              <a:rPr lang="zh-CN" altLang="en-US" sz="3600" b="1">
                <a:latin typeface="黑体" panose="02010609060101010101" pitchFamily="49" charset="-122"/>
                <a:ea typeface="黑体" panose="02010609060101010101" pitchFamily="49" charset="-122"/>
              </a:rPr>
              <a:t>条件概率</a:t>
            </a:r>
          </a:p>
        </p:txBody>
      </p:sp>
      <p:sp>
        <p:nvSpPr>
          <p:cNvPr id="14339" name="Rectangle 1027"/>
          <p:cNvSpPr>
            <a:spLocks noGrp="1" noChangeArrowheads="1"/>
          </p:cNvSpPr>
          <p:nvPr>
            <p:ph type="body" idx="1"/>
          </p:nvPr>
        </p:nvSpPr>
        <p:spPr>
          <a:xfrm>
            <a:off x="348383" y="2098676"/>
            <a:ext cx="11319741" cy="5400675"/>
          </a:xfrm>
        </p:spPr>
        <p:txBody>
          <a:bodyPr/>
          <a:lstStyle/>
          <a:p>
            <a:pPr marL="0" indent="0" eaLnBrk="1" hangingPunct="1">
              <a:lnSpc>
                <a:spcPct val="120000"/>
              </a:lnSpc>
              <a:defRPr/>
            </a:pPr>
            <a:r>
              <a:rPr lang="zh-CN" altLang="en-US" sz="2600" dirty="0">
                <a:ea typeface="黑体" panose="02010609060101010101" pitchFamily="49" charset="-122"/>
              </a:rPr>
              <a:t>  实际问题中，常会遇到在前一事件</a:t>
            </a:r>
            <a:r>
              <a:rPr lang="en-US" altLang="zh-CN" sz="2600" dirty="0">
                <a:ea typeface="黑体" panose="02010609060101010101" pitchFamily="49" charset="-122"/>
              </a:rPr>
              <a:t>(</a:t>
            </a:r>
            <a:r>
              <a:rPr lang="en-US" altLang="zh-CN" sz="2600" dirty="0">
                <a:solidFill>
                  <a:srgbClr val="FFFF00"/>
                </a:solidFill>
                <a:ea typeface="黑体" panose="02010609060101010101" pitchFamily="49" charset="-122"/>
              </a:rPr>
              <a:t>B</a:t>
            </a:r>
            <a:r>
              <a:rPr lang="en-US" altLang="zh-CN" sz="2600" dirty="0">
                <a:ea typeface="黑体" panose="02010609060101010101" pitchFamily="49" charset="-122"/>
              </a:rPr>
              <a:t>)</a:t>
            </a:r>
            <a:r>
              <a:rPr lang="zh-CN" altLang="en-US" sz="2600" dirty="0">
                <a:ea typeface="黑体" panose="02010609060101010101" pitchFamily="49" charset="-122"/>
              </a:rPr>
              <a:t>已发生的情况下，后一事件</a:t>
            </a:r>
            <a:r>
              <a:rPr lang="en-US" altLang="zh-CN" sz="2600" dirty="0">
                <a:ea typeface="黑体" panose="02010609060101010101" pitchFamily="49" charset="-122"/>
              </a:rPr>
              <a:t>(</a:t>
            </a:r>
            <a:r>
              <a:rPr lang="en-US" altLang="zh-CN" sz="2600" dirty="0">
                <a:solidFill>
                  <a:srgbClr val="FFFF00"/>
                </a:solidFill>
                <a:ea typeface="黑体" panose="02010609060101010101" pitchFamily="49" charset="-122"/>
              </a:rPr>
              <a:t>A</a:t>
            </a:r>
            <a:r>
              <a:rPr lang="en-US" altLang="zh-CN" sz="2600" dirty="0">
                <a:ea typeface="黑体" panose="02010609060101010101" pitchFamily="49" charset="-122"/>
              </a:rPr>
              <a:t>)</a:t>
            </a:r>
            <a:r>
              <a:rPr lang="zh-CN" altLang="en-US" sz="2600" dirty="0">
                <a:ea typeface="黑体" panose="02010609060101010101" pitchFamily="49" charset="-122"/>
              </a:rPr>
              <a:t>可能发生的几率，即所谓</a:t>
            </a:r>
            <a:r>
              <a:rPr lang="zh-CN" altLang="en-US" sz="2600" dirty="0">
                <a:solidFill>
                  <a:schemeClr val="tx2"/>
                </a:solidFill>
                <a:ea typeface="黑体" panose="02010609060101010101" pitchFamily="49" charset="-122"/>
              </a:rPr>
              <a:t>条件概率</a:t>
            </a:r>
            <a:r>
              <a:rPr lang="zh-CN" altLang="en-US" sz="2600" dirty="0">
                <a:ea typeface="黑体" panose="02010609060101010101" pitchFamily="49" charset="-122"/>
              </a:rPr>
              <a:t>。表示为</a:t>
            </a:r>
            <a:r>
              <a:rPr lang="en-US" altLang="zh-CN" sz="2600" b="1" i="1" dirty="0">
                <a:solidFill>
                  <a:schemeClr val="tx2"/>
                </a:solidFill>
                <a:ea typeface="黑体" panose="02010609060101010101" pitchFamily="49" charset="-122"/>
              </a:rPr>
              <a:t>P(A|B)</a:t>
            </a:r>
            <a:r>
              <a:rPr lang="zh-CN" altLang="en-US" sz="2600" dirty="0">
                <a:ea typeface="黑体" panose="02010609060101010101" pitchFamily="49" charset="-122"/>
              </a:rPr>
              <a:t>。以下式计算：</a:t>
            </a:r>
          </a:p>
          <a:p>
            <a:pPr marL="0" indent="0" eaLnBrk="1" hangingPunct="1">
              <a:lnSpc>
                <a:spcPct val="120000"/>
              </a:lnSpc>
              <a:buNone/>
              <a:defRPr/>
            </a:pPr>
            <a:r>
              <a:rPr lang="zh-CN" altLang="en-US" sz="2600" dirty="0">
                <a:ea typeface="黑体" panose="02010609060101010101" pitchFamily="49" charset="-122"/>
              </a:rPr>
              <a:t>            </a:t>
            </a:r>
            <a:r>
              <a:rPr lang="en-US" altLang="zh-CN" sz="2600" b="1" i="1" dirty="0">
                <a:solidFill>
                  <a:schemeClr val="tx2"/>
                </a:solidFill>
                <a:ea typeface="黑体" panose="02010609060101010101" pitchFamily="49" charset="-122"/>
              </a:rPr>
              <a:t>P(A|B)  = P(A</a:t>
            </a:r>
            <a:r>
              <a:rPr lang="en-US" altLang="zh-CN" sz="2600" b="1" i="1" dirty="0">
                <a:solidFill>
                  <a:schemeClr val="tx2"/>
                </a:solidFill>
                <a:ea typeface="黑体" panose="02010609060101010101" pitchFamily="49" charset="-122"/>
                <a:sym typeface="Symbol" pitchFamily="18" charset="2"/>
              </a:rPr>
              <a:t></a:t>
            </a:r>
            <a:r>
              <a:rPr lang="en-US" altLang="zh-CN" sz="2600" b="1" i="1" dirty="0">
                <a:solidFill>
                  <a:schemeClr val="tx2"/>
                </a:solidFill>
                <a:ea typeface="黑体" panose="02010609060101010101" pitchFamily="49" charset="-122"/>
              </a:rPr>
              <a:t>B) / P(B)                    </a:t>
            </a:r>
            <a:r>
              <a:rPr lang="en-US" altLang="zh-CN" sz="2600" dirty="0">
                <a:ea typeface="黑体" panose="02010609060101010101" pitchFamily="49" charset="-122"/>
              </a:rPr>
              <a:t>(1.8)</a:t>
            </a:r>
          </a:p>
          <a:p>
            <a:pPr marL="0" indent="0" eaLnBrk="1" hangingPunct="1">
              <a:lnSpc>
                <a:spcPct val="120000"/>
              </a:lnSpc>
              <a:buNone/>
              <a:defRPr/>
            </a:pPr>
            <a:endParaRPr lang="en-US" altLang="zh-CN" sz="2600" dirty="0">
              <a:ea typeface="黑体" panose="02010609060101010101" pitchFamily="49" charset="-122"/>
            </a:endParaRPr>
          </a:p>
          <a:p>
            <a:pPr eaLnBrk="1" hangingPunct="1">
              <a:lnSpc>
                <a:spcPct val="120000"/>
              </a:lnSpc>
              <a:defRPr/>
            </a:pPr>
            <a:r>
              <a:rPr lang="zh-CN" altLang="en-US" sz="2600" dirty="0">
                <a:ea typeface="黑体" panose="02010609060101010101" pitchFamily="49" charset="-122"/>
              </a:rPr>
              <a:t>思考题：  </a:t>
            </a:r>
            <a:r>
              <a:rPr lang="en-US" altLang="zh-CN" sz="2600" dirty="0">
                <a:ea typeface="黑体" panose="02010609060101010101" pitchFamily="49" charset="-122"/>
              </a:rPr>
              <a:t>A</a:t>
            </a:r>
            <a:r>
              <a:rPr lang="zh-CN" altLang="en-US" sz="2600" dirty="0">
                <a:ea typeface="黑体" panose="02010609060101010101" pitchFamily="49" charset="-122"/>
              </a:rPr>
              <a:t>、</a:t>
            </a:r>
            <a:r>
              <a:rPr lang="en-US" altLang="zh-CN" sz="2600" dirty="0">
                <a:ea typeface="黑体" panose="02010609060101010101" pitchFamily="49" charset="-122"/>
              </a:rPr>
              <a:t>B</a:t>
            </a:r>
            <a:r>
              <a:rPr lang="zh-CN" altLang="en-US" sz="2600" dirty="0">
                <a:ea typeface="黑体" panose="02010609060101010101" pitchFamily="49" charset="-122"/>
              </a:rPr>
              <a:t>两袋分别装有</a:t>
            </a:r>
            <a:r>
              <a:rPr lang="en-US" altLang="zh-CN" sz="2600" dirty="0">
                <a:solidFill>
                  <a:srgbClr val="FF9966"/>
                </a:solidFill>
                <a:ea typeface="黑体" panose="02010609060101010101" pitchFamily="49" charset="-122"/>
              </a:rPr>
              <a:t>2</a:t>
            </a:r>
            <a:r>
              <a:rPr lang="zh-CN" altLang="en-US" sz="2600" dirty="0">
                <a:ea typeface="黑体" panose="02010609060101010101" pitchFamily="49" charset="-122"/>
              </a:rPr>
              <a:t>个</a:t>
            </a:r>
            <a:r>
              <a:rPr lang="zh-CN" altLang="en-US" sz="2600" dirty="0">
                <a:solidFill>
                  <a:srgbClr val="FF9966"/>
                </a:solidFill>
                <a:ea typeface="黑体" panose="02010609060101010101" pitchFamily="49" charset="-122"/>
              </a:rPr>
              <a:t>红</a:t>
            </a:r>
            <a:r>
              <a:rPr lang="zh-CN" altLang="en-US" sz="2600" dirty="0">
                <a:ea typeface="黑体" panose="02010609060101010101" pitchFamily="49" charset="-122"/>
              </a:rPr>
              <a:t>球和</a:t>
            </a:r>
            <a:r>
              <a:rPr lang="en-US" altLang="zh-CN" sz="2600" dirty="0">
                <a:ea typeface="黑体" panose="02010609060101010101" pitchFamily="49" charset="-122"/>
              </a:rPr>
              <a:t>2</a:t>
            </a:r>
            <a:r>
              <a:rPr lang="zh-CN" altLang="en-US" sz="2600" dirty="0">
                <a:ea typeface="黑体" panose="02010609060101010101" pitchFamily="49" charset="-122"/>
              </a:rPr>
              <a:t>个白球，连续两次从</a:t>
            </a:r>
            <a:r>
              <a:rPr lang="en-US" altLang="zh-CN" sz="2600" dirty="0">
                <a:ea typeface="黑体" panose="02010609060101010101" pitchFamily="49" charset="-122"/>
              </a:rPr>
              <a:t>A</a:t>
            </a:r>
            <a:r>
              <a:rPr lang="zh-CN" altLang="en-US" sz="2600" dirty="0">
                <a:ea typeface="黑体" panose="02010609060101010101" pitchFamily="49" charset="-122"/>
              </a:rPr>
              <a:t>、</a:t>
            </a:r>
            <a:r>
              <a:rPr lang="en-US" altLang="zh-CN" sz="2600" dirty="0">
                <a:ea typeface="黑体" panose="02010609060101010101" pitchFamily="49" charset="-122"/>
              </a:rPr>
              <a:t>B</a:t>
            </a:r>
            <a:r>
              <a:rPr lang="zh-CN" altLang="en-US" sz="2600" dirty="0">
                <a:ea typeface="黑体" panose="02010609060101010101" pitchFamily="49" charset="-122"/>
              </a:rPr>
              <a:t>两袋中各取</a:t>
            </a:r>
            <a:r>
              <a:rPr lang="en-US" altLang="zh-CN" sz="2600" dirty="0">
                <a:ea typeface="黑体" panose="02010609060101010101" pitchFamily="49" charset="-122"/>
              </a:rPr>
              <a:t>1</a:t>
            </a:r>
            <a:r>
              <a:rPr lang="zh-CN" altLang="en-US" sz="2600" dirty="0">
                <a:ea typeface="黑体" panose="02010609060101010101" pitchFamily="49" charset="-122"/>
              </a:rPr>
              <a:t>球互换</a:t>
            </a:r>
            <a:r>
              <a:rPr lang="zh-CN" altLang="en-US" sz="2600" dirty="0">
                <a:solidFill>
                  <a:schemeClr val="tx2"/>
                </a:solidFill>
                <a:ea typeface="黑体" panose="02010609060101010101" pitchFamily="49" charset="-122"/>
              </a:rPr>
              <a:t>后</a:t>
            </a:r>
            <a:r>
              <a:rPr lang="zh-CN" altLang="en-US" sz="2600" dirty="0">
                <a:ea typeface="黑体" panose="02010609060101010101" pitchFamily="49" charset="-122"/>
              </a:rPr>
              <a:t>，</a:t>
            </a:r>
            <a:r>
              <a:rPr lang="en-US" altLang="zh-CN" sz="2600" dirty="0">
                <a:ea typeface="黑体" panose="02010609060101010101" pitchFamily="49" charset="-122"/>
              </a:rPr>
              <a:t>A</a:t>
            </a:r>
            <a:r>
              <a:rPr lang="zh-CN" altLang="en-US" sz="2600" dirty="0">
                <a:ea typeface="黑体" panose="02010609060101010101" pitchFamily="49" charset="-122"/>
              </a:rPr>
              <a:t>袋皆为白球、</a:t>
            </a:r>
            <a:r>
              <a:rPr lang="en-US" altLang="zh-CN" sz="2600" dirty="0">
                <a:ea typeface="黑体" panose="02010609060101010101" pitchFamily="49" charset="-122"/>
              </a:rPr>
              <a:t>B</a:t>
            </a:r>
            <a:r>
              <a:rPr lang="zh-CN" altLang="en-US" sz="2600" dirty="0">
                <a:ea typeface="黑体" panose="02010609060101010101" pitchFamily="49" charset="-122"/>
              </a:rPr>
              <a:t>袋皆为红球的几率若干？</a:t>
            </a:r>
            <a:endParaRPr lang="en-US" altLang="zh-CN" sz="2600" dirty="0">
              <a:ea typeface="黑体" panose="02010609060101010101" pitchFamily="49" charset="-122"/>
            </a:endParaRPr>
          </a:p>
        </p:txBody>
      </p:sp>
    </p:spTree>
    <p:extLst>
      <p:ext uri="{BB962C8B-B14F-4D97-AF65-F5344CB8AC3E}">
        <p14:creationId xmlns:p14="http://schemas.microsoft.com/office/powerpoint/2010/main" val="1236287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027"/>
          <p:cNvSpPr>
            <a:spLocks noGrp="1" noChangeArrowheads="1"/>
          </p:cNvSpPr>
          <p:nvPr>
            <p:ph type="body" idx="1"/>
          </p:nvPr>
        </p:nvSpPr>
        <p:spPr>
          <a:xfrm>
            <a:off x="289103" y="892162"/>
            <a:ext cx="11613793" cy="1173253"/>
          </a:xfrm>
        </p:spPr>
        <p:txBody>
          <a:bodyPr/>
          <a:lstStyle/>
          <a:p>
            <a:pPr marL="0" indent="0" eaLnBrk="1" hangingPunct="1">
              <a:lnSpc>
                <a:spcPct val="120000"/>
              </a:lnSpc>
              <a:spcBef>
                <a:spcPts val="2400"/>
              </a:spcBef>
              <a:buNone/>
              <a:defRPr/>
            </a:pPr>
            <a:r>
              <a:rPr lang="zh-CN" altLang="en-US" sz="2800" dirty="0">
                <a:ea typeface="黑体" panose="02010609060101010101" pitchFamily="49" charset="-122"/>
              </a:rPr>
              <a:t>思考题：  </a:t>
            </a:r>
            <a:r>
              <a:rPr lang="zh-CN" altLang="en-US" sz="2800" dirty="0" smtClean="0">
                <a:ea typeface="黑体" panose="02010609060101010101" pitchFamily="49" charset="-122"/>
              </a:rPr>
              <a:t>甲、乙两</a:t>
            </a:r>
            <a:r>
              <a:rPr lang="zh-CN" altLang="en-US" sz="2800" dirty="0">
                <a:ea typeface="黑体" panose="02010609060101010101" pitchFamily="49" charset="-122"/>
              </a:rPr>
              <a:t>袋分别装有</a:t>
            </a:r>
            <a:r>
              <a:rPr lang="en-US" altLang="zh-CN" sz="2800" dirty="0">
                <a:solidFill>
                  <a:schemeClr val="tx2"/>
                </a:solidFill>
                <a:ea typeface="黑体" panose="02010609060101010101" pitchFamily="49" charset="-122"/>
              </a:rPr>
              <a:t>2</a:t>
            </a:r>
            <a:r>
              <a:rPr lang="zh-CN" altLang="en-US" sz="2800" dirty="0">
                <a:ea typeface="黑体" panose="02010609060101010101" pitchFamily="49" charset="-122"/>
              </a:rPr>
              <a:t>个</a:t>
            </a:r>
            <a:r>
              <a:rPr lang="zh-CN" altLang="en-US" sz="2800" dirty="0">
                <a:solidFill>
                  <a:schemeClr val="accent5">
                    <a:lumMod val="90000"/>
                  </a:schemeClr>
                </a:solidFill>
                <a:ea typeface="黑体" panose="02010609060101010101" pitchFamily="49" charset="-122"/>
              </a:rPr>
              <a:t>红球</a:t>
            </a:r>
            <a:r>
              <a:rPr lang="zh-CN" altLang="en-US" sz="2800" dirty="0">
                <a:ea typeface="黑体" panose="02010609060101010101" pitchFamily="49" charset="-122"/>
              </a:rPr>
              <a:t>和</a:t>
            </a:r>
            <a:r>
              <a:rPr lang="en-US" altLang="zh-CN" sz="2800" dirty="0">
                <a:solidFill>
                  <a:schemeClr val="tx2"/>
                </a:solidFill>
                <a:ea typeface="黑体" panose="02010609060101010101" pitchFamily="49" charset="-122"/>
              </a:rPr>
              <a:t>2</a:t>
            </a:r>
            <a:r>
              <a:rPr lang="zh-CN" altLang="en-US" sz="2800" dirty="0">
                <a:ea typeface="黑体" panose="02010609060101010101" pitchFamily="49" charset="-122"/>
              </a:rPr>
              <a:t>个白球，连续两次</a:t>
            </a:r>
            <a:r>
              <a:rPr lang="zh-CN" altLang="en-US" sz="2800" dirty="0" smtClean="0">
                <a:ea typeface="黑体" panose="02010609060101010101" pitchFamily="49" charset="-122"/>
              </a:rPr>
              <a:t>从</a:t>
            </a:r>
            <a:r>
              <a:rPr lang="zh-CN" altLang="en-US" sz="2800" dirty="0">
                <a:ea typeface="黑体" panose="02010609060101010101" pitchFamily="49" charset="-122"/>
              </a:rPr>
              <a:t>甲</a:t>
            </a:r>
            <a:r>
              <a:rPr lang="zh-CN" altLang="en-US" sz="2800" dirty="0" smtClean="0">
                <a:ea typeface="黑体" panose="02010609060101010101" pitchFamily="49" charset="-122"/>
              </a:rPr>
              <a:t>、乙两</a:t>
            </a:r>
            <a:r>
              <a:rPr lang="zh-CN" altLang="en-US" sz="2800" dirty="0">
                <a:ea typeface="黑体" panose="02010609060101010101" pitchFamily="49" charset="-122"/>
              </a:rPr>
              <a:t>袋中各取</a:t>
            </a:r>
            <a:r>
              <a:rPr lang="en-US" altLang="zh-CN" sz="2800" dirty="0">
                <a:ea typeface="黑体" panose="02010609060101010101" pitchFamily="49" charset="-122"/>
              </a:rPr>
              <a:t>1</a:t>
            </a:r>
            <a:r>
              <a:rPr lang="zh-CN" altLang="en-US" sz="2800" dirty="0">
                <a:ea typeface="黑体" panose="02010609060101010101" pitchFamily="49" charset="-122"/>
              </a:rPr>
              <a:t>球互换后</a:t>
            </a:r>
            <a:r>
              <a:rPr lang="zh-CN" altLang="en-US" sz="2800" dirty="0" smtClean="0">
                <a:ea typeface="黑体" panose="02010609060101010101" pitchFamily="49" charset="-122"/>
              </a:rPr>
              <a:t>，甲袋</a:t>
            </a:r>
            <a:r>
              <a:rPr lang="zh-CN" altLang="en-US" sz="2800" dirty="0">
                <a:ea typeface="黑体" panose="02010609060101010101" pitchFamily="49" charset="-122"/>
              </a:rPr>
              <a:t>皆为白球</a:t>
            </a:r>
            <a:r>
              <a:rPr lang="zh-CN" altLang="en-US" sz="2800" dirty="0" smtClean="0">
                <a:ea typeface="黑体" panose="02010609060101010101" pitchFamily="49" charset="-122"/>
              </a:rPr>
              <a:t>、乙袋</a:t>
            </a:r>
            <a:r>
              <a:rPr lang="zh-CN" altLang="en-US" sz="2800" dirty="0">
                <a:ea typeface="黑体" panose="02010609060101010101" pitchFamily="49" charset="-122"/>
              </a:rPr>
              <a:t>皆为</a:t>
            </a:r>
            <a:r>
              <a:rPr lang="zh-CN" altLang="en-US" sz="2800" dirty="0">
                <a:solidFill>
                  <a:schemeClr val="accent5">
                    <a:lumMod val="90000"/>
                  </a:schemeClr>
                </a:solidFill>
                <a:ea typeface="黑体" panose="02010609060101010101" pitchFamily="49" charset="-122"/>
              </a:rPr>
              <a:t>红球</a:t>
            </a:r>
            <a:r>
              <a:rPr lang="zh-CN" altLang="en-US" sz="2800" dirty="0">
                <a:ea typeface="黑体" panose="02010609060101010101" pitchFamily="49" charset="-122"/>
              </a:rPr>
              <a:t>的几率为多大</a:t>
            </a:r>
            <a:r>
              <a:rPr lang="zh-CN" altLang="en-US" sz="2800" dirty="0" smtClean="0">
                <a:ea typeface="黑体" panose="02010609060101010101" pitchFamily="49" charset="-122"/>
              </a:rPr>
              <a:t>？</a:t>
            </a:r>
            <a:endParaRPr lang="en-US" altLang="zh-CN" sz="2800" dirty="0">
              <a:ea typeface="黑体" panose="02010609060101010101" pitchFamily="49" charset="-122"/>
            </a:endParaRPr>
          </a:p>
        </p:txBody>
      </p:sp>
      <p:sp>
        <p:nvSpPr>
          <p:cNvPr id="3" name="Rectangle 1027"/>
          <p:cNvSpPr txBox="1">
            <a:spLocks noChangeArrowheads="1"/>
          </p:cNvSpPr>
          <p:nvPr/>
        </p:nvSpPr>
        <p:spPr bwMode="auto">
          <a:xfrm>
            <a:off x="160241" y="2280468"/>
            <a:ext cx="11920250" cy="741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2400"/>
              </a:spcBef>
              <a:defRPr/>
            </a:pPr>
            <a:r>
              <a:rPr lang="zh-CN" altLang="en-US" sz="2400" kern="0" dirty="0" smtClean="0">
                <a:ea typeface="黑体" panose="02010609060101010101" pitchFamily="49" charset="-122"/>
              </a:rPr>
              <a:t>第一次</a:t>
            </a:r>
            <a:r>
              <a:rPr lang="zh-CN" altLang="en-US" sz="2400" kern="0" dirty="0" smtClean="0">
                <a:ea typeface="黑体" panose="02010609060101010101" pitchFamily="49" charset="-122"/>
              </a:rPr>
              <a:t>交换后，两</a:t>
            </a:r>
            <a:r>
              <a:rPr lang="zh-CN" altLang="en-US" sz="2400" kern="0" dirty="0" smtClean="0">
                <a:ea typeface="黑体" panose="02010609060101010101" pitchFamily="49" charset="-122"/>
              </a:rPr>
              <a:t>袋必然均有一个白球和</a:t>
            </a:r>
            <a:r>
              <a:rPr lang="zh-CN" altLang="en-US" sz="2400" kern="0" dirty="0" smtClean="0">
                <a:solidFill>
                  <a:srgbClr val="FF9966"/>
                </a:solidFill>
                <a:ea typeface="黑体" panose="02010609060101010101" pitchFamily="49" charset="-122"/>
              </a:rPr>
              <a:t>红</a:t>
            </a:r>
            <a:r>
              <a:rPr lang="zh-CN" altLang="en-US" sz="2400" kern="0" dirty="0" smtClean="0">
                <a:ea typeface="黑体" panose="02010609060101010101" pitchFamily="49" charset="-122"/>
              </a:rPr>
              <a:t>球，</a:t>
            </a:r>
            <a:r>
              <a:rPr lang="zh-CN" altLang="en-US" sz="2400" kern="0" dirty="0" smtClean="0">
                <a:ea typeface="黑体" panose="02010609060101010101" pitchFamily="49" charset="-122"/>
              </a:rPr>
              <a:t>故事件</a:t>
            </a:r>
            <a:r>
              <a:rPr lang="en-US" altLang="zh-CN" sz="2400" kern="0" dirty="0" smtClean="0">
                <a:ea typeface="黑体" panose="02010609060101010101" pitchFamily="49" charset="-122"/>
              </a:rPr>
              <a:t>B</a:t>
            </a:r>
            <a:r>
              <a:rPr lang="zh-CN" altLang="en-US" sz="2400" kern="0" dirty="0" smtClean="0">
                <a:ea typeface="黑体" panose="02010609060101010101" pitchFamily="49" charset="-122"/>
              </a:rPr>
              <a:t>发生</a:t>
            </a:r>
            <a:r>
              <a:rPr lang="zh-CN" altLang="en-US" sz="2400" kern="0" dirty="0" smtClean="0">
                <a:ea typeface="黑体" panose="02010609060101010101" pitchFamily="49" charset="-122"/>
              </a:rPr>
              <a:t>的几率为</a:t>
            </a:r>
            <a:r>
              <a:rPr lang="en-US" altLang="zh-CN" sz="2400" kern="0" dirty="0" smtClean="0">
                <a:solidFill>
                  <a:schemeClr val="tx2"/>
                </a:solidFill>
                <a:ea typeface="黑体" panose="02010609060101010101" pitchFamily="49" charset="-122"/>
              </a:rPr>
              <a:t> </a:t>
            </a:r>
            <a:r>
              <a:rPr lang="en-US" altLang="zh-CN" sz="2400" kern="0" dirty="0" smtClean="0">
                <a:solidFill>
                  <a:schemeClr val="tx2"/>
                </a:solidFill>
                <a:ea typeface="黑体" panose="02010609060101010101" pitchFamily="49" charset="-122"/>
              </a:rPr>
              <a:t>P</a:t>
            </a:r>
            <a:r>
              <a:rPr lang="en-US" altLang="zh-CN" sz="2400" kern="0" dirty="0" smtClean="0">
                <a:solidFill>
                  <a:schemeClr val="tx2"/>
                </a:solidFill>
                <a:ea typeface="黑体" panose="02010609060101010101" pitchFamily="49" charset="-122"/>
              </a:rPr>
              <a:t>(B)  =</a:t>
            </a:r>
            <a:r>
              <a:rPr lang="en-US" altLang="zh-CN" sz="2400" kern="0" dirty="0" smtClean="0">
                <a:solidFill>
                  <a:schemeClr val="tx2"/>
                </a:solidFill>
                <a:ea typeface="黑体" panose="02010609060101010101" pitchFamily="49" charset="-122"/>
              </a:rPr>
              <a:t>  ?    </a:t>
            </a:r>
            <a:r>
              <a:rPr lang="en-US" altLang="zh-CN" sz="2400" kern="0" dirty="0" smtClean="0">
                <a:ea typeface="黑体" panose="02010609060101010101" pitchFamily="49" charset="-122"/>
              </a:rPr>
              <a:t>.  </a:t>
            </a:r>
            <a:endParaRPr lang="en-US" altLang="zh-CN" sz="2400" kern="0" dirty="0">
              <a:ea typeface="黑体" panose="02010609060101010101" pitchFamily="49" charset="-122"/>
            </a:endParaRPr>
          </a:p>
        </p:txBody>
      </p:sp>
      <p:sp>
        <p:nvSpPr>
          <p:cNvPr id="4" name="Rectangle 1027"/>
          <p:cNvSpPr txBox="1">
            <a:spLocks noChangeArrowheads="1"/>
          </p:cNvSpPr>
          <p:nvPr/>
        </p:nvSpPr>
        <p:spPr bwMode="auto">
          <a:xfrm>
            <a:off x="199749" y="2960210"/>
            <a:ext cx="11729955" cy="1153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30000"/>
              </a:lnSpc>
              <a:spcBef>
                <a:spcPts val="0"/>
              </a:spcBef>
              <a:defRPr/>
            </a:pPr>
            <a:r>
              <a:rPr lang="zh-CN" altLang="en-US" sz="2400" kern="0" dirty="0" smtClean="0">
                <a:ea typeface="黑体" panose="02010609060101010101" pitchFamily="49" charset="-122"/>
              </a:rPr>
              <a:t>第二次</a:t>
            </a:r>
            <a:r>
              <a:rPr lang="zh-CN" altLang="en-US" sz="2400" kern="0" dirty="0" smtClean="0">
                <a:ea typeface="黑体" panose="02010609060101010101" pitchFamily="49" charset="-122"/>
              </a:rPr>
              <a:t>交换</a:t>
            </a:r>
            <a:r>
              <a:rPr lang="en-US" altLang="zh-CN" sz="2400" kern="0" dirty="0" smtClean="0">
                <a:ea typeface="黑体" panose="02010609060101010101" pitchFamily="49" charset="-122"/>
              </a:rPr>
              <a:t>(</a:t>
            </a:r>
            <a:r>
              <a:rPr lang="en-US" altLang="zh-CN" sz="2400" kern="0" dirty="0" smtClean="0">
                <a:solidFill>
                  <a:schemeClr val="tx2"/>
                </a:solidFill>
                <a:ea typeface="黑体" panose="02010609060101010101" pitchFamily="49" charset="-122"/>
              </a:rPr>
              <a:t>A</a:t>
            </a:r>
            <a:r>
              <a:rPr lang="zh-CN" altLang="en-US" sz="2400" kern="0" dirty="0" smtClean="0">
                <a:solidFill>
                  <a:schemeClr val="tx2"/>
                </a:solidFill>
                <a:ea typeface="黑体" panose="02010609060101010101" pitchFamily="49" charset="-122"/>
              </a:rPr>
              <a:t>事件</a:t>
            </a:r>
            <a:r>
              <a:rPr lang="en-US" altLang="zh-CN" sz="2400" kern="0" dirty="0" smtClean="0">
                <a:ea typeface="黑体" panose="02010609060101010101" pitchFamily="49" charset="-122"/>
              </a:rPr>
              <a:t>)</a:t>
            </a:r>
            <a:r>
              <a:rPr lang="zh-CN" altLang="en-US" sz="2400" kern="0" dirty="0" smtClean="0">
                <a:ea typeface="黑体" panose="02010609060101010101" pitchFamily="49" charset="-122"/>
              </a:rPr>
              <a:t>时</a:t>
            </a:r>
            <a:r>
              <a:rPr lang="zh-CN" altLang="en-US" sz="2400" kern="0" dirty="0" smtClean="0">
                <a:ea typeface="黑体" panose="02010609060101010101" pitchFamily="49" charset="-122"/>
              </a:rPr>
              <a:t>，依题意要求</a:t>
            </a:r>
            <a:r>
              <a:rPr lang="zh-CN" altLang="en-US" sz="2400" kern="0" dirty="0" smtClean="0">
                <a:ea typeface="黑体" panose="02010609060101010101" pitchFamily="49" charset="-122"/>
              </a:rPr>
              <a:t>从甲袋</a:t>
            </a:r>
            <a:r>
              <a:rPr lang="zh-CN" altLang="en-US" sz="2400" kern="0" dirty="0" smtClean="0">
                <a:ea typeface="黑体" panose="02010609060101010101" pitchFamily="49" charset="-122"/>
              </a:rPr>
              <a:t>取出</a:t>
            </a:r>
            <a:r>
              <a:rPr lang="en-US" altLang="zh-CN" sz="2400" kern="0" dirty="0" smtClean="0">
                <a:ea typeface="黑体" panose="02010609060101010101" pitchFamily="49" charset="-122"/>
              </a:rPr>
              <a:t>1</a:t>
            </a:r>
            <a:r>
              <a:rPr lang="zh-CN" altLang="en-US" sz="2400" kern="0" dirty="0" smtClean="0">
                <a:ea typeface="黑体" panose="02010609060101010101" pitchFamily="49" charset="-122"/>
              </a:rPr>
              <a:t>个红球 （几率 </a:t>
            </a:r>
            <a:r>
              <a:rPr lang="en-US" altLang="zh-CN" sz="2400" kern="0" dirty="0">
                <a:solidFill>
                  <a:schemeClr val="tx2"/>
                </a:solidFill>
                <a:ea typeface="黑体" panose="02010609060101010101" pitchFamily="49" charset="-122"/>
              </a:rPr>
              <a:t>P</a:t>
            </a:r>
            <a:r>
              <a:rPr lang="en-US" altLang="zh-CN" sz="2400" kern="0" baseline="-25000" dirty="0">
                <a:solidFill>
                  <a:schemeClr val="tx2"/>
                </a:solidFill>
                <a:ea typeface="黑体" panose="02010609060101010101" pitchFamily="49" charset="-122"/>
              </a:rPr>
              <a:t>1</a:t>
            </a:r>
            <a:r>
              <a:rPr lang="en-US" altLang="zh-CN" sz="2400" kern="0" dirty="0">
                <a:ea typeface="黑体" panose="02010609060101010101" pitchFamily="49" charset="-122"/>
              </a:rPr>
              <a:t> =</a:t>
            </a:r>
            <a:r>
              <a:rPr lang="zh-CN" altLang="en-US" sz="2400" kern="0" dirty="0">
                <a:ea typeface="黑体" panose="02010609060101010101" pitchFamily="49" charset="-122"/>
              </a:rPr>
              <a:t> </a:t>
            </a:r>
            <a:r>
              <a:rPr lang="zh-CN" altLang="en-US" sz="2400" kern="0" dirty="0" smtClean="0">
                <a:solidFill>
                  <a:schemeClr val="tx2"/>
                </a:solidFill>
                <a:ea typeface="黑体" panose="02010609060101010101" pitchFamily="49" charset="-122"/>
              </a:rPr>
              <a:t>？</a:t>
            </a:r>
            <a:r>
              <a:rPr lang="zh-CN" altLang="en-US" sz="2400" kern="0" dirty="0" smtClean="0">
                <a:ea typeface="黑体" panose="02010609060101010101" pitchFamily="49" charset="-122"/>
              </a:rPr>
              <a:t>     ）</a:t>
            </a:r>
            <a:r>
              <a:rPr lang="en-US" altLang="zh-CN" sz="2400" kern="0" dirty="0" smtClean="0">
                <a:ea typeface="黑体" panose="02010609060101010101" pitchFamily="49" charset="-122"/>
              </a:rPr>
              <a:t>,</a:t>
            </a:r>
            <a:r>
              <a:rPr lang="zh-CN" altLang="en-US" sz="2400" kern="0" dirty="0" smtClean="0">
                <a:ea typeface="黑体" panose="02010609060101010101" pitchFamily="49" charset="-122"/>
              </a:rPr>
              <a:t> </a:t>
            </a:r>
            <a:r>
              <a:rPr lang="en-US" altLang="zh-CN" sz="2400" kern="0" dirty="0" smtClean="0">
                <a:ea typeface="黑体" panose="02010609060101010101" pitchFamily="49" charset="-122"/>
              </a:rPr>
              <a:t>  </a:t>
            </a:r>
          </a:p>
          <a:p>
            <a:pPr marL="0" indent="0" eaLnBrk="1" hangingPunct="1">
              <a:lnSpc>
                <a:spcPct val="130000"/>
              </a:lnSpc>
              <a:spcBef>
                <a:spcPts val="0"/>
              </a:spcBef>
              <a:buNone/>
              <a:defRPr/>
            </a:pPr>
            <a:r>
              <a:rPr lang="en-US" altLang="zh-CN" sz="2400" kern="0" dirty="0">
                <a:ea typeface="黑体" panose="02010609060101010101" pitchFamily="49" charset="-122"/>
              </a:rPr>
              <a:t> </a:t>
            </a:r>
            <a:r>
              <a:rPr lang="en-US" altLang="zh-CN" sz="2400" kern="0" dirty="0" smtClean="0">
                <a:ea typeface="黑体" panose="02010609060101010101" pitchFamily="49" charset="-122"/>
              </a:rPr>
              <a:t>   </a:t>
            </a:r>
            <a:r>
              <a:rPr lang="zh-CN" altLang="en-US" sz="2400" kern="0" dirty="0" smtClean="0">
                <a:ea typeface="黑体" panose="02010609060101010101" pitchFamily="49" charset="-122"/>
              </a:rPr>
              <a:t>从乙袋</a:t>
            </a:r>
            <a:r>
              <a:rPr lang="zh-CN" altLang="en-US" sz="2400" kern="0" dirty="0" smtClean="0">
                <a:ea typeface="黑体" panose="02010609060101010101" pitchFamily="49" charset="-122"/>
              </a:rPr>
              <a:t>取出</a:t>
            </a:r>
            <a:r>
              <a:rPr lang="en-US" altLang="zh-CN" sz="2400" kern="0" dirty="0" smtClean="0">
                <a:ea typeface="黑体" panose="02010609060101010101" pitchFamily="49" charset="-122"/>
              </a:rPr>
              <a:t>1</a:t>
            </a:r>
            <a:r>
              <a:rPr lang="zh-CN" altLang="en-US" sz="2400" kern="0" dirty="0" smtClean="0">
                <a:ea typeface="黑体" panose="02010609060101010101" pitchFamily="49" charset="-122"/>
              </a:rPr>
              <a:t>个白球（几率为 </a:t>
            </a:r>
            <a:r>
              <a:rPr lang="en-US" altLang="zh-CN" sz="2400" kern="0" dirty="0" smtClean="0">
                <a:solidFill>
                  <a:schemeClr val="tx2"/>
                </a:solidFill>
                <a:ea typeface="黑体" panose="02010609060101010101" pitchFamily="49" charset="-122"/>
              </a:rPr>
              <a:t>P</a:t>
            </a:r>
            <a:r>
              <a:rPr lang="en-US" altLang="zh-CN" sz="2400" kern="0" baseline="-25000" dirty="0" smtClean="0">
                <a:solidFill>
                  <a:schemeClr val="tx2"/>
                </a:solidFill>
                <a:ea typeface="黑体" panose="02010609060101010101" pitchFamily="49" charset="-122"/>
              </a:rPr>
              <a:t>2</a:t>
            </a:r>
            <a:r>
              <a:rPr lang="en-US" altLang="zh-CN" sz="2400" kern="0" dirty="0" smtClean="0">
                <a:ea typeface="黑体" panose="02010609060101010101" pitchFamily="49" charset="-122"/>
              </a:rPr>
              <a:t> =</a:t>
            </a:r>
            <a:r>
              <a:rPr lang="zh-CN" altLang="en-US" sz="2400" kern="0" dirty="0" smtClean="0">
                <a:ea typeface="黑体" panose="02010609060101010101" pitchFamily="49" charset="-122"/>
              </a:rPr>
              <a:t> </a:t>
            </a:r>
            <a:r>
              <a:rPr lang="zh-CN" altLang="en-US" sz="2400" kern="0" dirty="0" smtClean="0">
                <a:solidFill>
                  <a:schemeClr val="tx2"/>
                </a:solidFill>
                <a:ea typeface="黑体" panose="02010609060101010101" pitchFamily="49" charset="-122"/>
              </a:rPr>
              <a:t>？        </a:t>
            </a:r>
            <a:r>
              <a:rPr lang="zh-CN" altLang="en-US" sz="2400" kern="0" dirty="0" smtClean="0">
                <a:ea typeface="黑体" panose="02010609060101010101" pitchFamily="49" charset="-122"/>
              </a:rPr>
              <a:t>）</a:t>
            </a:r>
            <a:r>
              <a:rPr lang="en-US" altLang="zh-CN" sz="2400" kern="0" dirty="0" smtClean="0">
                <a:ea typeface="黑体" panose="02010609060101010101" pitchFamily="49" charset="-122"/>
              </a:rPr>
              <a:t>,  </a:t>
            </a:r>
            <a:r>
              <a:rPr lang="zh-CN" altLang="en-US" sz="2400" kern="0" dirty="0" smtClean="0">
                <a:ea typeface="黑体" panose="02010609060101010101" pitchFamily="49" charset="-122"/>
              </a:rPr>
              <a:t>则</a:t>
            </a:r>
            <a:r>
              <a:rPr lang="zh-CN" altLang="en-US" sz="2400" kern="0" dirty="0" smtClean="0">
                <a:ea typeface="黑体" panose="02010609060101010101" pitchFamily="49" charset="-122"/>
              </a:rPr>
              <a:t>其发生几率</a:t>
            </a:r>
            <a:r>
              <a:rPr lang="zh-CN" altLang="en-US" sz="2400" kern="0" dirty="0" smtClean="0">
                <a:ea typeface="黑体" panose="02010609060101010101" pitchFamily="49" charset="-122"/>
              </a:rPr>
              <a:t> </a:t>
            </a:r>
            <a:r>
              <a:rPr lang="en-US" altLang="zh-CN" sz="2400" kern="0" dirty="0" smtClean="0">
                <a:solidFill>
                  <a:schemeClr val="tx2"/>
                </a:solidFill>
                <a:ea typeface="黑体" panose="02010609060101010101" pitchFamily="49" charset="-122"/>
              </a:rPr>
              <a:t>P</a:t>
            </a:r>
            <a:r>
              <a:rPr lang="en-US" altLang="zh-CN" sz="2400" kern="0" dirty="0" smtClean="0">
                <a:solidFill>
                  <a:schemeClr val="tx2"/>
                </a:solidFill>
                <a:ea typeface="黑体" panose="02010609060101010101" pitchFamily="49" charset="-122"/>
              </a:rPr>
              <a:t>(A) </a:t>
            </a:r>
            <a:r>
              <a:rPr lang="en-US" altLang="zh-CN" sz="2400" kern="0" dirty="0" smtClean="0">
                <a:ea typeface="黑体" panose="02010609060101010101" pitchFamily="49" charset="-122"/>
              </a:rPr>
              <a:t>= </a:t>
            </a:r>
            <a:r>
              <a:rPr lang="en-US" altLang="zh-CN" sz="2400" kern="0" dirty="0">
                <a:solidFill>
                  <a:schemeClr val="tx2"/>
                </a:solidFill>
                <a:ea typeface="黑体" panose="02010609060101010101" pitchFamily="49" charset="-122"/>
              </a:rPr>
              <a:t>P</a:t>
            </a:r>
            <a:r>
              <a:rPr lang="en-US" altLang="zh-CN" sz="2400" kern="0" baseline="-25000" dirty="0">
                <a:solidFill>
                  <a:schemeClr val="tx2"/>
                </a:solidFill>
                <a:ea typeface="黑体" panose="02010609060101010101" pitchFamily="49" charset="-122"/>
              </a:rPr>
              <a:t>1</a:t>
            </a:r>
            <a:r>
              <a:rPr lang="en-US" altLang="zh-CN" sz="2400" kern="0" dirty="0">
                <a:solidFill>
                  <a:schemeClr val="tx2"/>
                </a:solidFill>
                <a:ea typeface="黑体" panose="02010609060101010101" pitchFamily="49" charset="-122"/>
              </a:rPr>
              <a:t>x P</a:t>
            </a:r>
            <a:r>
              <a:rPr lang="en-US" altLang="zh-CN" sz="2400" kern="0" baseline="-25000" dirty="0">
                <a:solidFill>
                  <a:schemeClr val="tx2"/>
                </a:solidFill>
                <a:ea typeface="黑体" panose="02010609060101010101" pitchFamily="49" charset="-122"/>
              </a:rPr>
              <a:t>2</a:t>
            </a:r>
            <a:r>
              <a:rPr lang="en-US" altLang="zh-CN" sz="2400" kern="0" dirty="0">
                <a:solidFill>
                  <a:schemeClr val="tx2"/>
                </a:solidFill>
                <a:ea typeface="黑体" panose="02010609060101010101" pitchFamily="49" charset="-122"/>
              </a:rPr>
              <a:t> = </a:t>
            </a:r>
            <a:r>
              <a:rPr lang="en-US" altLang="zh-CN" sz="2400" kern="0" dirty="0" smtClean="0">
                <a:solidFill>
                  <a:schemeClr val="tx2"/>
                </a:solidFill>
                <a:ea typeface="黑体" panose="02010609060101010101" pitchFamily="49" charset="-122"/>
              </a:rPr>
              <a:t>  ?  </a:t>
            </a:r>
            <a:r>
              <a:rPr lang="en-US" altLang="zh-CN" sz="2400" kern="0" dirty="0" smtClean="0">
                <a:ea typeface="黑体" panose="02010609060101010101" pitchFamily="49" charset="-122"/>
              </a:rPr>
              <a:t>.</a:t>
            </a:r>
            <a:endParaRPr lang="en-US" altLang="zh-CN" sz="2400" kern="0" dirty="0">
              <a:ea typeface="黑体" panose="02010609060101010101" pitchFamily="49" charset="-122"/>
            </a:endParaRPr>
          </a:p>
        </p:txBody>
      </p:sp>
      <p:sp>
        <p:nvSpPr>
          <p:cNvPr id="2" name="文本框 1"/>
          <p:cNvSpPr txBox="1"/>
          <p:nvPr/>
        </p:nvSpPr>
        <p:spPr>
          <a:xfrm>
            <a:off x="11002604" y="2305747"/>
            <a:ext cx="414012" cy="523220"/>
          </a:xfrm>
          <a:prstGeom prst="rect">
            <a:avLst/>
          </a:prstGeom>
          <a:solidFill>
            <a:schemeClr val="accent3">
              <a:lumMod val="50000"/>
            </a:schemeClr>
          </a:solidFill>
        </p:spPr>
        <p:txBody>
          <a:bodyPr wrap="square" rtlCol="0">
            <a:spAutoFit/>
          </a:bodyPr>
          <a:lstStyle/>
          <a:p>
            <a:r>
              <a:rPr lang="en-US" altLang="zh-CN" sz="2800" dirty="0" smtClean="0">
                <a:solidFill>
                  <a:schemeClr val="tx2"/>
                </a:solidFill>
              </a:rPr>
              <a:t>1</a:t>
            </a:r>
            <a:endParaRPr lang="zh-CN" altLang="en-US" sz="2800" dirty="0">
              <a:solidFill>
                <a:schemeClr val="tx2"/>
              </a:solidFill>
            </a:endParaRPr>
          </a:p>
        </p:txBody>
      </p:sp>
      <p:sp>
        <p:nvSpPr>
          <p:cNvPr id="6" name="Rectangle 1027"/>
          <p:cNvSpPr txBox="1">
            <a:spLocks noChangeArrowheads="1"/>
          </p:cNvSpPr>
          <p:nvPr/>
        </p:nvSpPr>
        <p:spPr bwMode="auto">
          <a:xfrm>
            <a:off x="336218" y="5297330"/>
            <a:ext cx="11667408" cy="76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spcBef>
                <a:spcPts val="2400"/>
              </a:spcBef>
              <a:buFontTx/>
              <a:buNone/>
              <a:defRPr/>
            </a:pPr>
            <a:r>
              <a:rPr lang="zh-CN" altLang="en-US" sz="2400" kern="0" dirty="0" smtClean="0">
                <a:ea typeface="黑体" panose="02010609060101010101" pitchFamily="49" charset="-122"/>
              </a:rPr>
              <a:t>问：第二次交换</a:t>
            </a:r>
            <a:r>
              <a:rPr lang="zh-CN" altLang="en-US" sz="2400" kern="0" dirty="0" smtClean="0">
                <a:ea typeface="黑体" panose="02010609060101010101" pitchFamily="49" charset="-122"/>
              </a:rPr>
              <a:t>后两</a:t>
            </a:r>
            <a:r>
              <a:rPr lang="zh-CN" altLang="en-US" sz="2400" kern="0" dirty="0" smtClean="0">
                <a:ea typeface="黑体" panose="02010609060101010101" pitchFamily="49" charset="-122"/>
              </a:rPr>
              <a:t>袋均为同色球的几率多大？</a:t>
            </a:r>
            <a:endParaRPr lang="en-US" altLang="zh-CN" sz="2400" kern="0" dirty="0">
              <a:ea typeface="黑体" panose="02010609060101010101" pitchFamily="49" charset="-122"/>
            </a:endParaRPr>
          </a:p>
        </p:txBody>
      </p:sp>
      <p:sp>
        <p:nvSpPr>
          <p:cNvPr id="7" name="Rectangle 1027"/>
          <p:cNvSpPr txBox="1">
            <a:spLocks noChangeArrowheads="1"/>
          </p:cNvSpPr>
          <p:nvPr/>
        </p:nvSpPr>
        <p:spPr bwMode="auto">
          <a:xfrm>
            <a:off x="185020" y="4177638"/>
            <a:ext cx="11821960" cy="726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600"/>
              </a:spcBef>
              <a:defRPr/>
            </a:pPr>
            <a:r>
              <a:rPr lang="zh-CN" altLang="en-US" sz="2400" kern="0" dirty="0" smtClean="0">
                <a:ea typeface="黑体" panose="02010609060101010101" pitchFamily="49" charset="-122"/>
              </a:rPr>
              <a:t>两次连续交换后由此</a:t>
            </a:r>
            <a:r>
              <a:rPr lang="zh-CN" altLang="en-US" sz="2400" kern="0" dirty="0" smtClean="0">
                <a:ea typeface="黑体" panose="02010609060101010101" pitchFamily="49" charset="-122"/>
              </a:rPr>
              <a:t>知</a:t>
            </a:r>
            <a:r>
              <a:rPr lang="zh-CN" altLang="en-US" sz="2400" kern="0" dirty="0" smtClean="0">
                <a:ea typeface="黑体" panose="02010609060101010101" pitchFamily="49" charset="-122"/>
              </a:rPr>
              <a:t>最终甲袋</a:t>
            </a:r>
            <a:r>
              <a:rPr lang="zh-CN" altLang="en-US" sz="2400" kern="0" dirty="0" smtClean="0">
                <a:ea typeface="黑体" panose="02010609060101010101" pitchFamily="49" charset="-122"/>
              </a:rPr>
              <a:t>皆为白球</a:t>
            </a:r>
            <a:r>
              <a:rPr lang="zh-CN" altLang="en-US" sz="2400" kern="0" dirty="0" smtClean="0">
                <a:ea typeface="黑体" panose="02010609060101010101" pitchFamily="49" charset="-122"/>
              </a:rPr>
              <a:t>、乙袋</a:t>
            </a:r>
            <a:r>
              <a:rPr lang="zh-CN" altLang="en-US" sz="2400" kern="0" dirty="0" smtClean="0">
                <a:ea typeface="黑体" panose="02010609060101010101" pitchFamily="49" charset="-122"/>
              </a:rPr>
              <a:t>皆为红球的几率为</a:t>
            </a:r>
            <a:r>
              <a:rPr lang="zh-CN" altLang="en-US" sz="2400" kern="0" dirty="0" smtClean="0">
                <a:ea typeface="黑体" panose="02010609060101010101" pitchFamily="49" charset="-122"/>
              </a:rPr>
              <a:t>：</a:t>
            </a:r>
            <a:endParaRPr lang="en-US" altLang="zh-CN" sz="2400" kern="0" dirty="0" smtClean="0">
              <a:ea typeface="黑体" panose="02010609060101010101" pitchFamily="49" charset="-122"/>
            </a:endParaRPr>
          </a:p>
          <a:p>
            <a:pPr marL="0" indent="0" eaLnBrk="1" hangingPunct="1">
              <a:lnSpc>
                <a:spcPct val="120000"/>
              </a:lnSpc>
              <a:spcBef>
                <a:spcPts val="600"/>
              </a:spcBef>
              <a:buNone/>
              <a:defRPr/>
            </a:pPr>
            <a:r>
              <a:rPr lang="en-US" altLang="zh-CN" sz="2400" kern="0" dirty="0" smtClean="0">
                <a:ea typeface="黑体" panose="02010609060101010101" pitchFamily="49" charset="-122"/>
              </a:rPr>
              <a:t>      </a:t>
            </a:r>
            <a:r>
              <a:rPr lang="en-US" altLang="zh-CN" sz="2400" kern="0" dirty="0" smtClean="0">
                <a:solidFill>
                  <a:schemeClr val="tx2"/>
                </a:solidFill>
                <a:ea typeface="黑体" panose="02010609060101010101" pitchFamily="49" charset="-122"/>
              </a:rPr>
              <a:t>P(A|B) </a:t>
            </a:r>
            <a:r>
              <a:rPr lang="en-US" altLang="zh-CN" sz="2400" kern="0" dirty="0" smtClean="0">
                <a:ea typeface="黑体" panose="02010609060101010101" pitchFamily="49" charset="-122"/>
              </a:rPr>
              <a:t>= </a:t>
            </a:r>
            <a:r>
              <a:rPr lang="en-US" altLang="zh-CN" sz="2400" kern="0" dirty="0" smtClean="0">
                <a:solidFill>
                  <a:schemeClr val="tx2"/>
                </a:solidFill>
                <a:ea typeface="黑体" panose="02010609060101010101" pitchFamily="49" charset="-122"/>
              </a:rPr>
              <a:t>P(A</a:t>
            </a:r>
            <a:r>
              <a:rPr lang="en-US" altLang="zh-CN" sz="2400" b="1" i="1" dirty="0">
                <a:solidFill>
                  <a:schemeClr val="tx2"/>
                </a:solidFill>
                <a:ea typeface="黑体" panose="02010609060101010101" pitchFamily="49" charset="-122"/>
                <a:sym typeface="Symbol" panose="05050102010706020507" pitchFamily="18" charset="2"/>
              </a:rPr>
              <a:t> </a:t>
            </a:r>
            <a:r>
              <a:rPr lang="en-US" altLang="zh-CN" sz="2400" b="1" i="1" dirty="0" smtClean="0">
                <a:solidFill>
                  <a:schemeClr val="tx2"/>
                </a:solidFill>
                <a:ea typeface="黑体" panose="02010609060101010101" pitchFamily="49" charset="-122"/>
                <a:sym typeface="Symbol" panose="05050102010706020507" pitchFamily="18" charset="2"/>
              </a:rPr>
              <a:t>B</a:t>
            </a:r>
            <a:r>
              <a:rPr lang="en-US" altLang="zh-CN" sz="2400" kern="0" dirty="0" smtClean="0">
                <a:solidFill>
                  <a:schemeClr val="tx2"/>
                </a:solidFill>
                <a:ea typeface="黑体" panose="02010609060101010101" pitchFamily="49" charset="-122"/>
              </a:rPr>
              <a:t>)</a:t>
            </a:r>
            <a:r>
              <a:rPr lang="en-US" altLang="zh-CN" sz="2400" kern="0" baseline="-25000" dirty="0" smtClean="0">
                <a:solidFill>
                  <a:schemeClr val="tx2"/>
                </a:solidFill>
                <a:ea typeface="黑体" panose="02010609060101010101" pitchFamily="49" charset="-122"/>
              </a:rPr>
              <a:t> </a:t>
            </a:r>
            <a:r>
              <a:rPr lang="en-US" altLang="zh-CN" sz="2400" kern="0" dirty="0" smtClean="0">
                <a:solidFill>
                  <a:schemeClr val="tx2"/>
                </a:solidFill>
                <a:ea typeface="黑体" panose="02010609060101010101" pitchFamily="49" charset="-122"/>
              </a:rPr>
              <a:t>/P(B) =   P(A)</a:t>
            </a:r>
            <a:r>
              <a:rPr lang="en-US" altLang="zh-CN" sz="2400" kern="0" baseline="-25000" dirty="0">
                <a:solidFill>
                  <a:schemeClr val="tx2"/>
                </a:solidFill>
                <a:ea typeface="黑体" panose="02010609060101010101" pitchFamily="49" charset="-122"/>
              </a:rPr>
              <a:t> </a:t>
            </a:r>
            <a:r>
              <a:rPr lang="en-US" altLang="zh-CN" sz="2400" kern="0" dirty="0" smtClean="0">
                <a:solidFill>
                  <a:schemeClr val="tx2"/>
                </a:solidFill>
                <a:ea typeface="黑体" panose="02010609060101010101" pitchFamily="49" charset="-122"/>
              </a:rPr>
              <a:t> </a:t>
            </a:r>
            <a:r>
              <a:rPr lang="en-US" altLang="zh-CN" sz="2400" kern="0" dirty="0" smtClean="0">
                <a:solidFill>
                  <a:schemeClr val="tx2"/>
                </a:solidFill>
                <a:ea typeface="黑体" panose="02010609060101010101" pitchFamily="49" charset="-122"/>
              </a:rPr>
              <a:t>= </a:t>
            </a:r>
            <a:r>
              <a:rPr lang="en-US" altLang="zh-CN" sz="2400" kern="0" dirty="0" smtClean="0">
                <a:solidFill>
                  <a:schemeClr val="tx2"/>
                </a:solidFill>
                <a:ea typeface="黑体" panose="02010609060101010101" pitchFamily="49" charset="-122"/>
              </a:rPr>
              <a:t>    ?  </a:t>
            </a:r>
            <a:r>
              <a:rPr lang="en-US" altLang="zh-CN" sz="2400" kern="0" dirty="0" smtClean="0">
                <a:ea typeface="黑体" panose="02010609060101010101" pitchFamily="49" charset="-122"/>
              </a:rPr>
              <a:t>.</a:t>
            </a:r>
            <a:endParaRPr lang="en-US" altLang="zh-CN" sz="2400" kern="0" dirty="0">
              <a:ea typeface="黑体" panose="02010609060101010101" pitchFamily="49" charset="-122"/>
            </a:endParaRPr>
          </a:p>
        </p:txBody>
      </p:sp>
      <p:sp>
        <p:nvSpPr>
          <p:cNvPr id="8" name="文本框 7"/>
          <p:cNvSpPr txBox="1"/>
          <p:nvPr/>
        </p:nvSpPr>
        <p:spPr>
          <a:xfrm>
            <a:off x="9464818" y="2924330"/>
            <a:ext cx="691717" cy="523220"/>
          </a:xfrm>
          <a:prstGeom prst="rect">
            <a:avLst/>
          </a:prstGeom>
          <a:solidFill>
            <a:schemeClr val="accent3">
              <a:lumMod val="50000"/>
            </a:schemeClr>
          </a:solidFill>
        </p:spPr>
        <p:txBody>
          <a:bodyPr wrap="square" rtlCol="0">
            <a:spAutoFit/>
          </a:bodyPr>
          <a:lstStyle/>
          <a:p>
            <a:r>
              <a:rPr lang="en-US" altLang="zh-CN" sz="2800" dirty="0" smtClean="0">
                <a:solidFill>
                  <a:schemeClr val="tx2"/>
                </a:solidFill>
              </a:rPr>
              <a:t>1/2</a:t>
            </a:r>
            <a:endParaRPr lang="zh-CN" altLang="en-US" sz="2800" dirty="0">
              <a:solidFill>
                <a:schemeClr val="tx2"/>
              </a:solidFill>
            </a:endParaRPr>
          </a:p>
        </p:txBody>
      </p:sp>
      <p:sp>
        <p:nvSpPr>
          <p:cNvPr id="9" name="文本框 8"/>
          <p:cNvSpPr txBox="1"/>
          <p:nvPr/>
        </p:nvSpPr>
        <p:spPr>
          <a:xfrm>
            <a:off x="5010105" y="3502022"/>
            <a:ext cx="691717" cy="523220"/>
          </a:xfrm>
          <a:prstGeom prst="rect">
            <a:avLst/>
          </a:prstGeom>
          <a:solidFill>
            <a:schemeClr val="accent3">
              <a:lumMod val="50000"/>
            </a:schemeClr>
          </a:solidFill>
        </p:spPr>
        <p:txBody>
          <a:bodyPr wrap="square" rtlCol="0">
            <a:spAutoFit/>
          </a:bodyPr>
          <a:lstStyle/>
          <a:p>
            <a:r>
              <a:rPr lang="en-US" altLang="zh-CN" sz="2800" dirty="0" smtClean="0">
                <a:solidFill>
                  <a:schemeClr val="tx2"/>
                </a:solidFill>
              </a:rPr>
              <a:t>1/2</a:t>
            </a:r>
            <a:endParaRPr lang="zh-CN" altLang="en-US" sz="2800" dirty="0">
              <a:solidFill>
                <a:schemeClr val="tx2"/>
              </a:solidFill>
            </a:endParaRPr>
          </a:p>
        </p:txBody>
      </p:sp>
    </p:spTree>
    <p:extLst>
      <p:ext uri="{BB962C8B-B14F-4D97-AF65-F5344CB8AC3E}">
        <p14:creationId xmlns:p14="http://schemas.microsoft.com/office/powerpoint/2010/main" val="142794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animBg="1"/>
      <p:bldP spid="6" grpId="0" build="p"/>
      <p:bldP spid="7" grpId="0" build="p"/>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37471" y="473075"/>
            <a:ext cx="3352800" cy="533400"/>
          </a:xfrm>
          <a:extLst>
            <a:ext uri="{91240B29-F687-4F45-9708-019B960494DF}">
              <a14:hiddenLine xmlns:a14="http://schemas.microsoft.com/office/drawing/2010/main" w="9525">
                <a:solidFill>
                  <a:srgbClr val="99FFCC"/>
                </a:solidFill>
                <a:miter lim="800000"/>
                <a:headEnd/>
                <a:tailEnd/>
              </a14:hiddenLine>
            </a:ext>
          </a:extLst>
        </p:spPr>
        <p:txBody>
          <a:bodyPr/>
          <a:lstStyle/>
          <a:p>
            <a:pPr algn="l" eaLnBrk="1" hangingPunct="1"/>
            <a:r>
              <a:rPr lang="en-US" altLang="zh-CN" sz="3600" b="1" dirty="0">
                <a:latin typeface="黑体" panose="02010609060101010101" pitchFamily="49" charset="-122"/>
                <a:ea typeface="黑体" panose="02010609060101010101" pitchFamily="49" charset="-122"/>
              </a:rPr>
              <a:t>1.4  </a:t>
            </a:r>
            <a:r>
              <a:rPr lang="zh-CN" altLang="en-US" sz="3600" b="1" dirty="0">
                <a:latin typeface="黑体" panose="02010609060101010101" pitchFamily="49" charset="-122"/>
                <a:ea typeface="黑体" panose="02010609060101010101" pitchFamily="49" charset="-122"/>
              </a:rPr>
              <a:t>随机变量</a:t>
            </a:r>
          </a:p>
        </p:txBody>
      </p:sp>
      <p:sp>
        <p:nvSpPr>
          <p:cNvPr id="23555" name="Rectangle 3"/>
          <p:cNvSpPr>
            <a:spLocks noGrp="1" noChangeArrowheads="1"/>
          </p:cNvSpPr>
          <p:nvPr>
            <p:ph type="body" idx="1"/>
          </p:nvPr>
        </p:nvSpPr>
        <p:spPr>
          <a:xfrm>
            <a:off x="284623" y="1103313"/>
            <a:ext cx="11707352" cy="4824412"/>
          </a:xfrm>
        </p:spPr>
        <p:txBody>
          <a:bodyPr/>
          <a:lstStyle/>
          <a:p>
            <a:pPr marL="0" indent="0" eaLnBrk="1" hangingPunct="1">
              <a:lnSpc>
                <a:spcPct val="130000"/>
              </a:lnSpc>
              <a:spcBef>
                <a:spcPts val="1200"/>
              </a:spcBef>
            </a:pPr>
            <a:r>
              <a:rPr lang="zh-CN" altLang="en-US" sz="2400" dirty="0">
                <a:ea typeface="黑体" panose="02010609060101010101" pitchFamily="49" charset="-122"/>
              </a:rPr>
              <a:t>在概率统计中，存在两类性质不同的随机变量</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marL="0" indent="0" eaLnBrk="1" hangingPunct="1">
              <a:lnSpc>
                <a:spcPct val="130000"/>
              </a:lnSpc>
              <a:spcBef>
                <a:spcPts val="1200"/>
              </a:spcBef>
              <a:buNone/>
            </a:pPr>
            <a:r>
              <a:rPr lang="en-US" altLang="zh-CN" sz="2400" dirty="0">
                <a:ea typeface="黑体" panose="02010609060101010101" pitchFamily="49" charset="-122"/>
              </a:rPr>
              <a:t> </a:t>
            </a:r>
            <a:r>
              <a:rPr lang="en-US" altLang="zh-CN" sz="2400" dirty="0" smtClean="0">
                <a:ea typeface="黑体" panose="02010609060101010101" pitchFamily="49" charset="-122"/>
              </a:rPr>
              <a:t>   </a:t>
            </a:r>
            <a:r>
              <a:rPr lang="zh-CN" altLang="en-US" sz="2400" dirty="0" smtClean="0">
                <a:ea typeface="黑体" panose="02010609060101010101" pitchFamily="49" charset="-122"/>
              </a:rPr>
              <a:t> </a:t>
            </a:r>
            <a:r>
              <a:rPr lang="zh-CN" altLang="en-US" sz="2400" dirty="0">
                <a:solidFill>
                  <a:schemeClr val="tx2"/>
                </a:solidFill>
                <a:ea typeface="黑体" panose="02010609060101010101" pitchFamily="49" charset="-122"/>
              </a:rPr>
              <a:t>离散随机变量</a:t>
            </a:r>
            <a:r>
              <a:rPr lang="zh-CN" altLang="en-US" sz="2400" dirty="0">
                <a:ea typeface="黑体" panose="02010609060101010101" pitchFamily="49" charset="-122"/>
              </a:rPr>
              <a:t>和</a:t>
            </a:r>
            <a:r>
              <a:rPr lang="zh-CN" altLang="en-US" sz="2400" dirty="0">
                <a:solidFill>
                  <a:schemeClr val="tx2"/>
                </a:solidFill>
                <a:ea typeface="黑体" panose="02010609060101010101" pitchFamily="49" charset="-122"/>
              </a:rPr>
              <a:t>连续随机变量</a:t>
            </a:r>
            <a:r>
              <a:rPr lang="zh-CN" altLang="en-US" sz="2400" dirty="0">
                <a:ea typeface="黑体" panose="02010609060101010101" pitchFamily="49" charset="-122"/>
              </a:rPr>
              <a:t>。</a:t>
            </a:r>
          </a:p>
          <a:p>
            <a:pPr marL="0" indent="0" eaLnBrk="1" hangingPunct="1">
              <a:lnSpc>
                <a:spcPct val="130000"/>
              </a:lnSpc>
              <a:spcBef>
                <a:spcPts val="1200"/>
              </a:spcBef>
            </a:pPr>
            <a:r>
              <a:rPr lang="zh-CN" altLang="en-US" sz="2400" dirty="0">
                <a:solidFill>
                  <a:schemeClr val="tx2"/>
                </a:solidFill>
                <a:ea typeface="黑体" panose="02010609060101010101" pitchFamily="49" charset="-122"/>
              </a:rPr>
              <a:t> </a:t>
            </a:r>
            <a:r>
              <a:rPr lang="zh-CN" altLang="en-US" sz="2400" dirty="0" smtClean="0">
                <a:solidFill>
                  <a:schemeClr val="tx2"/>
                </a:solidFill>
                <a:ea typeface="黑体" panose="02010609060101010101" pitchFamily="49" charset="-122"/>
              </a:rPr>
              <a:t>离散随机变量</a:t>
            </a:r>
            <a:r>
              <a:rPr lang="en-US" altLang="zh-CN" sz="2400" dirty="0" smtClean="0">
                <a:ea typeface="黑体" panose="02010609060101010101" pitchFamily="49" charset="-122"/>
              </a:rPr>
              <a:t>: </a:t>
            </a:r>
            <a:r>
              <a:rPr lang="zh-CN" altLang="en-US" sz="2400" dirty="0" smtClean="0">
                <a:ea typeface="黑体" panose="02010609060101010101" pitchFamily="49" charset="-122"/>
              </a:rPr>
              <a:t>变量</a:t>
            </a:r>
            <a:r>
              <a:rPr lang="zh-CN" altLang="en-US" sz="2400" dirty="0">
                <a:ea typeface="黑体" panose="02010609060101010101" pitchFamily="49" charset="-122"/>
              </a:rPr>
              <a:t>的值是分立的</a:t>
            </a:r>
            <a:r>
              <a:rPr lang="en-US" altLang="zh-CN" sz="2400" dirty="0">
                <a:ea typeface="黑体" panose="02010609060101010101" pitchFamily="49" charset="-122"/>
              </a:rPr>
              <a:t>(</a:t>
            </a:r>
            <a:r>
              <a:rPr lang="zh-CN" altLang="en-US" sz="2400" dirty="0">
                <a:ea typeface="黑体" panose="02010609060101010101" pitchFamily="49" charset="-122"/>
              </a:rPr>
              <a:t>量子化的</a:t>
            </a:r>
            <a:r>
              <a:rPr lang="en-US" altLang="zh-CN" sz="2400" dirty="0">
                <a:ea typeface="黑体" panose="02010609060101010101" pitchFamily="49" charset="-122"/>
              </a:rPr>
              <a:t>)</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marL="0" indent="0" eaLnBrk="1" hangingPunct="1">
              <a:lnSpc>
                <a:spcPct val="130000"/>
              </a:lnSpc>
              <a:spcBef>
                <a:spcPts val="1200"/>
              </a:spcBef>
              <a:buNone/>
            </a:pPr>
            <a:r>
              <a:rPr lang="zh-CN" altLang="en-US" sz="2400" dirty="0" smtClean="0">
                <a:ea typeface="黑体" panose="02010609060101010101" pitchFamily="49" charset="-122"/>
              </a:rPr>
              <a:t>   例如：同时扔两颗骰子，其可能出现的</a:t>
            </a:r>
            <a:r>
              <a:rPr lang="en-US" altLang="zh-CN" sz="2400" dirty="0" smtClean="0">
                <a:ea typeface="黑体" panose="02010609060101010101" pitchFamily="49" charset="-122"/>
              </a:rPr>
              <a:t>36</a:t>
            </a:r>
            <a:r>
              <a:rPr lang="zh-CN" altLang="en-US" sz="2400" dirty="0" smtClean="0">
                <a:ea typeface="黑体" panose="02010609060101010101" pitchFamily="49" charset="-122"/>
              </a:rPr>
              <a:t>种点数组合</a:t>
            </a:r>
            <a:r>
              <a:rPr lang="en-US" altLang="zh-CN" sz="2400" dirty="0" smtClean="0">
                <a:solidFill>
                  <a:schemeClr val="tx2"/>
                </a:solidFill>
                <a:ea typeface="黑体" panose="02010609060101010101" pitchFamily="49" charset="-122"/>
              </a:rPr>
              <a:t>(</a:t>
            </a:r>
            <a:r>
              <a:rPr lang="en-US" altLang="zh-CN" sz="2400" dirty="0" err="1" smtClean="0">
                <a:solidFill>
                  <a:schemeClr val="tx2"/>
                </a:solidFill>
                <a:ea typeface="黑体" panose="02010609060101010101" pitchFamily="49" charset="-122"/>
              </a:rPr>
              <a:t>i,j</a:t>
            </a:r>
            <a:r>
              <a:rPr lang="en-US" altLang="zh-CN" sz="2400" dirty="0" smtClean="0">
                <a:solidFill>
                  <a:schemeClr val="tx2"/>
                </a:solidFill>
                <a:ea typeface="黑体" panose="02010609060101010101" pitchFamily="49" charset="-122"/>
              </a:rPr>
              <a:t>)</a:t>
            </a:r>
            <a:r>
              <a:rPr lang="zh-CN" altLang="en-US" sz="2400" dirty="0" smtClean="0">
                <a:ea typeface="黑体" panose="02010609060101010101" pitchFamily="49" charset="-122"/>
              </a:rPr>
              <a:t>就构成了样本空间</a:t>
            </a:r>
            <a:r>
              <a:rPr lang="en-US" altLang="zh-CN" sz="2400" i="1" dirty="0" smtClean="0">
                <a:solidFill>
                  <a:schemeClr val="tx2"/>
                </a:solidFill>
                <a:ea typeface="黑体" panose="02010609060101010101" pitchFamily="49" charset="-122"/>
              </a:rPr>
              <a:t>S ={(</a:t>
            </a:r>
            <a:r>
              <a:rPr lang="en-US" altLang="zh-CN" sz="2400" i="1" dirty="0" err="1" smtClean="0">
                <a:solidFill>
                  <a:schemeClr val="tx2"/>
                </a:solidFill>
                <a:ea typeface="黑体" panose="02010609060101010101" pitchFamily="49" charset="-122"/>
              </a:rPr>
              <a:t>i,j</a:t>
            </a:r>
            <a:r>
              <a:rPr lang="en-US" altLang="zh-CN" sz="2400" i="1" dirty="0" smtClean="0">
                <a:solidFill>
                  <a:schemeClr val="tx2"/>
                </a:solidFill>
                <a:ea typeface="黑体" panose="02010609060101010101" pitchFamily="49" charset="-122"/>
              </a:rPr>
              <a:t>)}</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marL="0" indent="0" eaLnBrk="1" hangingPunct="1">
              <a:lnSpc>
                <a:spcPct val="130000"/>
              </a:lnSpc>
              <a:spcBef>
                <a:spcPts val="1200"/>
              </a:spcBef>
              <a:buNone/>
            </a:pPr>
            <a:r>
              <a:rPr lang="zh-CN" altLang="en-US" sz="2400" dirty="0" smtClean="0">
                <a:ea typeface="黑体" panose="02010609060101010101" pitchFamily="49" charset="-122"/>
              </a:rPr>
              <a:t>我们可以将获得的点数和</a:t>
            </a:r>
            <a:r>
              <a:rPr lang="en-US" altLang="zh-CN" sz="2400" i="1" dirty="0" smtClean="0">
                <a:solidFill>
                  <a:schemeClr val="tx2"/>
                </a:solidFill>
                <a:ea typeface="黑体" panose="02010609060101010101" pitchFamily="49" charset="-122"/>
              </a:rPr>
              <a:t>X(</a:t>
            </a:r>
            <a:r>
              <a:rPr lang="en-US" altLang="zh-CN" sz="2400" i="1" dirty="0" err="1">
                <a:solidFill>
                  <a:schemeClr val="tx2"/>
                </a:solidFill>
                <a:ea typeface="黑体" panose="02010609060101010101" pitchFamily="49" charset="-122"/>
              </a:rPr>
              <a:t>i</a:t>
            </a:r>
            <a:r>
              <a:rPr lang="en-US" altLang="zh-CN" sz="2400" i="1" dirty="0" err="1" smtClean="0">
                <a:solidFill>
                  <a:schemeClr val="tx2"/>
                </a:solidFill>
                <a:ea typeface="黑体" panose="02010609060101010101" pitchFamily="49" charset="-122"/>
              </a:rPr>
              <a:t>,j</a:t>
            </a:r>
            <a:r>
              <a:rPr lang="en-US" altLang="zh-CN" sz="2400" i="1" dirty="0" smtClean="0">
                <a:solidFill>
                  <a:schemeClr val="tx2"/>
                </a:solidFill>
                <a:ea typeface="黑体" panose="02010609060101010101" pitchFamily="49" charset="-122"/>
              </a:rPr>
              <a:t>)</a:t>
            </a:r>
            <a:r>
              <a:rPr lang="en-US" altLang="zh-CN" sz="2400" dirty="0" smtClean="0">
                <a:ea typeface="黑体" panose="02010609060101010101" pitchFamily="49" charset="-122"/>
              </a:rPr>
              <a:t>(11</a:t>
            </a:r>
            <a:r>
              <a:rPr lang="zh-CN" altLang="en-US" sz="2400" dirty="0" smtClean="0">
                <a:ea typeface="黑体" panose="02010609060101010101" pitchFamily="49" charset="-122"/>
              </a:rPr>
              <a:t>个</a:t>
            </a:r>
            <a:r>
              <a:rPr lang="en-US" altLang="zh-CN" sz="2400" dirty="0" smtClean="0">
                <a:ea typeface="黑体" panose="02010609060101010101" pitchFamily="49" charset="-122"/>
              </a:rPr>
              <a:t>)</a:t>
            </a:r>
            <a:r>
              <a:rPr lang="zh-CN" altLang="en-US" sz="2400" dirty="0" smtClean="0">
                <a:ea typeface="黑体" panose="02010609060101010101" pitchFamily="49" charset="-122"/>
              </a:rPr>
              <a:t>或点数差</a:t>
            </a:r>
            <a:r>
              <a:rPr lang="en-US" altLang="zh-CN" sz="2400" i="1" dirty="0" smtClean="0">
                <a:solidFill>
                  <a:schemeClr val="tx2"/>
                </a:solidFill>
                <a:ea typeface="黑体" panose="02010609060101010101" pitchFamily="49" charset="-122"/>
              </a:rPr>
              <a:t>Y(</a:t>
            </a:r>
            <a:r>
              <a:rPr lang="en-US" altLang="zh-CN" sz="2400" i="1" dirty="0" err="1">
                <a:solidFill>
                  <a:schemeClr val="tx2"/>
                </a:solidFill>
                <a:ea typeface="黑体" panose="02010609060101010101" pitchFamily="49" charset="-122"/>
              </a:rPr>
              <a:t>i</a:t>
            </a:r>
            <a:r>
              <a:rPr lang="en-US" altLang="zh-CN" sz="2400" i="1" dirty="0" err="1" smtClean="0">
                <a:solidFill>
                  <a:schemeClr val="tx2"/>
                </a:solidFill>
                <a:ea typeface="黑体" panose="02010609060101010101" pitchFamily="49" charset="-122"/>
              </a:rPr>
              <a:t>,j</a:t>
            </a:r>
            <a:r>
              <a:rPr lang="en-US" altLang="zh-CN" sz="2400" i="1" dirty="0" smtClean="0">
                <a:solidFill>
                  <a:schemeClr val="tx2"/>
                </a:solidFill>
                <a:ea typeface="黑体" panose="02010609060101010101" pitchFamily="49" charset="-122"/>
              </a:rPr>
              <a:t>)</a:t>
            </a:r>
            <a:r>
              <a:rPr lang="zh-CN" altLang="en-US" sz="2400" dirty="0" smtClean="0">
                <a:ea typeface="黑体" panose="02010609060101010101" pitchFamily="49" charset="-122"/>
              </a:rPr>
              <a:t>（</a:t>
            </a:r>
            <a:r>
              <a:rPr lang="en-US" altLang="zh-CN" sz="2400" dirty="0" smtClean="0">
                <a:ea typeface="黑体" panose="02010609060101010101" pitchFamily="49" charset="-122"/>
              </a:rPr>
              <a:t>6</a:t>
            </a:r>
            <a:r>
              <a:rPr lang="zh-CN" altLang="en-US" sz="2400" dirty="0" smtClean="0">
                <a:ea typeface="黑体" panose="02010609060101010101" pitchFamily="49" charset="-122"/>
              </a:rPr>
              <a:t>个</a:t>
            </a:r>
            <a:r>
              <a:rPr lang="en-US" altLang="zh-CN" sz="2400" dirty="0" smtClean="0">
                <a:ea typeface="黑体" panose="02010609060101010101" pitchFamily="49" charset="-122"/>
              </a:rPr>
              <a:t>)</a:t>
            </a:r>
            <a:r>
              <a:rPr lang="zh-CN" altLang="en-US" sz="2400" dirty="0" smtClean="0">
                <a:ea typeface="黑体" panose="02010609060101010101" pitchFamily="49" charset="-122"/>
              </a:rPr>
              <a:t>设为随机变量。</a:t>
            </a:r>
            <a:endParaRPr lang="en-US" altLang="zh-CN" sz="2400" dirty="0" smtClean="0">
              <a:ea typeface="黑体" panose="02010609060101010101" pitchFamily="49" charset="-122"/>
            </a:endParaRPr>
          </a:p>
          <a:p>
            <a:pPr marL="0" indent="0" eaLnBrk="1" hangingPunct="1">
              <a:lnSpc>
                <a:spcPct val="130000"/>
              </a:lnSpc>
              <a:spcBef>
                <a:spcPts val="1200"/>
              </a:spcBef>
              <a:buNone/>
            </a:pPr>
            <a:r>
              <a:rPr lang="en-US" altLang="zh-CN" sz="2400" i="1" dirty="0" smtClean="0">
                <a:solidFill>
                  <a:schemeClr val="tx2"/>
                </a:solidFill>
                <a:ea typeface="黑体" panose="02010609060101010101" pitchFamily="49" charset="-122"/>
              </a:rPr>
              <a:t> X</a:t>
            </a:r>
            <a:r>
              <a:rPr lang="en-US" altLang="zh-CN" sz="2400" dirty="0" smtClean="0">
                <a:solidFill>
                  <a:schemeClr val="tx2"/>
                </a:solidFill>
                <a:ea typeface="黑体" panose="02010609060101010101" pitchFamily="49" charset="-122"/>
              </a:rPr>
              <a:t>(</a:t>
            </a:r>
            <a:r>
              <a:rPr lang="en-US" altLang="zh-CN" sz="2400" dirty="0" err="1" smtClean="0">
                <a:solidFill>
                  <a:schemeClr val="tx2"/>
                </a:solidFill>
                <a:ea typeface="黑体" panose="02010609060101010101" pitchFamily="49" charset="-122"/>
              </a:rPr>
              <a:t>i,j</a:t>
            </a:r>
            <a:r>
              <a:rPr lang="en-US" altLang="zh-CN" sz="2400" dirty="0" smtClean="0">
                <a:solidFill>
                  <a:schemeClr val="tx2"/>
                </a:solidFill>
                <a:ea typeface="黑体" panose="02010609060101010101" pitchFamily="49" charset="-122"/>
              </a:rPr>
              <a:t>): =</a:t>
            </a:r>
            <a:r>
              <a:rPr lang="en-US" altLang="zh-CN" sz="2400" dirty="0" err="1" smtClean="0">
                <a:solidFill>
                  <a:schemeClr val="tx2"/>
                </a:solidFill>
                <a:ea typeface="黑体" panose="02010609060101010101" pitchFamily="49" charset="-122"/>
              </a:rPr>
              <a:t>i+j</a:t>
            </a:r>
            <a:r>
              <a:rPr lang="en-US" altLang="zh-CN" sz="2400" dirty="0" smtClean="0">
                <a:solidFill>
                  <a:schemeClr val="tx2"/>
                </a:solidFill>
                <a:ea typeface="黑体" panose="02010609060101010101" pitchFamily="49" charset="-122"/>
              </a:rPr>
              <a:t>,   </a:t>
            </a:r>
            <a:r>
              <a:rPr lang="en-US" altLang="zh-CN" sz="2400" i="1" dirty="0" smtClean="0">
                <a:solidFill>
                  <a:schemeClr val="tx2"/>
                </a:solidFill>
                <a:ea typeface="黑体" panose="02010609060101010101" pitchFamily="49" charset="-122"/>
              </a:rPr>
              <a:t>x</a:t>
            </a:r>
            <a:r>
              <a:rPr lang="en-US" altLang="zh-CN" sz="2400" dirty="0" smtClean="0">
                <a:solidFill>
                  <a:schemeClr val="tx2"/>
                </a:solidFill>
                <a:ea typeface="黑体" panose="02010609060101010101" pitchFamily="49" charset="-122"/>
              </a:rPr>
              <a:t> = 2,3,….,12</a:t>
            </a:r>
            <a:r>
              <a:rPr lang="en-US" altLang="zh-CN" sz="2400" dirty="0" smtClean="0">
                <a:ea typeface="黑体" panose="02010609060101010101" pitchFamily="49" charset="-122"/>
              </a:rPr>
              <a:t>; </a:t>
            </a:r>
            <a:r>
              <a:rPr lang="en-US" altLang="zh-CN" sz="2400" i="1" dirty="0" smtClean="0">
                <a:solidFill>
                  <a:schemeClr val="tx2"/>
                </a:solidFill>
                <a:ea typeface="黑体" panose="02010609060101010101" pitchFamily="49" charset="-122"/>
              </a:rPr>
              <a:t>Y</a:t>
            </a:r>
            <a:r>
              <a:rPr lang="en-US" altLang="zh-CN" sz="2400" dirty="0" smtClean="0">
                <a:solidFill>
                  <a:schemeClr val="tx2"/>
                </a:solidFill>
                <a:ea typeface="黑体" panose="02010609060101010101" pitchFamily="49" charset="-122"/>
              </a:rPr>
              <a:t>(</a:t>
            </a:r>
            <a:r>
              <a:rPr lang="en-US" altLang="zh-CN" sz="2400" dirty="0" err="1" smtClean="0">
                <a:solidFill>
                  <a:schemeClr val="tx2"/>
                </a:solidFill>
                <a:ea typeface="黑体" panose="02010609060101010101" pitchFamily="49" charset="-122"/>
              </a:rPr>
              <a:t>i,j</a:t>
            </a:r>
            <a:r>
              <a:rPr lang="en-US" altLang="zh-CN" sz="2400" dirty="0">
                <a:solidFill>
                  <a:schemeClr val="tx2"/>
                </a:solidFill>
                <a:ea typeface="黑体" panose="02010609060101010101" pitchFamily="49" charset="-122"/>
              </a:rPr>
              <a:t>): </a:t>
            </a:r>
            <a:r>
              <a:rPr lang="en-US" altLang="zh-CN" sz="2400" dirty="0" smtClean="0">
                <a:solidFill>
                  <a:schemeClr val="tx2"/>
                </a:solidFill>
                <a:ea typeface="黑体" panose="02010609060101010101" pitchFamily="49" charset="-122"/>
              </a:rPr>
              <a:t>=|</a:t>
            </a:r>
            <a:r>
              <a:rPr lang="en-US" altLang="zh-CN" sz="2400" dirty="0" err="1" smtClean="0">
                <a:solidFill>
                  <a:schemeClr val="tx2"/>
                </a:solidFill>
                <a:ea typeface="黑体" panose="02010609060101010101" pitchFamily="49" charset="-122"/>
              </a:rPr>
              <a:t>i</a:t>
            </a:r>
            <a:r>
              <a:rPr lang="en-US" altLang="zh-CN" sz="2400" dirty="0" smtClean="0">
                <a:solidFill>
                  <a:schemeClr val="tx2"/>
                </a:solidFill>
                <a:ea typeface="黑体" panose="02010609060101010101" pitchFamily="49" charset="-122"/>
              </a:rPr>
              <a:t>-j|,  </a:t>
            </a:r>
            <a:r>
              <a:rPr lang="en-US" altLang="zh-CN" sz="2400" i="1" dirty="0" smtClean="0">
                <a:solidFill>
                  <a:schemeClr val="tx2"/>
                </a:solidFill>
                <a:ea typeface="黑体" panose="02010609060101010101" pitchFamily="49" charset="-122"/>
              </a:rPr>
              <a:t>y</a:t>
            </a:r>
            <a:r>
              <a:rPr lang="en-US" altLang="zh-CN" sz="2400" dirty="0" smtClean="0">
                <a:solidFill>
                  <a:schemeClr val="tx2"/>
                </a:solidFill>
                <a:ea typeface="黑体" panose="02010609060101010101" pitchFamily="49" charset="-122"/>
              </a:rPr>
              <a:t> </a:t>
            </a:r>
            <a:r>
              <a:rPr lang="en-US" altLang="zh-CN" sz="2400" dirty="0">
                <a:solidFill>
                  <a:schemeClr val="tx2"/>
                </a:solidFill>
                <a:ea typeface="黑体" panose="02010609060101010101" pitchFamily="49" charset="-122"/>
              </a:rPr>
              <a:t>= </a:t>
            </a:r>
            <a:r>
              <a:rPr lang="en-US" altLang="zh-CN" sz="2400" dirty="0" smtClean="0">
                <a:solidFill>
                  <a:schemeClr val="tx2"/>
                </a:solidFill>
                <a:ea typeface="黑体" panose="02010609060101010101" pitchFamily="49" charset="-122"/>
              </a:rPr>
              <a:t>0,1,….,5</a:t>
            </a:r>
            <a:r>
              <a:rPr lang="en-US" altLang="zh-CN" sz="2400" dirty="0" smtClean="0">
                <a:ea typeface="黑体" panose="02010609060101010101" pitchFamily="49" charset="-122"/>
              </a:rPr>
              <a:t>;  </a:t>
            </a:r>
            <a:r>
              <a:rPr lang="zh-CN" altLang="en-US" sz="2400" dirty="0" smtClean="0">
                <a:ea typeface="黑体" panose="02010609060101010101" pitchFamily="49" charset="-122"/>
              </a:rPr>
              <a:t>每一随机变量有对应的几率</a:t>
            </a:r>
            <a:r>
              <a:rPr lang="en-US" altLang="zh-CN" sz="2400" i="1" dirty="0" smtClean="0">
                <a:solidFill>
                  <a:schemeClr val="tx2"/>
                </a:solidFill>
                <a:ea typeface="黑体" panose="02010609060101010101" pitchFamily="49" charset="-122"/>
              </a:rPr>
              <a:t>P</a:t>
            </a:r>
            <a:r>
              <a:rPr lang="en-US" altLang="zh-CN" sz="2400" dirty="0" smtClean="0">
                <a:ea typeface="黑体" panose="02010609060101010101" pitchFamily="49" charset="-122"/>
              </a:rPr>
              <a:t>! </a:t>
            </a:r>
          </a:p>
          <a:p>
            <a:pPr eaLnBrk="1" hangingPunct="1">
              <a:lnSpc>
                <a:spcPct val="130000"/>
              </a:lnSpc>
              <a:spcBef>
                <a:spcPts val="1200"/>
              </a:spcBef>
            </a:pPr>
            <a:r>
              <a:rPr lang="zh-CN" altLang="en-US" sz="2400" dirty="0" smtClean="0">
                <a:solidFill>
                  <a:schemeClr val="tx2"/>
                </a:solidFill>
                <a:ea typeface="黑体" panose="02010609060101010101" pitchFamily="49" charset="-122"/>
              </a:rPr>
              <a:t>连续随机变量</a:t>
            </a:r>
            <a:r>
              <a:rPr lang="en-US" altLang="zh-CN" sz="2400" dirty="0" smtClean="0">
                <a:ea typeface="黑体" panose="02010609060101010101" pitchFamily="49" charset="-122"/>
              </a:rPr>
              <a:t>: </a:t>
            </a:r>
            <a:r>
              <a:rPr lang="zh-CN" altLang="en-US" sz="2400" dirty="0" smtClean="0">
                <a:ea typeface="黑体" panose="02010609060101010101" pitchFamily="49" charset="-122"/>
              </a:rPr>
              <a:t>值</a:t>
            </a:r>
            <a:r>
              <a:rPr lang="zh-CN" altLang="en-US" sz="2400" dirty="0">
                <a:ea typeface="黑体" panose="02010609060101010101" pitchFamily="49" charset="-122"/>
              </a:rPr>
              <a:t>可看成是连续变化的。在此场合下，概率公式一般借助几何空间来定义，故有</a:t>
            </a:r>
            <a:r>
              <a:rPr lang="zh-CN" altLang="en-US" sz="2400" dirty="0">
                <a:solidFill>
                  <a:schemeClr val="tx2"/>
                </a:solidFill>
                <a:ea typeface="黑体" panose="02010609060101010101" pitchFamily="49" charset="-122"/>
              </a:rPr>
              <a:t>几何概率</a:t>
            </a:r>
            <a:r>
              <a:rPr lang="zh-CN" altLang="en-US" sz="2400" dirty="0">
                <a:ea typeface="黑体" panose="02010609060101010101" pitchFamily="49" charset="-122"/>
              </a:rPr>
              <a:t>之称。</a:t>
            </a:r>
          </a:p>
        </p:txBody>
      </p:sp>
    </p:spTree>
    <p:extLst>
      <p:ext uri="{BB962C8B-B14F-4D97-AF65-F5344CB8AC3E}">
        <p14:creationId xmlns:p14="http://schemas.microsoft.com/office/powerpoint/2010/main" val="338185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366799" y="724600"/>
            <a:ext cx="11318702" cy="4297549"/>
          </a:xfrm>
        </p:spPr>
        <p:txBody>
          <a:bodyPr/>
          <a:lstStyle/>
          <a:p>
            <a:pPr marL="0" indent="0" eaLnBrk="1" hangingPunct="1">
              <a:lnSpc>
                <a:spcPct val="130000"/>
              </a:lnSpc>
              <a:spcBef>
                <a:spcPts val="1200"/>
              </a:spcBef>
            </a:pPr>
            <a:r>
              <a:rPr lang="zh-CN" altLang="en-US" sz="2600" dirty="0" smtClean="0">
                <a:ea typeface="黑体" panose="02010609060101010101" pitchFamily="49" charset="-122"/>
              </a:rPr>
              <a:t>  若</a:t>
            </a:r>
            <a:r>
              <a:rPr lang="zh-CN" altLang="en-US" sz="2600" dirty="0">
                <a:ea typeface="黑体" panose="02010609060101010101" pitchFamily="49" charset="-122"/>
              </a:rPr>
              <a:t>某一随机事件</a:t>
            </a:r>
            <a:r>
              <a:rPr lang="en-US" altLang="zh-CN" sz="2600" dirty="0">
                <a:ea typeface="黑体" panose="02010609060101010101" pitchFamily="49" charset="-122"/>
              </a:rPr>
              <a:t>(</a:t>
            </a:r>
            <a:r>
              <a:rPr lang="en-US" altLang="zh-CN" sz="2600" b="1" i="1" dirty="0">
                <a:solidFill>
                  <a:schemeClr val="tx2"/>
                </a:solidFill>
                <a:ea typeface="黑体" panose="02010609060101010101" pitchFamily="49" charset="-122"/>
              </a:rPr>
              <a:t>x</a:t>
            </a:r>
            <a:r>
              <a:rPr lang="en-US" altLang="zh-CN" sz="2600" dirty="0">
                <a:ea typeface="黑体" panose="02010609060101010101" pitchFamily="49" charset="-122"/>
              </a:rPr>
              <a:t>)</a:t>
            </a:r>
            <a:r>
              <a:rPr lang="zh-CN" altLang="en-US" sz="2600" dirty="0">
                <a:ea typeface="黑体" panose="02010609060101010101" pitchFamily="49" charset="-122"/>
              </a:rPr>
              <a:t>对应于欧式空间的一个</a:t>
            </a:r>
            <a:r>
              <a:rPr lang="zh-CN" altLang="en-US" sz="2600" dirty="0" smtClean="0">
                <a:ea typeface="黑体" panose="02010609060101010101" pitchFamily="49" charset="-122"/>
              </a:rPr>
              <a:t>区域</a:t>
            </a:r>
            <a:r>
              <a:rPr lang="en-US" altLang="zh-CN" sz="2600" b="1" i="1" dirty="0">
                <a:solidFill>
                  <a:schemeClr val="tx2"/>
                </a:solidFill>
                <a:ea typeface="黑体" panose="02010609060101010101" pitchFamily="49" charset="-122"/>
              </a:rPr>
              <a:t>s</a:t>
            </a:r>
            <a:r>
              <a:rPr lang="en-US" altLang="zh-CN" sz="2600" dirty="0" smtClean="0">
                <a:ea typeface="黑体" panose="02010609060101010101" pitchFamily="49" charset="-122"/>
              </a:rPr>
              <a:t>(</a:t>
            </a:r>
            <a:r>
              <a:rPr lang="zh-CN" altLang="en-US" sz="2600" dirty="0">
                <a:ea typeface="黑体" panose="02010609060101010101" pitchFamily="49" charset="-122"/>
              </a:rPr>
              <a:t>称样品空间</a:t>
            </a:r>
            <a:r>
              <a:rPr lang="en-US" altLang="zh-CN" sz="2600" dirty="0">
                <a:ea typeface="黑体" panose="02010609060101010101" pitchFamily="49" charset="-122"/>
              </a:rPr>
              <a:t>), </a:t>
            </a:r>
            <a:r>
              <a:rPr lang="en-US" altLang="zh-CN" sz="2600" dirty="0" smtClean="0">
                <a:ea typeface="黑体" panose="02010609060101010101" pitchFamily="49" charset="-122"/>
              </a:rPr>
              <a:t> </a:t>
            </a:r>
            <a:r>
              <a:rPr lang="en-US" altLang="zh-CN" sz="2600" b="1" i="1" dirty="0" smtClean="0">
                <a:solidFill>
                  <a:schemeClr val="tx2"/>
                </a:solidFill>
                <a:ea typeface="黑体" panose="02010609060101010101" pitchFamily="49" charset="-122"/>
              </a:rPr>
              <a:t>x</a:t>
            </a:r>
            <a:r>
              <a:rPr lang="zh-CN" altLang="en-US" sz="2600" dirty="0">
                <a:ea typeface="黑体" panose="02010609060101010101" pitchFamily="49" charset="-122"/>
              </a:rPr>
              <a:t>中的任一基本事件</a:t>
            </a:r>
            <a:r>
              <a:rPr lang="en-US" altLang="zh-CN" sz="2600" b="1" dirty="0">
                <a:solidFill>
                  <a:schemeClr val="tx2"/>
                </a:solidFill>
                <a:ea typeface="黑体" panose="02010609060101010101" pitchFamily="49" charset="-122"/>
              </a:rPr>
              <a:t>A</a:t>
            </a:r>
            <a:r>
              <a:rPr lang="zh-CN" altLang="en-US" sz="2600" dirty="0">
                <a:ea typeface="黑体" panose="02010609060101010101" pitchFamily="49" charset="-122"/>
              </a:rPr>
              <a:t>都可在样本空间找到对应点</a:t>
            </a:r>
            <a:r>
              <a:rPr lang="zh-CN" altLang="en-US" sz="2600" dirty="0" smtClean="0">
                <a:ea typeface="黑体" panose="02010609060101010101" pitchFamily="49" charset="-122"/>
              </a:rPr>
              <a:t>。</a:t>
            </a:r>
            <a:endParaRPr lang="en-US" altLang="zh-CN" sz="2600" dirty="0" smtClean="0">
              <a:ea typeface="黑体" panose="02010609060101010101" pitchFamily="49" charset="-122"/>
            </a:endParaRPr>
          </a:p>
          <a:p>
            <a:pPr marL="0" indent="0" eaLnBrk="1" hangingPunct="1">
              <a:lnSpc>
                <a:spcPct val="130000"/>
              </a:lnSpc>
              <a:spcBef>
                <a:spcPts val="1200"/>
              </a:spcBef>
            </a:pPr>
            <a:r>
              <a:rPr lang="zh-CN" altLang="en-US" sz="2600" dirty="0" smtClean="0">
                <a:ea typeface="黑体" panose="02010609060101010101" pitchFamily="49" charset="-122"/>
              </a:rPr>
              <a:t>  换言之</a:t>
            </a:r>
            <a:r>
              <a:rPr lang="zh-CN" altLang="en-US" sz="2600" dirty="0">
                <a:ea typeface="黑体" panose="02010609060101010101" pitchFamily="49" charset="-122"/>
              </a:rPr>
              <a:t>，样品空间</a:t>
            </a:r>
            <a:r>
              <a:rPr lang="en-US" altLang="zh-CN" sz="2600" b="1" i="1" dirty="0">
                <a:solidFill>
                  <a:schemeClr val="tx2"/>
                </a:solidFill>
                <a:ea typeface="黑体" panose="02010609060101010101" pitchFamily="49" charset="-122"/>
              </a:rPr>
              <a:t>s</a:t>
            </a:r>
            <a:r>
              <a:rPr lang="zh-CN" altLang="en-US" sz="2600" b="1" dirty="0">
                <a:ea typeface="黑体" panose="02010609060101010101" pitchFamily="49" charset="-122"/>
              </a:rPr>
              <a:t>中</a:t>
            </a:r>
            <a:r>
              <a:rPr lang="zh-CN" altLang="en-US" sz="2600" dirty="0">
                <a:ea typeface="黑体" panose="02010609060101010101" pitchFamily="49" charset="-122"/>
              </a:rPr>
              <a:t>的每一个点都对应于</a:t>
            </a:r>
            <a:r>
              <a:rPr lang="en-US" altLang="zh-CN" sz="2600" b="1" i="1" dirty="0">
                <a:solidFill>
                  <a:schemeClr val="tx2"/>
                </a:solidFill>
                <a:ea typeface="黑体" panose="02010609060101010101" pitchFamily="49" charset="-122"/>
              </a:rPr>
              <a:t>x</a:t>
            </a:r>
            <a:r>
              <a:rPr lang="zh-CN" altLang="en-US" sz="2600" dirty="0">
                <a:ea typeface="黑体" panose="02010609060101010101" pitchFamily="49" charset="-122"/>
              </a:rPr>
              <a:t>中的一个基本事件</a:t>
            </a:r>
            <a:r>
              <a:rPr lang="en-US" altLang="zh-CN" sz="2600" dirty="0">
                <a:ea typeface="黑体" panose="02010609060101010101" pitchFamily="49" charset="-122"/>
              </a:rPr>
              <a:t>(</a:t>
            </a:r>
            <a:r>
              <a:rPr lang="en-US" altLang="zh-CN" sz="2600" b="1" dirty="0">
                <a:solidFill>
                  <a:schemeClr val="tx2"/>
                </a:solidFill>
                <a:ea typeface="黑体" panose="02010609060101010101" pitchFamily="49" charset="-122"/>
              </a:rPr>
              <a:t>A</a:t>
            </a:r>
            <a:r>
              <a:rPr lang="en-US" altLang="zh-CN" sz="2600" dirty="0">
                <a:ea typeface="黑体" panose="02010609060101010101" pitchFamily="49" charset="-122"/>
              </a:rPr>
              <a:t>)</a:t>
            </a:r>
            <a:r>
              <a:rPr lang="zh-CN" altLang="en-US" sz="2600" dirty="0" smtClean="0">
                <a:ea typeface="黑体" panose="02010609060101010101" pitchFamily="49" charset="-122"/>
              </a:rPr>
              <a:t>。</a:t>
            </a:r>
            <a:endParaRPr lang="en-US" altLang="zh-CN" sz="2600" dirty="0" smtClean="0">
              <a:ea typeface="黑体" panose="02010609060101010101" pitchFamily="49" charset="-122"/>
            </a:endParaRPr>
          </a:p>
          <a:p>
            <a:pPr marL="0" indent="0" eaLnBrk="1" hangingPunct="1">
              <a:lnSpc>
                <a:spcPct val="130000"/>
              </a:lnSpc>
              <a:spcBef>
                <a:spcPts val="1200"/>
              </a:spcBef>
            </a:pPr>
            <a:r>
              <a:rPr lang="en-US" altLang="zh-CN" sz="2600" dirty="0">
                <a:ea typeface="黑体" panose="02010609060101010101" pitchFamily="49" charset="-122"/>
              </a:rPr>
              <a:t> </a:t>
            </a:r>
            <a:r>
              <a:rPr lang="en-US" altLang="zh-CN" sz="2600" dirty="0" smtClean="0">
                <a:ea typeface="黑体" panose="02010609060101010101" pitchFamily="49" charset="-122"/>
              </a:rPr>
              <a:t> </a:t>
            </a:r>
            <a:r>
              <a:rPr lang="zh-CN" altLang="en-US" sz="2600" dirty="0" smtClean="0">
                <a:ea typeface="黑体" panose="02010609060101010101" pitchFamily="49" charset="-122"/>
              </a:rPr>
              <a:t>若样品</a:t>
            </a:r>
            <a:r>
              <a:rPr lang="zh-CN" altLang="en-US" sz="2600" dirty="0">
                <a:ea typeface="黑体" panose="02010609060101010101" pitchFamily="49" charset="-122"/>
              </a:rPr>
              <a:t>点在</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上出现都具有同等机率</a:t>
            </a:r>
            <a:r>
              <a:rPr lang="en-US" altLang="zh-CN" sz="2600" dirty="0">
                <a:ea typeface="黑体" panose="02010609060101010101" pitchFamily="49" charset="-122"/>
              </a:rPr>
              <a:t>, </a:t>
            </a:r>
            <a:r>
              <a:rPr lang="zh-CN" altLang="en-US" sz="2600" dirty="0">
                <a:ea typeface="黑体" panose="02010609060101010101" pitchFamily="49" charset="-122"/>
              </a:rPr>
              <a:t>并以</a:t>
            </a:r>
            <a:r>
              <a:rPr lang="en-US" altLang="zh-CN" sz="2600" b="1" i="1" dirty="0">
                <a:solidFill>
                  <a:schemeClr val="tx2"/>
                </a:solidFill>
                <a:ea typeface="黑体" panose="02010609060101010101" pitchFamily="49" charset="-122"/>
              </a:rPr>
              <a:t>x</a:t>
            </a:r>
            <a:r>
              <a:rPr lang="en-US" altLang="zh-CN" sz="2600" i="1"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s</a:t>
            </a:r>
            <a:r>
              <a:rPr lang="en-US" altLang="zh-CN" sz="2600" i="1" dirty="0">
                <a:solidFill>
                  <a:schemeClr val="tx2"/>
                </a:solidFill>
                <a:ea typeface="黑体" panose="02010609060101010101" pitchFamily="49" charset="-122"/>
              </a:rPr>
              <a:t>)</a:t>
            </a:r>
            <a:r>
              <a:rPr lang="zh-CN" altLang="en-US" sz="2600" dirty="0">
                <a:ea typeface="黑体" panose="02010609060101010101" pitchFamily="49" charset="-122"/>
              </a:rPr>
              <a:t>表示</a:t>
            </a:r>
            <a:r>
              <a:rPr lang="en-US" altLang="zh-CN" sz="2600" b="1" i="1" dirty="0">
                <a:solidFill>
                  <a:schemeClr val="tx2"/>
                </a:solidFill>
                <a:ea typeface="黑体" panose="02010609060101010101" pitchFamily="49" charset="-122"/>
              </a:rPr>
              <a:t>x</a:t>
            </a:r>
            <a:r>
              <a:rPr lang="zh-CN" altLang="en-US" sz="2600" dirty="0">
                <a:ea typeface="黑体" panose="02010609060101010101" pitchFamily="49" charset="-122"/>
              </a:rPr>
              <a:t>在</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上的变化范围；以</a:t>
            </a:r>
            <a:r>
              <a:rPr lang="en-US" altLang="zh-CN" sz="2600" b="1" i="1" dirty="0">
                <a:solidFill>
                  <a:schemeClr val="tx2"/>
                </a:solidFill>
                <a:ea typeface="黑体" panose="02010609060101010101" pitchFamily="49" charset="-122"/>
              </a:rPr>
              <a:t>x</a:t>
            </a:r>
            <a:r>
              <a:rPr lang="en-US" altLang="zh-CN" sz="2600"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A</a:t>
            </a:r>
            <a:r>
              <a:rPr lang="en-US" altLang="zh-CN" sz="2600" dirty="0">
                <a:solidFill>
                  <a:schemeClr val="tx2"/>
                </a:solidFill>
                <a:ea typeface="黑体" panose="02010609060101010101" pitchFamily="49" charset="-122"/>
              </a:rPr>
              <a:t>)</a:t>
            </a:r>
            <a:r>
              <a:rPr lang="en-US" altLang="zh-CN" sz="2600" dirty="0">
                <a:ea typeface="黑体" panose="02010609060101010101" pitchFamily="49" charset="-122"/>
              </a:rPr>
              <a:t> </a:t>
            </a:r>
            <a:r>
              <a:rPr lang="zh-CN" altLang="en-US" sz="2600" dirty="0">
                <a:ea typeface="黑体" panose="02010609060101010101" pitchFamily="49" charset="-122"/>
              </a:rPr>
              <a:t>表示与事件</a:t>
            </a:r>
            <a:r>
              <a:rPr lang="en-US" altLang="zh-CN" sz="2600" b="1" dirty="0">
                <a:solidFill>
                  <a:schemeClr val="tx2"/>
                </a:solidFill>
                <a:ea typeface="黑体" panose="02010609060101010101" pitchFamily="49" charset="-122"/>
              </a:rPr>
              <a:t>A</a:t>
            </a:r>
            <a:r>
              <a:rPr lang="zh-CN" altLang="en-US" sz="2600" dirty="0">
                <a:ea typeface="黑体" panose="02010609060101010101" pitchFamily="49" charset="-122"/>
              </a:rPr>
              <a:t>相对应的空格。则</a:t>
            </a:r>
            <a:r>
              <a:rPr lang="en-US" altLang="zh-CN" sz="2600" b="1" dirty="0">
                <a:solidFill>
                  <a:schemeClr val="tx2"/>
                </a:solidFill>
                <a:ea typeface="黑体" panose="02010609060101010101" pitchFamily="49" charset="-122"/>
              </a:rPr>
              <a:t>A</a:t>
            </a:r>
            <a:r>
              <a:rPr lang="zh-CN" altLang="en-US" sz="2600" dirty="0">
                <a:ea typeface="黑体" panose="02010609060101010101" pitchFamily="49" charset="-122"/>
              </a:rPr>
              <a:t>的出现几率被认定为：</a:t>
            </a:r>
          </a:p>
          <a:p>
            <a:pPr marL="0" indent="0" eaLnBrk="1" hangingPunct="1">
              <a:lnSpc>
                <a:spcPct val="130000"/>
              </a:lnSpc>
              <a:spcBef>
                <a:spcPts val="1200"/>
              </a:spcBef>
              <a:buNone/>
            </a:pPr>
            <a:r>
              <a:rPr lang="en-US" altLang="zh-CN" sz="2600" b="1" i="1" dirty="0">
                <a:solidFill>
                  <a:schemeClr val="tx2"/>
                </a:solidFill>
                <a:ea typeface="黑体" panose="02010609060101010101" pitchFamily="49" charset="-122"/>
              </a:rPr>
              <a:t>  P(A)</a:t>
            </a:r>
            <a:r>
              <a:rPr lang="en-US" altLang="zh-CN" sz="2600" dirty="0">
                <a:ea typeface="黑体" panose="02010609060101010101" pitchFamily="49" charset="-122"/>
              </a:rPr>
              <a:t> = </a:t>
            </a:r>
            <a:r>
              <a:rPr lang="en-US" altLang="zh-CN" sz="2600" b="1" i="1" dirty="0">
                <a:solidFill>
                  <a:schemeClr val="tx2"/>
                </a:solidFill>
                <a:ea typeface="黑体" panose="02010609060101010101" pitchFamily="49" charset="-122"/>
              </a:rPr>
              <a:t>x</a:t>
            </a:r>
            <a:r>
              <a:rPr lang="en-US" altLang="zh-CN" sz="2600"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A</a:t>
            </a:r>
            <a:r>
              <a:rPr lang="en-US" altLang="zh-CN" sz="2600" dirty="0">
                <a:solidFill>
                  <a:schemeClr val="tx2"/>
                </a:solidFill>
                <a:ea typeface="黑体" panose="02010609060101010101" pitchFamily="49" charset="-122"/>
              </a:rPr>
              <a:t>)</a:t>
            </a:r>
            <a:r>
              <a:rPr lang="en-US" altLang="zh-CN" sz="2600" dirty="0">
                <a:ea typeface="黑体" panose="02010609060101010101" pitchFamily="49" charset="-122"/>
              </a:rPr>
              <a:t> / </a:t>
            </a:r>
            <a:r>
              <a:rPr lang="en-US" altLang="zh-CN" sz="2600" b="1" i="1" dirty="0">
                <a:solidFill>
                  <a:schemeClr val="tx2"/>
                </a:solidFill>
                <a:ea typeface="黑体" panose="02010609060101010101" pitchFamily="49" charset="-122"/>
              </a:rPr>
              <a:t>x</a:t>
            </a:r>
            <a:r>
              <a:rPr lang="en-US" altLang="zh-CN" sz="2600"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s</a:t>
            </a:r>
            <a:r>
              <a:rPr lang="en-US" altLang="zh-CN" sz="2600" dirty="0">
                <a:solidFill>
                  <a:schemeClr val="tx2"/>
                </a:solidFill>
                <a:ea typeface="黑体" panose="02010609060101010101" pitchFamily="49" charset="-122"/>
              </a:rPr>
              <a:t>)</a:t>
            </a:r>
            <a:r>
              <a:rPr lang="en-US" altLang="zh-CN" sz="2600" dirty="0">
                <a:ea typeface="黑体" panose="02010609060101010101" pitchFamily="49" charset="-122"/>
              </a:rPr>
              <a:t>                      (</a:t>
            </a:r>
            <a:r>
              <a:rPr lang="en-US" altLang="zh-CN" sz="2600" dirty="0" smtClean="0">
                <a:ea typeface="黑体" panose="02010609060101010101" pitchFamily="49" charset="-122"/>
              </a:rPr>
              <a:t>1.9)</a:t>
            </a:r>
          </a:p>
          <a:p>
            <a:pPr marL="0" indent="0" eaLnBrk="1" hangingPunct="1">
              <a:lnSpc>
                <a:spcPct val="130000"/>
              </a:lnSpc>
              <a:spcBef>
                <a:spcPts val="1200"/>
              </a:spcBef>
              <a:buNone/>
            </a:pPr>
            <a:r>
              <a:rPr lang="en-US" altLang="zh-CN" sz="2600" dirty="0" smtClean="0">
                <a:ea typeface="黑体" panose="02010609060101010101" pitchFamily="49" charset="-122"/>
              </a:rPr>
              <a:t> </a:t>
            </a:r>
            <a:endParaRPr lang="en-US" altLang="zh-CN" sz="2600" dirty="0">
              <a:ea typeface="黑体" panose="02010609060101010101" pitchFamily="49" charset="-122"/>
            </a:endParaRPr>
          </a:p>
        </p:txBody>
      </p:sp>
    </p:spTree>
    <p:extLst>
      <p:ext uri="{BB962C8B-B14F-4D97-AF65-F5344CB8AC3E}">
        <p14:creationId xmlns:p14="http://schemas.microsoft.com/office/powerpoint/2010/main" val="29793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698270" y="476250"/>
            <a:ext cx="11185755" cy="2876550"/>
          </a:xfrm>
        </p:spPr>
        <p:txBody>
          <a:bodyPr/>
          <a:lstStyle/>
          <a:p>
            <a:pPr marL="0" indent="0" eaLnBrk="1" hangingPunct="1">
              <a:lnSpc>
                <a:spcPct val="130000"/>
              </a:lnSpc>
              <a:buNone/>
            </a:pPr>
            <a:r>
              <a:rPr lang="zh-CN" altLang="en-US" sz="2600" dirty="0">
                <a:ea typeface="黑体" panose="02010609060101010101" pitchFamily="49" charset="-122"/>
              </a:rPr>
              <a:t>倘若</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空间样品点的分布是非均匀的，则须寻求全部样品点在</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空间的分布样式。如下图所示，设随机变量</a:t>
            </a:r>
            <a:r>
              <a:rPr lang="en-US" altLang="zh-CN" sz="2600" b="1" i="1" dirty="0">
                <a:solidFill>
                  <a:schemeClr val="tx2"/>
                </a:solidFill>
                <a:ea typeface="黑体" panose="02010609060101010101" pitchFamily="49" charset="-122"/>
              </a:rPr>
              <a:t>X</a:t>
            </a:r>
            <a:r>
              <a:rPr lang="zh-CN" altLang="en-US" sz="2600" dirty="0">
                <a:ea typeface="黑体" panose="02010609060101010101" pitchFamily="49" charset="-122"/>
              </a:rPr>
              <a:t>在一维样品空间中存在一连续函数</a:t>
            </a:r>
            <a:r>
              <a:rPr lang="en-US" altLang="zh-CN" sz="2600" b="1" i="1" dirty="0">
                <a:solidFill>
                  <a:schemeClr val="tx2"/>
                </a:solidFill>
                <a:ea typeface="黑体" panose="02010609060101010101" pitchFamily="49" charset="-122"/>
              </a:rPr>
              <a:t>f(x)</a:t>
            </a:r>
            <a:r>
              <a:rPr lang="en-US" altLang="zh-CN" sz="2600" dirty="0">
                <a:ea typeface="黑体" panose="02010609060101010101" pitchFamily="49" charset="-122"/>
              </a:rPr>
              <a:t>, </a:t>
            </a:r>
            <a:r>
              <a:rPr lang="zh-CN" altLang="en-US" sz="2600" dirty="0">
                <a:ea typeface="黑体" panose="02010609060101010101" pitchFamily="49" charset="-122"/>
              </a:rPr>
              <a:t>而在</a:t>
            </a:r>
            <a:r>
              <a:rPr lang="en-US" altLang="zh-CN" sz="2600" b="1" i="1" dirty="0" err="1">
                <a:solidFill>
                  <a:schemeClr val="tx2"/>
                </a:solidFill>
                <a:ea typeface="黑体" panose="02010609060101010101" pitchFamily="49" charset="-122"/>
              </a:rPr>
              <a:t>a</a:t>
            </a:r>
            <a:r>
              <a:rPr lang="en-US" altLang="zh-CN" sz="2600" b="1" i="1" dirty="0" err="1">
                <a:solidFill>
                  <a:schemeClr val="tx2"/>
                </a:solidFill>
                <a:ea typeface="黑体" panose="02010609060101010101" pitchFamily="49" charset="-122"/>
                <a:sym typeface="Symbol" panose="05050102010706020507" pitchFamily="18" charset="2"/>
              </a:rPr>
              <a:t>Xb</a:t>
            </a:r>
            <a:r>
              <a:rPr lang="zh-CN" altLang="en-US" sz="2600" dirty="0">
                <a:ea typeface="黑体" panose="02010609060101010101" pitchFamily="49" charset="-122"/>
                <a:sym typeface="Symbol" panose="05050102010706020507" pitchFamily="18" charset="2"/>
              </a:rPr>
              <a:t>之间变化区域内，</a:t>
            </a:r>
            <a:r>
              <a:rPr lang="en-US" altLang="zh-CN" sz="2600" b="1" i="1" dirty="0">
                <a:solidFill>
                  <a:schemeClr val="tx2"/>
                </a:solidFill>
                <a:ea typeface="黑体" panose="02010609060101010101" pitchFamily="49" charset="-122"/>
                <a:sym typeface="Symbol" panose="05050102010706020507" pitchFamily="18" charset="2"/>
              </a:rPr>
              <a:t>X</a:t>
            </a:r>
            <a:r>
              <a:rPr lang="zh-CN" altLang="en-US" sz="2600" dirty="0">
                <a:ea typeface="黑体" panose="02010609060101010101" pitchFamily="49" charset="-122"/>
                <a:sym typeface="Symbol" panose="05050102010706020507" pitchFamily="18" charset="2"/>
              </a:rPr>
              <a:t>出现随机值</a:t>
            </a:r>
            <a:r>
              <a:rPr lang="en-US" altLang="zh-CN" sz="2600" b="1" i="1" dirty="0">
                <a:solidFill>
                  <a:schemeClr val="tx2"/>
                </a:solidFill>
                <a:ea typeface="黑体" panose="02010609060101010101" pitchFamily="49" charset="-122"/>
                <a:sym typeface="Symbol" panose="05050102010706020507" pitchFamily="18" charset="2"/>
              </a:rPr>
              <a:t>x</a:t>
            </a:r>
            <a:r>
              <a:rPr lang="zh-CN" altLang="en-US" sz="2600" dirty="0">
                <a:ea typeface="黑体" panose="02010609060101010101" pitchFamily="49" charset="-122"/>
                <a:sym typeface="Symbol" panose="05050102010706020507" pitchFamily="18" charset="2"/>
              </a:rPr>
              <a:t>的几率即等于</a:t>
            </a:r>
            <a:r>
              <a:rPr lang="en-US" altLang="zh-CN" sz="2600" dirty="0" err="1">
                <a:ea typeface="黑体" panose="02010609060101010101" pitchFamily="49" charset="-122"/>
                <a:sym typeface="Symbol" panose="05050102010706020507" pitchFamily="18" charset="2"/>
              </a:rPr>
              <a:t>a</a:t>
            </a:r>
            <a:r>
              <a:rPr lang="en-US" altLang="zh-CN" sz="2600" dirty="0" err="1">
                <a:ea typeface="黑体" panose="02010609060101010101" pitchFamily="49" charset="-122"/>
                <a:sym typeface="Wingdings" panose="05000000000000000000" pitchFamily="2" charset="2"/>
              </a:rPr>
              <a:t>b</a:t>
            </a:r>
            <a:r>
              <a:rPr lang="zh-CN" altLang="en-US" sz="2600" dirty="0">
                <a:ea typeface="黑体" panose="02010609060101010101" pitchFamily="49" charset="-122"/>
                <a:sym typeface="Wingdings" panose="05000000000000000000" pitchFamily="2" charset="2"/>
              </a:rPr>
              <a:t>区域内</a:t>
            </a:r>
            <a:r>
              <a:rPr lang="en-US" altLang="zh-CN" sz="2600" b="1" i="1" dirty="0">
                <a:solidFill>
                  <a:schemeClr val="tx2"/>
                </a:solidFill>
                <a:ea typeface="黑体" panose="02010609060101010101" pitchFamily="49" charset="-122"/>
              </a:rPr>
              <a:t>f(x)</a:t>
            </a:r>
            <a:r>
              <a:rPr lang="zh-CN" altLang="en-US" sz="2600" dirty="0">
                <a:ea typeface="黑体" panose="02010609060101010101" pitchFamily="49" charset="-122"/>
                <a:sym typeface="Wingdings" panose="05000000000000000000" pitchFamily="2" charset="2"/>
              </a:rPr>
              <a:t>曲线以下包围的面积</a:t>
            </a:r>
            <a:r>
              <a:rPr lang="zh-CN" altLang="en-US" sz="2600" dirty="0">
                <a:ea typeface="黑体" panose="02010609060101010101" pitchFamily="49" charset="-122"/>
              </a:rPr>
              <a:t>，积分式为                        </a:t>
            </a:r>
            <a:r>
              <a:rPr lang="zh-CN" altLang="en-US" sz="2600" dirty="0" smtClean="0">
                <a:ea typeface="黑体" panose="02010609060101010101" pitchFamily="49" charset="-122"/>
              </a:rPr>
              <a:t>                                                       </a:t>
            </a:r>
            <a:r>
              <a:rPr lang="en-US" altLang="zh-CN" sz="2600" dirty="0">
                <a:ea typeface="黑体" panose="02010609060101010101" pitchFamily="49" charset="-122"/>
              </a:rPr>
              <a:t>(1.10)</a:t>
            </a:r>
          </a:p>
        </p:txBody>
      </p:sp>
      <p:graphicFrame>
        <p:nvGraphicFramePr>
          <p:cNvPr id="25603" name="Object 3"/>
          <p:cNvGraphicFramePr>
            <a:graphicFrameLocks noChangeAspect="1"/>
          </p:cNvGraphicFramePr>
          <p:nvPr>
            <p:extLst>
              <p:ext uri="{D42A27DB-BD31-4B8C-83A1-F6EECF244321}">
                <p14:modId xmlns:p14="http://schemas.microsoft.com/office/powerpoint/2010/main" val="3904579044"/>
              </p:ext>
            </p:extLst>
          </p:nvPr>
        </p:nvGraphicFramePr>
        <p:xfrm>
          <a:off x="5943600" y="3491345"/>
          <a:ext cx="3773488" cy="2320925"/>
        </p:xfrm>
        <a:graphic>
          <a:graphicData uri="http://schemas.openxmlformats.org/presentationml/2006/ole">
            <mc:AlternateContent xmlns:mc="http://schemas.openxmlformats.org/markup-compatibility/2006">
              <mc:Choice xmlns:v="urn:schemas-microsoft-com:vml" Requires="v">
                <p:oleObj spid="_x0000_s6302" name="CS ChemDraw Drawing" r:id="rId3" imgW="3317240" imgH="2039620" progId="ChemDraw.Document.4.5">
                  <p:embed/>
                </p:oleObj>
              </mc:Choice>
              <mc:Fallback>
                <p:oleObj name="CS ChemDraw Drawing" r:id="rId3" imgW="3317240" imgH="2039620" progId="ChemDraw.Document.4.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491345"/>
                        <a:ext cx="3773488" cy="232092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4" name="Object 5"/>
          <p:cNvGraphicFramePr>
            <a:graphicFrameLocks noChangeAspect="1"/>
          </p:cNvGraphicFramePr>
          <p:nvPr>
            <p:extLst>
              <p:ext uri="{D42A27DB-BD31-4B8C-83A1-F6EECF244321}">
                <p14:modId xmlns:p14="http://schemas.microsoft.com/office/powerpoint/2010/main" val="632193445"/>
              </p:ext>
            </p:extLst>
          </p:nvPr>
        </p:nvGraphicFramePr>
        <p:xfrm>
          <a:off x="4758867" y="2446294"/>
          <a:ext cx="3176588" cy="665163"/>
        </p:xfrm>
        <a:graphic>
          <a:graphicData uri="http://schemas.openxmlformats.org/presentationml/2006/ole">
            <mc:AlternateContent xmlns:mc="http://schemas.openxmlformats.org/markup-compatibility/2006">
              <mc:Choice xmlns:v="urn:schemas-microsoft-com:vml" Requires="v">
                <p:oleObj spid="_x0000_s6303" name="Equation" r:id="rId5" imgW="1574800" imgH="330200" progId="Equation.3">
                  <p:embed/>
                </p:oleObj>
              </mc:Choice>
              <mc:Fallback>
                <p:oleObj name="Equation" r:id="rId5" imgW="1574800" imgH="330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8867" y="2446294"/>
                        <a:ext cx="3176588" cy="6651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5" name="Rectangle 6"/>
          <p:cNvSpPr>
            <a:spLocks noChangeArrowheads="1"/>
          </p:cNvSpPr>
          <p:nvPr/>
        </p:nvSpPr>
        <p:spPr bwMode="auto">
          <a:xfrm>
            <a:off x="806334" y="3569494"/>
            <a:ext cx="535951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en-US" altLang="zh-CN" sz="2800" b="1" i="1" dirty="0">
                <a:solidFill>
                  <a:srgbClr val="FFFF00"/>
                </a:solidFill>
                <a:latin typeface="+mn-lt"/>
                <a:ea typeface="黑体" panose="02010609060101010101" pitchFamily="49" charset="-122"/>
              </a:rPr>
              <a:t>f(x)</a:t>
            </a:r>
            <a:r>
              <a:rPr lang="en-US" altLang="zh-CN" sz="2800" dirty="0">
                <a:solidFill>
                  <a:srgbClr val="FFFFFF"/>
                </a:solidFill>
                <a:latin typeface="+mn-lt"/>
                <a:ea typeface="黑体" panose="02010609060101010101" pitchFamily="49" charset="-122"/>
              </a:rPr>
              <a:t>,</a:t>
            </a:r>
            <a:r>
              <a:rPr lang="zh-CN" altLang="en-US" sz="2800" dirty="0">
                <a:solidFill>
                  <a:srgbClr val="FFFFFF"/>
                </a:solidFill>
                <a:latin typeface="+mn-lt"/>
                <a:ea typeface="黑体" panose="02010609060101010101" pitchFamily="49" charset="-122"/>
              </a:rPr>
              <a:t>亦称几率密度或几率分布函数，满足条件：</a:t>
            </a:r>
          </a:p>
        </p:txBody>
      </p:sp>
      <p:graphicFrame>
        <p:nvGraphicFramePr>
          <p:cNvPr id="25606" name="Object 7"/>
          <p:cNvGraphicFramePr>
            <a:graphicFrameLocks noChangeAspect="1"/>
          </p:cNvGraphicFramePr>
          <p:nvPr>
            <p:extLst>
              <p:ext uri="{D42A27DB-BD31-4B8C-83A1-F6EECF244321}">
                <p14:modId xmlns:p14="http://schemas.microsoft.com/office/powerpoint/2010/main" val="2023319376"/>
              </p:ext>
            </p:extLst>
          </p:nvPr>
        </p:nvGraphicFramePr>
        <p:xfrm>
          <a:off x="1177635" y="4819737"/>
          <a:ext cx="4184650" cy="687387"/>
        </p:xfrm>
        <a:graphic>
          <a:graphicData uri="http://schemas.openxmlformats.org/presentationml/2006/ole">
            <mc:AlternateContent xmlns:mc="http://schemas.openxmlformats.org/markup-compatibility/2006">
              <mc:Choice xmlns:v="urn:schemas-microsoft-com:vml" Requires="v">
                <p:oleObj spid="_x0000_s6304" name="公式" r:id="rId7" imgW="1854200" imgH="304800" progId="Equation.3">
                  <p:embed/>
                </p:oleObj>
              </mc:Choice>
              <mc:Fallback>
                <p:oleObj name="公式" r:id="rId7" imgW="1854200" imgH="304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77635" y="4819737"/>
                        <a:ext cx="4184650" cy="6873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73794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20716" y="233456"/>
            <a:ext cx="11616033" cy="2692212"/>
          </a:xfrm>
          <a:prstGeom prst="rect">
            <a:avLst/>
          </a:prstGeom>
        </p:spPr>
        <p:txBody>
          <a:bodyPr wrap="square">
            <a:spAutoFit/>
          </a:bodyPr>
          <a:lstStyle/>
          <a:p>
            <a:pPr lvl="0" algn="just">
              <a:lnSpc>
                <a:spcPct val="130000"/>
              </a:lnSpc>
              <a:spcBef>
                <a:spcPts val="1200"/>
              </a:spcBef>
              <a:spcAft>
                <a:spcPts val="0"/>
              </a:spcAft>
              <a:tabLst>
                <a:tab pos="228600" algn="l"/>
              </a:tabLst>
            </a:pPr>
            <a:r>
              <a:rPr lang="zh-CN" altLang="en-US" sz="2200" kern="100" dirty="0" smtClean="0">
                <a:solidFill>
                  <a:schemeClr val="tx2"/>
                </a:solidFill>
                <a:latin typeface="黑体" panose="02010609060101010101" pitchFamily="49" charset="-122"/>
                <a:ea typeface="黑体" panose="02010609060101010101" pitchFamily="49" charset="-122"/>
              </a:rPr>
              <a:t>课后思考题</a:t>
            </a:r>
            <a:r>
              <a:rPr lang="en-US" altLang="zh-CN" sz="2200" kern="100" dirty="0" smtClean="0">
                <a:solidFill>
                  <a:schemeClr val="tx2"/>
                </a:solidFill>
                <a:latin typeface="黑体" panose="02010609060101010101" pitchFamily="49" charset="-122"/>
                <a:ea typeface="黑体" panose="02010609060101010101" pitchFamily="49" charset="-122"/>
              </a:rPr>
              <a:t>1</a:t>
            </a:r>
            <a:r>
              <a:rPr lang="zh-CN" altLang="en-US" sz="2200" kern="100" dirty="0" smtClean="0">
                <a:latin typeface="黑体" panose="02010609060101010101" pitchFamily="49" charset="-122"/>
                <a:ea typeface="黑体" panose="02010609060101010101" pitchFamily="49" charset="-122"/>
              </a:rPr>
              <a:t>：</a:t>
            </a:r>
            <a:r>
              <a:rPr lang="zh-CN" altLang="zh-CN" sz="2200" kern="100" dirty="0" smtClean="0">
                <a:latin typeface="黑体" panose="02010609060101010101" pitchFamily="49" charset="-122"/>
                <a:ea typeface="黑体" panose="02010609060101010101" pitchFamily="49" charset="-122"/>
              </a:rPr>
              <a:t>一口</a:t>
            </a:r>
            <a:r>
              <a:rPr lang="zh-CN" altLang="zh-CN" sz="2200" kern="100" dirty="0">
                <a:latin typeface="黑体" panose="02010609060101010101" pitchFamily="49" charset="-122"/>
                <a:ea typeface="黑体" panose="02010609060101010101" pitchFamily="49" charset="-122"/>
              </a:rPr>
              <a:t>袋装有</a:t>
            </a:r>
            <a:r>
              <a:rPr lang="en-US" altLang="zh-CN" sz="2200" kern="100" dirty="0">
                <a:latin typeface="黑体" panose="02010609060101010101" pitchFamily="49" charset="-122"/>
                <a:ea typeface="黑体" panose="02010609060101010101" pitchFamily="49" charset="-122"/>
              </a:rPr>
              <a:t>7</a:t>
            </a:r>
            <a:r>
              <a:rPr lang="zh-CN" altLang="zh-CN" sz="2200" kern="100" dirty="0">
                <a:latin typeface="黑体" panose="02010609060101010101" pitchFamily="49" charset="-122"/>
                <a:ea typeface="黑体" panose="02010609060101010101" pitchFamily="49" charset="-122"/>
              </a:rPr>
              <a:t>个红球、</a:t>
            </a:r>
            <a:r>
              <a:rPr lang="en-US" altLang="zh-CN" sz="2200" kern="100" dirty="0">
                <a:latin typeface="黑体" panose="02010609060101010101" pitchFamily="49" charset="-122"/>
                <a:ea typeface="黑体" panose="02010609060101010101" pitchFamily="49" charset="-122"/>
              </a:rPr>
              <a:t>4</a:t>
            </a:r>
            <a:r>
              <a:rPr lang="zh-CN" altLang="zh-CN" sz="2200" kern="100" dirty="0">
                <a:latin typeface="黑体" panose="02010609060101010101" pitchFamily="49" charset="-122"/>
                <a:ea typeface="黑体" panose="02010609060101010101" pitchFamily="49" charset="-122"/>
              </a:rPr>
              <a:t>个白球与</a:t>
            </a:r>
            <a:r>
              <a:rPr lang="en-US" altLang="zh-CN" sz="2200" kern="100" dirty="0">
                <a:latin typeface="黑体" panose="02010609060101010101" pitchFamily="49" charset="-122"/>
                <a:ea typeface="黑体" panose="02010609060101010101" pitchFamily="49" charset="-122"/>
              </a:rPr>
              <a:t>5</a:t>
            </a:r>
            <a:r>
              <a:rPr lang="zh-CN" altLang="zh-CN" sz="2200" kern="100" dirty="0">
                <a:latin typeface="黑体" panose="02010609060101010101" pitchFamily="49" charset="-122"/>
                <a:ea typeface="黑体" panose="02010609060101010101" pitchFamily="49" charset="-122"/>
              </a:rPr>
              <a:t>个蓝球，相继三次取球（每取出一球，即将球放回原处），求：</a:t>
            </a:r>
          </a:p>
          <a:p>
            <a:pPr marL="742950" lvl="1" indent="-285750" algn="just">
              <a:lnSpc>
                <a:spcPct val="130000"/>
              </a:lnSpc>
              <a:spcBef>
                <a:spcPts val="1200"/>
              </a:spcBef>
              <a:spcAft>
                <a:spcPts val="0"/>
              </a:spcAft>
              <a:buFont typeface="+mj-lt"/>
              <a:buAutoNum type="alphaLcParenR"/>
              <a:tabLst>
                <a:tab pos="495300" algn="l"/>
              </a:tabLst>
            </a:pPr>
            <a:r>
              <a:rPr lang="zh-CN" altLang="zh-CN" sz="2200" kern="100" dirty="0">
                <a:latin typeface="黑体" panose="02010609060101010101" pitchFamily="49" charset="-122"/>
                <a:ea typeface="黑体" panose="02010609060101010101" pitchFamily="49" charset="-122"/>
              </a:rPr>
              <a:t>第一次取出为红，第二次为白，第三次为蓝的几率是多少？</a:t>
            </a:r>
          </a:p>
          <a:p>
            <a:pPr marL="742950" lvl="1" indent="-285750" algn="just">
              <a:lnSpc>
                <a:spcPct val="130000"/>
              </a:lnSpc>
              <a:spcBef>
                <a:spcPts val="1200"/>
              </a:spcBef>
              <a:spcAft>
                <a:spcPts val="0"/>
              </a:spcAft>
              <a:buFont typeface="+mj-lt"/>
              <a:buAutoNum type="alphaLcParenR"/>
              <a:tabLst>
                <a:tab pos="495300" algn="l"/>
              </a:tabLst>
            </a:pPr>
            <a:r>
              <a:rPr lang="zh-CN" altLang="zh-CN" sz="2200" kern="100" dirty="0">
                <a:latin typeface="黑体" panose="02010609060101010101" pitchFamily="49" charset="-122"/>
                <a:ea typeface="黑体" panose="02010609060101010101" pitchFamily="49" charset="-122"/>
              </a:rPr>
              <a:t>三次当中，红、白、蓝各一次的几率是多少？</a:t>
            </a:r>
          </a:p>
          <a:p>
            <a:pPr marL="742950" lvl="1" indent="-285750" algn="just">
              <a:lnSpc>
                <a:spcPct val="130000"/>
              </a:lnSpc>
              <a:spcBef>
                <a:spcPts val="1200"/>
              </a:spcBef>
              <a:spcAft>
                <a:spcPts val="0"/>
              </a:spcAft>
              <a:buFont typeface="+mj-lt"/>
              <a:buAutoNum type="alphaLcParenR"/>
              <a:tabLst>
                <a:tab pos="495300" algn="l"/>
              </a:tabLst>
            </a:pPr>
            <a:r>
              <a:rPr lang="zh-CN" altLang="zh-CN" sz="2200" kern="100" dirty="0">
                <a:latin typeface="黑体" panose="02010609060101010101" pitchFamily="49" charset="-122"/>
                <a:ea typeface="黑体" panose="02010609060101010101" pitchFamily="49" charset="-122"/>
              </a:rPr>
              <a:t>三次当中，第三次为蓝的几率是多少（第一、二次色泽不限）</a:t>
            </a:r>
            <a:r>
              <a:rPr lang="en-US" altLang="zh-CN" sz="2200" kern="100" dirty="0">
                <a:latin typeface="黑体" panose="02010609060101010101" pitchFamily="49" charset="-122"/>
                <a:ea typeface="黑体" panose="02010609060101010101" pitchFamily="49" charset="-122"/>
              </a:rPr>
              <a:t>?</a:t>
            </a:r>
            <a:endParaRPr lang="zh-CN" altLang="zh-CN" sz="2200" kern="100" dirty="0">
              <a:effectLst/>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237533" y="3336667"/>
            <a:ext cx="11716934" cy="1465091"/>
          </a:xfrm>
        </p:spPr>
        <p:txBody>
          <a:bodyPr/>
          <a:lstStyle/>
          <a:p>
            <a:pPr marL="0" indent="0">
              <a:lnSpc>
                <a:spcPct val="130000"/>
              </a:lnSpc>
              <a:buNone/>
            </a:pPr>
            <a:r>
              <a:rPr lang="zh-CN" altLang="en-US" sz="2200" kern="100" dirty="0">
                <a:solidFill>
                  <a:schemeClr val="tx2"/>
                </a:solidFill>
                <a:latin typeface="黑体" panose="02010609060101010101" pitchFamily="49" charset="-122"/>
                <a:ea typeface="黑体" panose="02010609060101010101" pitchFamily="49" charset="-122"/>
              </a:rPr>
              <a:t>课后</a:t>
            </a:r>
            <a:r>
              <a:rPr lang="zh-CN" altLang="en-US" sz="2200" kern="100" dirty="0" smtClean="0">
                <a:solidFill>
                  <a:schemeClr val="tx2"/>
                </a:solidFill>
                <a:latin typeface="黑体" panose="02010609060101010101" pitchFamily="49" charset="-122"/>
                <a:ea typeface="黑体" panose="02010609060101010101" pitchFamily="49" charset="-122"/>
              </a:rPr>
              <a:t>思考题</a:t>
            </a:r>
            <a:r>
              <a:rPr lang="en-US" altLang="zh-CN" sz="2200" kern="100" dirty="0" smtClean="0">
                <a:solidFill>
                  <a:schemeClr val="tx2"/>
                </a:solidFill>
                <a:latin typeface="黑体" panose="02010609060101010101" pitchFamily="49" charset="-122"/>
                <a:ea typeface="黑体" panose="02010609060101010101" pitchFamily="49" charset="-122"/>
              </a:rPr>
              <a:t>2</a:t>
            </a:r>
            <a:r>
              <a:rPr lang="zh-CN" altLang="en-US" sz="2200" kern="100" dirty="0" smtClean="0">
                <a:latin typeface="黑体" panose="02010609060101010101" pitchFamily="49" charset="-122"/>
                <a:ea typeface="黑体" panose="02010609060101010101" pitchFamily="49" charset="-122"/>
              </a:rPr>
              <a:t>： </a:t>
            </a:r>
            <a:r>
              <a:rPr lang="en-US" altLang="zh-CN" sz="2200" kern="100" dirty="0" smtClean="0">
                <a:latin typeface="黑体" panose="02010609060101010101" pitchFamily="49" charset="-122"/>
                <a:ea typeface="黑体" panose="02010609060101010101" pitchFamily="49" charset="-122"/>
              </a:rPr>
              <a:t>15</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个孩子去旅行，</a:t>
            </a:r>
            <a:r>
              <a:rPr lang="en-US" altLang="zh-CN" sz="2200" kern="100" dirty="0">
                <a:latin typeface="黑体" panose="02010609060101010101" pitchFamily="49" charset="-122"/>
                <a:ea typeface="黑体" panose="02010609060101010101" pitchFamily="49" charset="-122"/>
              </a:rPr>
              <a:t>5</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个迷路了，</a:t>
            </a:r>
            <a:r>
              <a:rPr lang="en-US" altLang="zh-CN" sz="2200" kern="100" dirty="0">
                <a:latin typeface="黑体" panose="02010609060101010101" pitchFamily="49" charset="-122"/>
                <a:ea typeface="黑体" panose="02010609060101010101" pitchFamily="49" charset="-122"/>
              </a:rPr>
              <a:t>8</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个晒黑了，</a:t>
            </a:r>
            <a:r>
              <a:rPr lang="en-US" altLang="zh-CN" sz="2200" kern="100" dirty="0">
                <a:latin typeface="黑体" panose="02010609060101010101" pitchFamily="49" charset="-122"/>
                <a:ea typeface="黑体" panose="02010609060101010101" pitchFamily="49" charset="-122"/>
              </a:rPr>
              <a:t>6</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个无任何问题地回家了，求一个晒黑孩子迷路的几率？一个迷路孩子晒黑的几率</a:t>
            </a:r>
            <a:r>
              <a:rPr lang="zh-CN" altLang="zh-CN" sz="2200" kern="100" dirty="0" smtClean="0">
                <a:latin typeface="黑体" panose="02010609060101010101" pitchFamily="49" charset="-122"/>
                <a:ea typeface="黑体" panose="02010609060101010101" pitchFamily="49" charset="-122"/>
                <a:cs typeface="Times New Roman" panose="02020603050405020304" pitchFamily="18" charset="0"/>
              </a:rPr>
              <a:t>？</a:t>
            </a:r>
            <a:endParaRPr lang="zh-CN" altLang="en-US"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41578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73609" y="543589"/>
            <a:ext cx="5334000" cy="533400"/>
          </a:xfrm>
          <a:ln>
            <a:solidFill>
              <a:srgbClr val="99FFCC"/>
            </a:solidFill>
            <a:miter lim="800000"/>
            <a:headEnd/>
            <a:tailEnd/>
          </a:ln>
        </p:spPr>
        <p:txBody>
          <a:bodyPr/>
          <a:lstStyle/>
          <a:p>
            <a:pPr algn="l" eaLnBrk="1" hangingPunct="1"/>
            <a:r>
              <a:rPr lang="en-US" altLang="zh-CN" sz="3600" b="1">
                <a:latin typeface="隶书" panose="02010509060101010101" pitchFamily="49" charset="-122"/>
                <a:ea typeface="隶书" panose="02010509060101010101" pitchFamily="49" charset="-122"/>
              </a:rPr>
              <a:t>2  </a:t>
            </a:r>
            <a:r>
              <a:rPr lang="zh-CN" altLang="en-US" sz="3600" b="1">
                <a:latin typeface="隶书" panose="02010509060101010101" pitchFamily="49" charset="-122"/>
                <a:ea typeface="隶书" panose="02010509060101010101" pitchFamily="49" charset="-122"/>
              </a:rPr>
              <a:t>统计力学体系的分类</a:t>
            </a:r>
          </a:p>
        </p:txBody>
      </p:sp>
      <p:sp>
        <p:nvSpPr>
          <p:cNvPr id="26627" name="Rectangle 3"/>
          <p:cNvSpPr>
            <a:spLocks noGrp="1" noChangeArrowheads="1"/>
          </p:cNvSpPr>
          <p:nvPr>
            <p:ph type="body" idx="1"/>
          </p:nvPr>
        </p:nvSpPr>
        <p:spPr>
          <a:xfrm>
            <a:off x="598515" y="1396338"/>
            <a:ext cx="10884131" cy="4876800"/>
          </a:xfrm>
        </p:spPr>
        <p:txBody>
          <a:bodyPr/>
          <a:lstStyle/>
          <a:p>
            <a:pPr marL="0" indent="0" eaLnBrk="1" hangingPunct="1">
              <a:lnSpc>
                <a:spcPct val="150000"/>
              </a:lnSpc>
              <a:spcBef>
                <a:spcPts val="1200"/>
              </a:spcBef>
            </a:pPr>
            <a:r>
              <a:rPr lang="zh-CN" altLang="en-US" sz="2800" dirty="0">
                <a:latin typeface="黑体" panose="02010609060101010101" pitchFamily="49" charset="-122"/>
                <a:ea typeface="黑体" panose="02010609060101010101" pitchFamily="49" charset="-122"/>
              </a:rPr>
              <a:t> 热力学中，根据体系与环境可能发生的能量和物质传递而分为</a:t>
            </a:r>
            <a:r>
              <a:rPr lang="zh-CN" altLang="en-US" sz="2800" dirty="0" smtClean="0">
                <a:latin typeface="黑体" panose="02010609060101010101" pitchFamily="49" charset="-122"/>
                <a:ea typeface="黑体" panose="02010609060101010101" pitchFamily="49" charset="-122"/>
              </a:rPr>
              <a:t>：</a:t>
            </a:r>
            <a:endParaRPr lang="en-US" altLang="zh-CN" sz="2800" dirty="0" smtClean="0">
              <a:latin typeface="黑体" panose="02010609060101010101" pitchFamily="49" charset="-122"/>
              <a:ea typeface="黑体" panose="02010609060101010101" pitchFamily="49" charset="-122"/>
            </a:endParaRPr>
          </a:p>
          <a:p>
            <a:pPr marL="0" indent="0" eaLnBrk="1" hangingPunct="1">
              <a:lnSpc>
                <a:spcPct val="150000"/>
              </a:lnSpc>
              <a:spcBef>
                <a:spcPts val="1200"/>
              </a:spcBef>
              <a:buNone/>
            </a:pPr>
            <a:r>
              <a:rPr lang="en-US" altLang="zh-CN" sz="2800" b="1" dirty="0">
                <a:solidFill>
                  <a:schemeClr val="tx2"/>
                </a:solidFill>
                <a:latin typeface="黑体" panose="02010609060101010101" pitchFamily="49" charset="-122"/>
                <a:ea typeface="黑体" panose="02010609060101010101" pitchFamily="49" charset="-122"/>
              </a:rPr>
              <a:t> </a:t>
            </a:r>
            <a:r>
              <a:rPr lang="en-US" altLang="zh-CN" sz="2800" b="1" dirty="0" smtClean="0">
                <a:solidFill>
                  <a:schemeClr val="tx2"/>
                </a:solidFill>
                <a:latin typeface="黑体" panose="02010609060101010101" pitchFamily="49" charset="-122"/>
                <a:ea typeface="黑体" panose="02010609060101010101" pitchFamily="49" charset="-122"/>
              </a:rPr>
              <a:t>    </a:t>
            </a:r>
            <a:r>
              <a:rPr lang="zh-CN" altLang="en-US" sz="2800" b="1" dirty="0" smtClean="0">
                <a:solidFill>
                  <a:schemeClr val="tx2"/>
                </a:solidFill>
                <a:latin typeface="黑体" panose="02010609060101010101" pitchFamily="49" charset="-122"/>
                <a:ea typeface="黑体" panose="02010609060101010101" pitchFamily="49" charset="-122"/>
              </a:rPr>
              <a:t>关闭</a:t>
            </a:r>
            <a:r>
              <a:rPr lang="zh-CN" altLang="en-US" sz="2800" b="1" dirty="0">
                <a:solidFill>
                  <a:schemeClr val="tx2"/>
                </a:solidFill>
                <a:latin typeface="黑体" panose="02010609060101010101" pitchFamily="49" charset="-122"/>
                <a:ea typeface="黑体" panose="02010609060101010101" pitchFamily="49" charset="-122"/>
              </a:rPr>
              <a:t>体系、孤立体系和开放体系</a:t>
            </a:r>
            <a:r>
              <a:rPr lang="zh-CN" altLang="en-US" sz="2800" dirty="0" smtClean="0">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a:p>
            <a:pPr marL="0" indent="0" eaLnBrk="1" hangingPunct="1">
              <a:lnSpc>
                <a:spcPct val="150000"/>
              </a:lnSpc>
              <a:spcBef>
                <a:spcPts val="1200"/>
              </a:spcBef>
            </a:pPr>
            <a:r>
              <a:rPr lang="zh-CN" altLang="en-US" sz="2800" dirty="0">
                <a:latin typeface="黑体" panose="02010609060101010101" pitchFamily="49" charset="-122"/>
                <a:ea typeface="黑体" panose="02010609060101010101" pitchFamily="49" charset="-122"/>
              </a:rPr>
              <a:t> 统计力学中，根据组成体系的粒子的微观运动属性而将研究对象分为：</a:t>
            </a:r>
            <a:r>
              <a:rPr lang="zh-CN" altLang="en-US" sz="2800" b="1" dirty="0">
                <a:solidFill>
                  <a:schemeClr val="tx2"/>
                </a:solidFill>
                <a:latin typeface="黑体" panose="02010609060101010101" pitchFamily="49" charset="-122"/>
                <a:ea typeface="黑体" panose="02010609060101010101" pitchFamily="49" charset="-122"/>
              </a:rPr>
              <a:t>定域子体系和离</a:t>
            </a:r>
            <a:r>
              <a:rPr lang="zh-CN" altLang="en-US" sz="2800" b="1" dirty="0" smtClean="0">
                <a:solidFill>
                  <a:schemeClr val="tx2"/>
                </a:solidFill>
                <a:latin typeface="黑体" panose="02010609060101010101" pitchFamily="49" charset="-122"/>
                <a:ea typeface="黑体" panose="02010609060101010101" pitchFamily="49" charset="-122"/>
              </a:rPr>
              <a:t>域子体系</a:t>
            </a:r>
            <a:r>
              <a:rPr lang="zh-CN" altLang="en-US" sz="2800" dirty="0" smtClean="0">
                <a:latin typeface="黑体" panose="02010609060101010101" pitchFamily="49" charset="-122"/>
                <a:ea typeface="黑体" panose="02010609060101010101" pitchFamily="49" charset="-122"/>
              </a:rPr>
              <a:t>。  </a:t>
            </a:r>
            <a:endParaRPr lang="zh-CN" altLang="en-US" sz="2800" dirty="0">
              <a:latin typeface="黑体" panose="02010609060101010101" pitchFamily="49" charset="-122"/>
              <a:ea typeface="黑体" panose="02010609060101010101" pitchFamily="49" charset="-122"/>
            </a:endParaRPr>
          </a:p>
        </p:txBody>
      </p:sp>
      <p:sp>
        <p:nvSpPr>
          <p:cNvPr id="4" name="Rectangle 3"/>
          <p:cNvSpPr txBox="1">
            <a:spLocks noChangeArrowheads="1"/>
          </p:cNvSpPr>
          <p:nvPr/>
        </p:nvSpPr>
        <p:spPr bwMode="auto">
          <a:xfrm>
            <a:off x="598515" y="4464429"/>
            <a:ext cx="10884131" cy="1681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50000"/>
              </a:lnSpc>
              <a:spcBef>
                <a:spcPts val="1200"/>
              </a:spcBef>
            </a:pPr>
            <a:r>
              <a:rPr lang="zh-CN" altLang="en-US" sz="2800" b="1" kern="0" dirty="0" smtClean="0">
                <a:solidFill>
                  <a:schemeClr val="tx2"/>
                </a:solidFill>
                <a:latin typeface="黑体" panose="02010609060101010101" pitchFamily="49" charset="-122"/>
                <a:ea typeface="黑体" panose="02010609060101010101" pitchFamily="49" charset="-122"/>
              </a:rPr>
              <a:t>定域子体系</a:t>
            </a:r>
            <a:r>
              <a:rPr lang="zh-CN" altLang="en-US" sz="2800" kern="0" dirty="0" smtClean="0">
                <a:latin typeface="黑体" panose="02010609060101010101" pitchFamily="49" charset="-122"/>
                <a:ea typeface="黑体" panose="02010609060101010101" pitchFamily="49" charset="-122"/>
              </a:rPr>
              <a:t>中粒子均有其固定不变的点阵位置，整个体系形成有规则的点阵排列，如固态晶体。  </a:t>
            </a:r>
            <a:endParaRPr lang="zh-CN" altLang="en-US" sz="2800" kern="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52641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7"/>
          <p:cNvSpPr>
            <a:spLocks noGrp="1" noChangeArrowheads="1"/>
          </p:cNvSpPr>
          <p:nvPr>
            <p:ph type="body" idx="1"/>
          </p:nvPr>
        </p:nvSpPr>
        <p:spPr>
          <a:xfrm>
            <a:off x="443347" y="476251"/>
            <a:ext cx="11272057" cy="1214869"/>
          </a:xfrm>
        </p:spPr>
        <p:txBody>
          <a:bodyPr/>
          <a:lstStyle/>
          <a:p>
            <a:pPr marL="0" indent="0" eaLnBrk="1" hangingPunct="1">
              <a:lnSpc>
                <a:spcPct val="120000"/>
              </a:lnSpc>
              <a:spcBef>
                <a:spcPts val="1200"/>
              </a:spcBef>
              <a:defRPr/>
            </a:pPr>
            <a:r>
              <a:rPr lang="zh-CN" altLang="en-US" sz="2400" b="1" dirty="0">
                <a:solidFill>
                  <a:schemeClr val="tx2"/>
                </a:solidFill>
                <a:latin typeface="黑体" panose="02010609060101010101" pitchFamily="49" charset="-122"/>
                <a:ea typeface="黑体" panose="02010609060101010101" pitchFamily="49" charset="-122"/>
              </a:rPr>
              <a:t> 离域子体系</a:t>
            </a:r>
            <a:r>
              <a:rPr lang="zh-CN" altLang="en-US" sz="2400" dirty="0">
                <a:latin typeface="黑体" panose="02010609060101010101" pitchFamily="49" charset="-122"/>
                <a:ea typeface="黑体" panose="02010609060101010101" pitchFamily="49" charset="-122"/>
              </a:rPr>
              <a:t>中全部粒子均被限制在同一个容器空间，任何时刻、任何粒子都可能出现在此空间的任一角落</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如气体</a:t>
            </a:r>
            <a:r>
              <a:rPr lang="zh-CN" altLang="en-US" sz="2400" dirty="0" smtClean="0">
                <a:latin typeface="黑体" panose="02010609060101010101" pitchFamily="49" charset="-122"/>
                <a:ea typeface="黑体" panose="02010609060101010101" pitchFamily="49" charset="-122"/>
              </a:rPr>
              <a:t>。</a:t>
            </a:r>
            <a:endParaRPr lang="en-US" altLang="zh-CN" sz="2400" b="1" dirty="0">
              <a:latin typeface="黑体" panose="02010609060101010101" pitchFamily="49" charset="-122"/>
              <a:ea typeface="黑体" panose="02010609060101010101" pitchFamily="49" charset="-122"/>
              <a:sym typeface="Symbol" pitchFamily="18" charset="2"/>
            </a:endParaRPr>
          </a:p>
        </p:txBody>
      </p:sp>
      <p:sp>
        <p:nvSpPr>
          <p:cNvPr id="3" name="Rectangle 1027"/>
          <p:cNvSpPr txBox="1">
            <a:spLocks noChangeArrowheads="1"/>
          </p:cNvSpPr>
          <p:nvPr/>
        </p:nvSpPr>
        <p:spPr bwMode="auto">
          <a:xfrm>
            <a:off x="501539" y="1691120"/>
            <a:ext cx="10967252" cy="603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1200"/>
              </a:spcBef>
              <a:buFont typeface="Arial" panose="020B0604020202020204" pitchFamily="34" charset="0"/>
              <a:buChar char="•"/>
              <a:defRPr/>
            </a:pPr>
            <a:r>
              <a:rPr lang="zh-CN" altLang="en-US" sz="2400" kern="0" dirty="0" smtClean="0">
                <a:latin typeface="黑体" panose="02010609060101010101" pitchFamily="49" charset="-122"/>
                <a:ea typeface="黑体" panose="02010609060101010101" pitchFamily="49" charset="-122"/>
              </a:rPr>
              <a:t>二者主要区别：</a:t>
            </a:r>
            <a:r>
              <a:rPr lang="zh-CN" altLang="en-US" sz="2400" i="1" kern="0" dirty="0" smtClean="0">
                <a:solidFill>
                  <a:schemeClr val="tx2"/>
                </a:solidFill>
                <a:latin typeface="黑体" panose="02010609060101010101" pitchFamily="49" charset="-122"/>
                <a:ea typeface="黑体" panose="02010609060101010101" pitchFamily="49" charset="-122"/>
              </a:rPr>
              <a:t>离域子体系中粒子没有固定的坐标位置</a:t>
            </a:r>
            <a:r>
              <a:rPr lang="zh-CN" altLang="en-US" sz="2400" kern="0" dirty="0" smtClean="0">
                <a:latin typeface="黑体" panose="02010609060101010101" pitchFamily="49" charset="-122"/>
                <a:ea typeface="黑体" panose="02010609060101010101" pitchFamily="49" charset="-122"/>
              </a:rPr>
              <a:t>。</a:t>
            </a:r>
          </a:p>
        </p:txBody>
      </p:sp>
      <p:sp>
        <p:nvSpPr>
          <p:cNvPr id="4" name="Rectangle 1027"/>
          <p:cNvSpPr txBox="1">
            <a:spLocks noChangeArrowheads="1"/>
          </p:cNvSpPr>
          <p:nvPr/>
        </p:nvSpPr>
        <p:spPr bwMode="auto">
          <a:xfrm>
            <a:off x="396247" y="3790610"/>
            <a:ext cx="11319157" cy="2194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1200"/>
              </a:spcBef>
              <a:buFont typeface="Arial" panose="020B0604020202020204" pitchFamily="34" charset="0"/>
              <a:buChar char="•"/>
              <a:defRPr/>
            </a:pPr>
            <a:r>
              <a:rPr lang="zh-CN" altLang="en-US" sz="2400" kern="0" dirty="0" smtClean="0">
                <a:solidFill>
                  <a:schemeClr val="tx2"/>
                </a:solidFill>
                <a:latin typeface="黑体" panose="02010609060101010101" pitchFamily="49" charset="-122"/>
                <a:ea typeface="黑体" panose="02010609060101010101" pitchFamily="49" charset="-122"/>
              </a:rPr>
              <a:t>波函数对称性</a:t>
            </a:r>
            <a:r>
              <a:rPr lang="zh-CN" altLang="en-US" sz="2400" kern="0" dirty="0" smtClean="0">
                <a:latin typeface="黑体" panose="02010609060101010101" pitchFamily="49" charset="-122"/>
                <a:ea typeface="黑体" panose="02010609060101010101" pitchFamily="49" charset="-122"/>
              </a:rPr>
              <a:t>：对一全同粒子体系，鉴于微观粒子不可分辨性，任意交换体系中一对粒子的空间坐标，其描述体系状态的全波函数</a:t>
            </a:r>
            <a:r>
              <a:rPr lang="zh-CN" altLang="en-US" sz="2400" b="1" i="1" kern="0" dirty="0" smtClean="0">
                <a:solidFill>
                  <a:schemeClr val="tx2"/>
                </a:solidFill>
                <a:latin typeface="黑体" panose="02010609060101010101" pitchFamily="49" charset="-122"/>
                <a:ea typeface="黑体" panose="02010609060101010101" pitchFamily="49" charset="-122"/>
                <a:sym typeface="Symbol" pitchFamily="18" charset="2"/>
              </a:rPr>
              <a:t></a:t>
            </a:r>
            <a:r>
              <a:rPr lang="zh-CN" altLang="en-US" sz="2400" kern="0" dirty="0" smtClean="0">
                <a:latin typeface="黑体" panose="02010609060101010101" pitchFamily="49" charset="-122"/>
                <a:ea typeface="黑体" panose="02010609060101010101" pitchFamily="49" charset="-122"/>
              </a:rPr>
              <a:t>必然维持不变或仅改变代数符号</a:t>
            </a:r>
            <a:r>
              <a:rPr lang="en-US" altLang="zh-CN" sz="2400" kern="0" dirty="0" smtClean="0">
                <a:latin typeface="黑体" panose="02010609060101010101" pitchFamily="49" charset="-122"/>
                <a:ea typeface="黑体" panose="02010609060101010101" pitchFamily="49" charset="-122"/>
              </a:rPr>
              <a:t>,</a:t>
            </a:r>
            <a:r>
              <a:rPr lang="zh-CN" altLang="en-US" sz="2400" kern="0" dirty="0" smtClean="0">
                <a:latin typeface="黑体" panose="02010609060101010101" pitchFamily="49" charset="-122"/>
                <a:ea typeface="黑体" panose="02010609060101010101" pitchFamily="49" charset="-122"/>
              </a:rPr>
              <a:t>即： </a:t>
            </a:r>
          </a:p>
          <a:p>
            <a:pPr marL="0" indent="0" eaLnBrk="1" hangingPunct="1">
              <a:lnSpc>
                <a:spcPct val="120000"/>
              </a:lnSpc>
              <a:spcBef>
                <a:spcPts val="1200"/>
              </a:spcBef>
              <a:buFontTx/>
              <a:buNone/>
              <a:defRPr/>
            </a:pPr>
            <a:r>
              <a:rPr lang="zh-CN" altLang="en-US" sz="2400" b="1" i="1" kern="0" dirty="0" smtClean="0">
                <a:solidFill>
                  <a:schemeClr val="tx2"/>
                </a:solidFill>
                <a:latin typeface="黑体" panose="02010609060101010101" pitchFamily="49" charset="-122"/>
                <a:ea typeface="黑体" panose="02010609060101010101" pitchFamily="49" charset="-122"/>
                <a:sym typeface="Symbol" pitchFamily="18" charset="2"/>
              </a:rPr>
              <a:t> </a:t>
            </a:r>
            <a:r>
              <a:rPr lang="en-US" altLang="zh-CN" sz="2400" b="1" i="1" kern="0" dirty="0" smtClean="0">
                <a:solidFill>
                  <a:schemeClr val="accent5">
                    <a:lumMod val="90000"/>
                  </a:schemeClr>
                </a:solidFill>
                <a:latin typeface="黑体" panose="02010609060101010101" pitchFamily="49" charset="-122"/>
                <a:ea typeface="黑体" panose="02010609060101010101" pitchFamily="49" charset="-122"/>
                <a:sym typeface="Symbol" pitchFamily="18" charset="2"/>
              </a:rPr>
              <a:t>P</a:t>
            </a:r>
            <a:r>
              <a:rPr lang="en-US" altLang="zh-CN" sz="2400" b="1" i="1" kern="0" baseline="-25000" dirty="0" smtClean="0">
                <a:solidFill>
                  <a:schemeClr val="accent5">
                    <a:lumMod val="90000"/>
                  </a:schemeClr>
                </a:solidFill>
                <a:latin typeface="黑体" panose="02010609060101010101" pitchFamily="49" charset="-122"/>
                <a:ea typeface="黑体" panose="02010609060101010101" pitchFamily="49" charset="-122"/>
                <a:sym typeface="Symbol" pitchFamily="18" charset="2"/>
              </a:rPr>
              <a:t>12</a:t>
            </a:r>
            <a:r>
              <a:rPr lang="zh-CN" altLang="en-US" sz="2400" b="1" i="1" kern="0" dirty="0" smtClean="0">
                <a:solidFill>
                  <a:schemeClr val="tx2"/>
                </a:solidFill>
                <a:ea typeface="黑体" panose="02010609060101010101" pitchFamily="49" charset="-122"/>
                <a:sym typeface="Symbol" pitchFamily="18" charset="2"/>
              </a:rPr>
              <a:t></a:t>
            </a:r>
            <a:r>
              <a:rPr lang="en-US" altLang="zh-CN" sz="2400" b="1" i="1" kern="0" dirty="0" smtClean="0">
                <a:solidFill>
                  <a:schemeClr val="tx2"/>
                </a:solidFill>
                <a:ea typeface="黑体" panose="02010609060101010101" pitchFamily="49" charset="-122"/>
                <a:sym typeface="Symbol" pitchFamily="18" charset="2"/>
              </a:rPr>
              <a:t>(</a:t>
            </a:r>
            <a:r>
              <a:rPr lang="en-US" altLang="zh-CN" sz="2400" b="1" i="1" kern="0" dirty="0" smtClean="0">
                <a:solidFill>
                  <a:schemeClr val="accent5">
                    <a:lumMod val="90000"/>
                  </a:schemeClr>
                </a:solidFill>
                <a:ea typeface="黑体" panose="02010609060101010101" pitchFamily="49" charset="-122"/>
                <a:sym typeface="Symbol" pitchFamily="18" charset="2"/>
              </a:rPr>
              <a:t>q</a:t>
            </a:r>
            <a:r>
              <a:rPr lang="en-US" altLang="zh-CN" sz="2400" b="1" i="1" kern="0" baseline="-25000" dirty="0" smtClean="0">
                <a:solidFill>
                  <a:schemeClr val="accent5">
                    <a:lumMod val="90000"/>
                  </a:schemeClr>
                </a:solidFill>
                <a:ea typeface="黑体" panose="02010609060101010101" pitchFamily="49" charset="-122"/>
                <a:sym typeface="Symbol" pitchFamily="18" charset="2"/>
              </a:rPr>
              <a:t>1</a:t>
            </a:r>
            <a:r>
              <a:rPr lang="en-US" altLang="zh-CN" sz="2400" b="1" i="1" kern="0" dirty="0" smtClean="0">
                <a:solidFill>
                  <a:schemeClr val="accent5">
                    <a:lumMod val="90000"/>
                  </a:schemeClr>
                </a:solidFill>
                <a:ea typeface="黑体" panose="02010609060101010101" pitchFamily="49" charset="-122"/>
                <a:sym typeface="Symbol" pitchFamily="18" charset="2"/>
              </a:rPr>
              <a:t>, q</a:t>
            </a:r>
            <a:r>
              <a:rPr lang="en-US" altLang="zh-CN" sz="2400" b="1" i="1" kern="0" baseline="-25000" dirty="0" smtClean="0">
                <a:solidFill>
                  <a:schemeClr val="accent5">
                    <a:lumMod val="90000"/>
                  </a:schemeClr>
                </a:solidFill>
                <a:ea typeface="黑体" panose="02010609060101010101" pitchFamily="49" charset="-122"/>
                <a:sym typeface="Symbol" pitchFamily="18" charset="2"/>
              </a:rPr>
              <a:t>2</a:t>
            </a:r>
            <a:r>
              <a:rPr lang="en-US" altLang="zh-CN" sz="2400" b="1" i="1" kern="0" dirty="0" smtClean="0">
                <a:solidFill>
                  <a:schemeClr val="tx2"/>
                </a:solidFill>
                <a:ea typeface="黑体" panose="02010609060101010101" pitchFamily="49" charset="-122"/>
                <a:sym typeface="Symbol" pitchFamily="18" charset="2"/>
              </a:rPr>
              <a:t>,…, </a:t>
            </a:r>
            <a:r>
              <a:rPr lang="en-US" altLang="zh-CN" sz="2400" b="1" i="1" kern="0" dirty="0" err="1" smtClean="0">
                <a:solidFill>
                  <a:schemeClr val="tx2"/>
                </a:solidFill>
                <a:ea typeface="黑体" panose="02010609060101010101" pitchFamily="49" charset="-122"/>
                <a:sym typeface="Symbol" pitchFamily="18" charset="2"/>
              </a:rPr>
              <a:t>q</a:t>
            </a:r>
            <a:r>
              <a:rPr lang="en-US" altLang="zh-CN" sz="2400" b="1" i="1" kern="0" baseline="-25000" dirty="0" err="1" smtClean="0">
                <a:solidFill>
                  <a:schemeClr val="tx2"/>
                </a:solidFill>
                <a:ea typeface="黑体" panose="02010609060101010101" pitchFamily="49" charset="-122"/>
                <a:sym typeface="Symbol" pitchFamily="18" charset="2"/>
              </a:rPr>
              <a:t>n</a:t>
            </a:r>
            <a:r>
              <a:rPr lang="en-US" altLang="zh-CN" sz="2400" b="1" i="1" kern="0" dirty="0" smtClean="0">
                <a:solidFill>
                  <a:schemeClr val="tx2"/>
                </a:solidFill>
                <a:ea typeface="黑体" panose="02010609060101010101" pitchFamily="49" charset="-122"/>
                <a:sym typeface="Symbol" pitchFamily="18" charset="2"/>
              </a:rPr>
              <a:t>) = (</a:t>
            </a:r>
            <a:r>
              <a:rPr lang="en-US" altLang="zh-CN" sz="2400" b="1" i="1" kern="0" dirty="0" smtClean="0">
                <a:solidFill>
                  <a:schemeClr val="accent5">
                    <a:lumMod val="90000"/>
                  </a:schemeClr>
                </a:solidFill>
                <a:ea typeface="黑体" panose="02010609060101010101" pitchFamily="49" charset="-122"/>
                <a:sym typeface="Symbol" pitchFamily="18" charset="2"/>
              </a:rPr>
              <a:t>q</a:t>
            </a:r>
            <a:r>
              <a:rPr lang="en-US" altLang="zh-CN" sz="2400" b="1" i="1" kern="0" baseline="-25000" dirty="0" smtClean="0">
                <a:solidFill>
                  <a:schemeClr val="accent5">
                    <a:lumMod val="90000"/>
                  </a:schemeClr>
                </a:solidFill>
                <a:ea typeface="黑体" panose="02010609060101010101" pitchFamily="49" charset="-122"/>
                <a:sym typeface="Symbol" pitchFamily="18" charset="2"/>
              </a:rPr>
              <a:t>2</a:t>
            </a:r>
            <a:r>
              <a:rPr lang="en-US" altLang="zh-CN" sz="2400" b="1" i="1" kern="0" dirty="0" smtClean="0">
                <a:solidFill>
                  <a:schemeClr val="accent5">
                    <a:lumMod val="90000"/>
                  </a:schemeClr>
                </a:solidFill>
                <a:ea typeface="黑体" panose="02010609060101010101" pitchFamily="49" charset="-122"/>
                <a:sym typeface="Symbol" pitchFamily="18" charset="2"/>
              </a:rPr>
              <a:t>, q</a:t>
            </a:r>
            <a:r>
              <a:rPr lang="en-US" altLang="zh-CN" sz="2400" b="1" i="1" kern="0" baseline="-25000" dirty="0" smtClean="0">
                <a:solidFill>
                  <a:schemeClr val="accent5">
                    <a:lumMod val="90000"/>
                  </a:schemeClr>
                </a:solidFill>
                <a:ea typeface="黑体" panose="02010609060101010101" pitchFamily="49" charset="-122"/>
                <a:sym typeface="Symbol" pitchFamily="18" charset="2"/>
              </a:rPr>
              <a:t>1</a:t>
            </a:r>
            <a:r>
              <a:rPr lang="en-US" altLang="zh-CN" sz="2400" b="1" i="1" kern="0" dirty="0" smtClean="0">
                <a:solidFill>
                  <a:schemeClr val="tx2"/>
                </a:solidFill>
                <a:ea typeface="黑体" panose="02010609060101010101" pitchFamily="49" charset="-122"/>
                <a:sym typeface="Symbol" pitchFamily="18" charset="2"/>
              </a:rPr>
              <a:t>,…, </a:t>
            </a:r>
            <a:r>
              <a:rPr lang="en-US" altLang="zh-CN" sz="2400" b="1" i="1" kern="0" dirty="0" err="1" smtClean="0">
                <a:solidFill>
                  <a:schemeClr val="tx2"/>
                </a:solidFill>
                <a:ea typeface="黑体" panose="02010609060101010101" pitchFamily="49" charset="-122"/>
                <a:sym typeface="Symbol" pitchFamily="18" charset="2"/>
              </a:rPr>
              <a:t>q</a:t>
            </a:r>
            <a:r>
              <a:rPr lang="en-US" altLang="zh-CN" sz="2400" b="1" i="1" kern="0" baseline="-25000" dirty="0" err="1" smtClean="0">
                <a:solidFill>
                  <a:schemeClr val="tx2"/>
                </a:solidFill>
                <a:ea typeface="黑体" panose="02010609060101010101" pitchFamily="49" charset="-122"/>
                <a:sym typeface="Symbol" pitchFamily="18" charset="2"/>
              </a:rPr>
              <a:t>n</a:t>
            </a:r>
            <a:r>
              <a:rPr lang="en-US" altLang="zh-CN" sz="2400" b="1" i="1" kern="0" dirty="0" smtClean="0">
                <a:solidFill>
                  <a:schemeClr val="tx2"/>
                </a:solidFill>
                <a:ea typeface="黑体" panose="02010609060101010101" pitchFamily="49" charset="-122"/>
                <a:sym typeface="Symbol" pitchFamily="18" charset="2"/>
              </a:rPr>
              <a:t>) = </a:t>
            </a:r>
            <a:r>
              <a:rPr lang="en-US" altLang="zh-CN" sz="2400" b="1" i="1" kern="0" dirty="0" smtClean="0">
                <a:solidFill>
                  <a:schemeClr val="accent5">
                    <a:lumMod val="90000"/>
                  </a:schemeClr>
                </a:solidFill>
                <a:ea typeface="黑体" panose="02010609060101010101" pitchFamily="49" charset="-122"/>
                <a:sym typeface="Symbol" pitchFamily="18" charset="2"/>
              </a:rPr>
              <a:t> </a:t>
            </a:r>
            <a:r>
              <a:rPr lang="en-US" altLang="zh-CN" sz="2400" b="1" i="1" kern="0" dirty="0" smtClean="0">
                <a:solidFill>
                  <a:schemeClr val="tx2"/>
                </a:solidFill>
                <a:ea typeface="黑体" panose="02010609060101010101" pitchFamily="49" charset="-122"/>
                <a:sym typeface="Symbol" pitchFamily="18" charset="2"/>
              </a:rPr>
              <a:t>(</a:t>
            </a:r>
            <a:r>
              <a:rPr lang="en-US" altLang="zh-CN" sz="2400" b="1" i="1" kern="0" dirty="0" smtClean="0">
                <a:solidFill>
                  <a:schemeClr val="accent5">
                    <a:lumMod val="90000"/>
                  </a:schemeClr>
                </a:solidFill>
                <a:ea typeface="黑体" panose="02010609060101010101" pitchFamily="49" charset="-122"/>
                <a:sym typeface="Symbol" pitchFamily="18" charset="2"/>
              </a:rPr>
              <a:t>q</a:t>
            </a:r>
            <a:r>
              <a:rPr lang="en-US" altLang="zh-CN" sz="2400" b="1" i="1" kern="0" baseline="-25000" dirty="0" smtClean="0">
                <a:solidFill>
                  <a:schemeClr val="accent5">
                    <a:lumMod val="90000"/>
                  </a:schemeClr>
                </a:solidFill>
                <a:ea typeface="黑体" panose="02010609060101010101" pitchFamily="49" charset="-122"/>
                <a:sym typeface="Symbol" pitchFamily="18" charset="2"/>
              </a:rPr>
              <a:t>1</a:t>
            </a:r>
            <a:r>
              <a:rPr lang="en-US" altLang="zh-CN" sz="2400" b="1" i="1" kern="0" dirty="0" smtClean="0">
                <a:solidFill>
                  <a:schemeClr val="accent5">
                    <a:lumMod val="90000"/>
                  </a:schemeClr>
                </a:solidFill>
                <a:ea typeface="黑体" panose="02010609060101010101" pitchFamily="49" charset="-122"/>
                <a:sym typeface="Symbol" pitchFamily="18" charset="2"/>
              </a:rPr>
              <a:t>, q</a:t>
            </a:r>
            <a:r>
              <a:rPr lang="en-US" altLang="zh-CN" sz="2400" b="1" i="1" kern="0" baseline="-25000" dirty="0" smtClean="0">
                <a:solidFill>
                  <a:schemeClr val="accent5">
                    <a:lumMod val="90000"/>
                  </a:schemeClr>
                </a:solidFill>
                <a:ea typeface="黑体" panose="02010609060101010101" pitchFamily="49" charset="-122"/>
                <a:sym typeface="Symbol" pitchFamily="18" charset="2"/>
              </a:rPr>
              <a:t>2</a:t>
            </a:r>
            <a:r>
              <a:rPr lang="en-US" altLang="zh-CN" sz="2400" b="1" i="1" kern="0" dirty="0" smtClean="0">
                <a:solidFill>
                  <a:schemeClr val="tx2"/>
                </a:solidFill>
                <a:ea typeface="黑体" panose="02010609060101010101" pitchFamily="49" charset="-122"/>
                <a:sym typeface="Symbol" pitchFamily="18" charset="2"/>
              </a:rPr>
              <a:t>,…, </a:t>
            </a:r>
            <a:r>
              <a:rPr lang="en-US" altLang="zh-CN" sz="2400" b="1" i="1" kern="0" dirty="0" err="1" smtClean="0">
                <a:solidFill>
                  <a:schemeClr val="tx2"/>
                </a:solidFill>
                <a:ea typeface="黑体" panose="02010609060101010101" pitchFamily="49" charset="-122"/>
                <a:sym typeface="Symbol" pitchFamily="18" charset="2"/>
              </a:rPr>
              <a:t>q</a:t>
            </a:r>
            <a:r>
              <a:rPr lang="en-US" altLang="zh-CN" sz="2400" b="1" i="1" kern="0" baseline="-25000" dirty="0" err="1" smtClean="0">
                <a:solidFill>
                  <a:schemeClr val="tx2"/>
                </a:solidFill>
                <a:ea typeface="黑体" panose="02010609060101010101" pitchFamily="49" charset="-122"/>
                <a:sym typeface="Symbol" pitchFamily="18" charset="2"/>
              </a:rPr>
              <a:t>n</a:t>
            </a:r>
            <a:r>
              <a:rPr lang="en-US" altLang="zh-CN" sz="2400" b="1" i="1" kern="0" dirty="0" smtClean="0">
                <a:solidFill>
                  <a:schemeClr val="tx2"/>
                </a:solidFill>
                <a:ea typeface="黑体" panose="02010609060101010101" pitchFamily="49" charset="-122"/>
                <a:sym typeface="Symbol" pitchFamily="18" charset="2"/>
              </a:rPr>
              <a:t>)   </a:t>
            </a:r>
            <a:r>
              <a:rPr lang="en-US" altLang="zh-CN" sz="2400" b="1" kern="0" dirty="0" smtClean="0">
                <a:latin typeface="黑体" panose="02010609060101010101" pitchFamily="49" charset="-122"/>
                <a:ea typeface="黑体" panose="02010609060101010101" pitchFamily="49" charset="-122"/>
                <a:sym typeface="Symbol" pitchFamily="18" charset="2"/>
              </a:rPr>
              <a:t>(1.11)</a:t>
            </a:r>
            <a:endParaRPr lang="en-US" altLang="zh-CN" sz="2400" b="1" kern="0" dirty="0">
              <a:latin typeface="黑体" panose="02010609060101010101" pitchFamily="49" charset="-122"/>
              <a:ea typeface="黑体" panose="02010609060101010101" pitchFamily="49" charset="-122"/>
              <a:sym typeface="Symbol" pitchFamily="18" charset="2"/>
            </a:endParaRPr>
          </a:p>
        </p:txBody>
      </p:sp>
      <p:sp>
        <p:nvSpPr>
          <p:cNvPr id="5" name="Rectangle 1027"/>
          <p:cNvSpPr txBox="1">
            <a:spLocks noChangeArrowheads="1"/>
          </p:cNvSpPr>
          <p:nvPr/>
        </p:nvSpPr>
        <p:spPr bwMode="auto">
          <a:xfrm>
            <a:off x="459971" y="2510450"/>
            <a:ext cx="11008819" cy="1374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1200"/>
              </a:spcBef>
              <a:buFont typeface="Arial" panose="020B0604020202020204" pitchFamily="34" charset="0"/>
              <a:buChar char="•"/>
              <a:defRPr/>
            </a:pPr>
            <a:r>
              <a:rPr lang="zh-CN" altLang="en-US" sz="2400" kern="0" dirty="0" smtClean="0">
                <a:latin typeface="黑体" panose="02010609060101010101" pitchFamily="49" charset="-122"/>
                <a:ea typeface="黑体" panose="02010609060101010101" pitchFamily="49" charset="-122"/>
              </a:rPr>
              <a:t>据量子力学，</a:t>
            </a:r>
            <a:r>
              <a:rPr lang="zh-CN" altLang="en-US" sz="2400" b="1" kern="0" dirty="0" smtClean="0">
                <a:solidFill>
                  <a:schemeClr val="tx2"/>
                </a:solidFill>
                <a:latin typeface="黑体" panose="02010609060101010101" pitchFamily="49" charset="-122"/>
                <a:ea typeface="黑体" panose="02010609060101010101" pitchFamily="49" charset="-122"/>
              </a:rPr>
              <a:t>离域子体系</a:t>
            </a:r>
            <a:r>
              <a:rPr lang="zh-CN" altLang="en-US" sz="2400" kern="0" dirty="0" smtClean="0">
                <a:latin typeface="黑体" panose="02010609060101010101" pitchFamily="49" charset="-122"/>
                <a:ea typeface="黑体" panose="02010609060101010101" pitchFamily="49" charset="-122"/>
              </a:rPr>
              <a:t>按其波函数对称性分为：</a:t>
            </a:r>
            <a:endParaRPr lang="en-US" altLang="zh-CN" sz="2400" kern="0" dirty="0" smtClean="0">
              <a:latin typeface="黑体" panose="02010609060101010101" pitchFamily="49" charset="-122"/>
              <a:ea typeface="黑体" panose="02010609060101010101" pitchFamily="49" charset="-122"/>
            </a:endParaRPr>
          </a:p>
          <a:p>
            <a:pPr marL="0" indent="0" eaLnBrk="1" hangingPunct="1">
              <a:lnSpc>
                <a:spcPct val="120000"/>
              </a:lnSpc>
              <a:spcBef>
                <a:spcPts val="1200"/>
              </a:spcBef>
              <a:buFontTx/>
              <a:buNone/>
              <a:defRPr/>
            </a:pPr>
            <a:r>
              <a:rPr lang="en-US" altLang="zh-CN" sz="2400" kern="0" dirty="0" smtClean="0">
                <a:latin typeface="黑体" panose="02010609060101010101" pitchFamily="49" charset="-122"/>
                <a:ea typeface="黑体" panose="02010609060101010101" pitchFamily="49" charset="-122"/>
              </a:rPr>
              <a:t>      </a:t>
            </a:r>
            <a:r>
              <a:rPr lang="zh-CN" altLang="en-US" sz="2400" kern="0" dirty="0" smtClean="0">
                <a:latin typeface="黑体" panose="02010609060101010101" pitchFamily="49" charset="-122"/>
                <a:ea typeface="黑体" panose="02010609060101010101" pitchFamily="49" charset="-122"/>
              </a:rPr>
              <a:t>波函数对称 </a:t>
            </a:r>
            <a:r>
              <a:rPr lang="en-US" altLang="zh-CN" sz="2400" kern="0" dirty="0" smtClean="0">
                <a:latin typeface="黑体" panose="02010609060101010101" pitchFamily="49" charset="-122"/>
                <a:ea typeface="黑体" panose="02010609060101010101" pitchFamily="49" charset="-122"/>
              </a:rPr>
              <a:t>vs. </a:t>
            </a:r>
            <a:r>
              <a:rPr lang="zh-CN" altLang="en-US" sz="2400" kern="0" dirty="0" smtClean="0">
                <a:latin typeface="黑体" panose="02010609060101010101" pitchFamily="49" charset="-122"/>
                <a:ea typeface="黑体" panose="02010609060101010101" pitchFamily="49" charset="-122"/>
              </a:rPr>
              <a:t>波函数反对称</a:t>
            </a:r>
            <a:endParaRPr lang="en-US" altLang="zh-CN" sz="2400" kern="0" dirty="0" smtClean="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4097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381000"/>
            <a:ext cx="6934200" cy="609600"/>
          </a:xfrm>
          <a:solidFill>
            <a:srgbClr val="CCECFF"/>
          </a:solidFill>
        </p:spPr>
        <p:txBody>
          <a:bodyPr/>
          <a:lstStyle/>
          <a:p>
            <a:pPr eaLnBrk="1" hangingPunct="1"/>
            <a:r>
              <a:rPr lang="zh-CN" altLang="en-US" sz="3600" b="1">
                <a:solidFill>
                  <a:srgbClr val="6600CC"/>
                </a:solidFill>
                <a:latin typeface="黑体" panose="02010609060101010101" pitchFamily="49" charset="-122"/>
                <a:ea typeface="黑体" panose="02010609060101010101" pitchFamily="49" charset="-122"/>
              </a:rPr>
              <a:t>第一章  统计力学基本知识</a:t>
            </a:r>
          </a:p>
        </p:txBody>
      </p:sp>
      <p:sp>
        <p:nvSpPr>
          <p:cNvPr id="11267" name="Rectangle 3"/>
          <p:cNvSpPr>
            <a:spLocks noGrp="1" noChangeArrowheads="1"/>
          </p:cNvSpPr>
          <p:nvPr>
            <p:ph type="body" idx="1"/>
          </p:nvPr>
        </p:nvSpPr>
        <p:spPr>
          <a:xfrm>
            <a:off x="434975" y="1388269"/>
            <a:ext cx="11610974" cy="762000"/>
          </a:xfrm>
        </p:spPr>
        <p:txBody>
          <a:bodyPr/>
          <a:lstStyle/>
          <a:p>
            <a:pPr eaLnBrk="1" hangingPunct="1"/>
            <a:r>
              <a:rPr lang="zh-CN" altLang="en-US" sz="3000" b="1" dirty="0" smtClean="0">
                <a:solidFill>
                  <a:schemeClr val="tx2"/>
                </a:solidFill>
                <a:latin typeface="黑体" panose="02010609060101010101" pitchFamily="49" charset="-122"/>
                <a:ea typeface="黑体" panose="02010609060101010101" pitchFamily="49" charset="-122"/>
              </a:rPr>
              <a:t>近代化学的三种理论工具及其功能</a:t>
            </a:r>
            <a:r>
              <a:rPr lang="zh-CN" altLang="en-US" sz="3000" dirty="0" smtClean="0">
                <a:latin typeface="黑体" panose="02010609060101010101" pitchFamily="49" charset="-122"/>
                <a:ea typeface="黑体" panose="02010609060101010101" pitchFamily="49" charset="-122"/>
              </a:rPr>
              <a:t>         </a:t>
            </a:r>
          </a:p>
        </p:txBody>
      </p:sp>
      <p:sp>
        <p:nvSpPr>
          <p:cNvPr id="11268" name="AutoShape 6"/>
          <p:cNvSpPr>
            <a:spLocks noChangeArrowheads="1"/>
          </p:cNvSpPr>
          <p:nvPr/>
        </p:nvSpPr>
        <p:spPr bwMode="auto">
          <a:xfrm>
            <a:off x="1914525" y="2505075"/>
            <a:ext cx="2286000" cy="612934"/>
          </a:xfrm>
          <a:prstGeom prst="roundRect">
            <a:avLst>
              <a:gd name="adj" fmla="val 16667"/>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dirty="0">
                <a:solidFill>
                  <a:srgbClr val="0000FF"/>
                </a:solidFill>
                <a:ea typeface="隶书" panose="02010509060101010101" pitchFamily="49" charset="-122"/>
              </a:rPr>
              <a:t>热力学</a:t>
            </a:r>
          </a:p>
        </p:txBody>
      </p:sp>
      <p:sp>
        <p:nvSpPr>
          <p:cNvPr id="11269" name="AutoShape 10"/>
          <p:cNvSpPr>
            <a:spLocks noChangeArrowheads="1"/>
          </p:cNvSpPr>
          <p:nvPr/>
        </p:nvSpPr>
        <p:spPr bwMode="auto">
          <a:xfrm>
            <a:off x="7553325" y="2505075"/>
            <a:ext cx="2286000" cy="612934"/>
          </a:xfrm>
          <a:prstGeom prst="roundRect">
            <a:avLst>
              <a:gd name="adj" fmla="val 16667"/>
            </a:avLst>
          </a:prstGeom>
          <a:solidFill>
            <a:srgbClr val="99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a:solidFill>
                  <a:srgbClr val="FF0066"/>
                </a:solidFill>
                <a:ea typeface="隶书" panose="02010509060101010101" pitchFamily="49" charset="-122"/>
              </a:rPr>
              <a:t>量子化学</a:t>
            </a:r>
          </a:p>
        </p:txBody>
      </p:sp>
      <p:sp>
        <p:nvSpPr>
          <p:cNvPr id="11270" name="AutoShape 11"/>
          <p:cNvSpPr>
            <a:spLocks noChangeArrowheads="1"/>
          </p:cNvSpPr>
          <p:nvPr/>
        </p:nvSpPr>
        <p:spPr bwMode="auto">
          <a:xfrm>
            <a:off x="3789364" y="3309939"/>
            <a:ext cx="4103687" cy="554037"/>
          </a:xfrm>
          <a:prstGeom prst="leftRightArrowCallout">
            <a:avLst>
              <a:gd name="adj1" fmla="val 25000"/>
              <a:gd name="adj2" fmla="val 25000"/>
              <a:gd name="adj3" fmla="val 74549"/>
              <a:gd name="adj4" fmla="val 50000"/>
            </a:avLst>
          </a:prstGeom>
          <a:solidFill>
            <a:srgbClr val="FF99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dirty="0">
                <a:solidFill>
                  <a:srgbClr val="6600CC"/>
                </a:solidFill>
                <a:ea typeface="隶书" panose="02010509060101010101" pitchFamily="49" charset="-122"/>
              </a:rPr>
              <a:t>统计力学</a:t>
            </a:r>
          </a:p>
        </p:txBody>
      </p:sp>
      <p:sp>
        <p:nvSpPr>
          <p:cNvPr id="11271" name="Oval 12"/>
          <p:cNvSpPr>
            <a:spLocks noChangeArrowheads="1"/>
          </p:cNvSpPr>
          <p:nvPr/>
        </p:nvSpPr>
        <p:spPr bwMode="auto">
          <a:xfrm>
            <a:off x="1914525" y="4105275"/>
            <a:ext cx="2514600" cy="77902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a:solidFill>
                  <a:srgbClr val="0000FF"/>
                </a:solidFill>
                <a:ea typeface="隶书" panose="02010509060101010101" pitchFamily="49" charset="-122"/>
              </a:rPr>
              <a:t>宏观体系</a:t>
            </a:r>
          </a:p>
        </p:txBody>
      </p:sp>
      <p:sp>
        <p:nvSpPr>
          <p:cNvPr id="11272" name="Oval 13"/>
          <p:cNvSpPr>
            <a:spLocks noChangeArrowheads="1"/>
          </p:cNvSpPr>
          <p:nvPr/>
        </p:nvSpPr>
        <p:spPr bwMode="auto">
          <a:xfrm>
            <a:off x="7629526" y="4105275"/>
            <a:ext cx="2455863" cy="779026"/>
          </a:xfrm>
          <a:prstGeom prst="ellipse">
            <a:avLst/>
          </a:prstGeom>
          <a:solidFill>
            <a:srgbClr val="99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a:solidFill>
                  <a:srgbClr val="FF0066"/>
                </a:solidFill>
                <a:ea typeface="隶书" panose="02010509060101010101" pitchFamily="49" charset="-122"/>
              </a:rPr>
              <a:t>微观体系</a:t>
            </a:r>
          </a:p>
        </p:txBody>
      </p:sp>
      <p:sp>
        <p:nvSpPr>
          <p:cNvPr id="11273" name="AutoShape 15"/>
          <p:cNvSpPr>
            <a:spLocks noChangeArrowheads="1"/>
          </p:cNvSpPr>
          <p:nvPr/>
        </p:nvSpPr>
        <p:spPr bwMode="auto">
          <a:xfrm rot="5400000">
            <a:off x="2562225" y="3381375"/>
            <a:ext cx="952500" cy="4191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pPr>
            <a:endParaRPr kumimoji="1" lang="zh-CN" altLang="en-US" sz="3000" b="1">
              <a:solidFill>
                <a:srgbClr val="FFFFFF"/>
              </a:solidFill>
              <a:ea typeface="隶书" panose="02010509060101010101" pitchFamily="49" charset="-122"/>
            </a:endParaRPr>
          </a:p>
        </p:txBody>
      </p:sp>
      <p:sp>
        <p:nvSpPr>
          <p:cNvPr id="11274" name="AutoShape 16"/>
          <p:cNvSpPr>
            <a:spLocks noChangeArrowheads="1"/>
          </p:cNvSpPr>
          <p:nvPr/>
        </p:nvSpPr>
        <p:spPr bwMode="auto">
          <a:xfrm rot="5400000">
            <a:off x="8277225" y="3381375"/>
            <a:ext cx="952500" cy="4191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pPr>
            <a:endParaRPr kumimoji="1" lang="zh-CN" altLang="en-US" sz="3000" b="1">
              <a:solidFill>
                <a:srgbClr val="FFFFFF"/>
              </a:solidFill>
              <a:ea typeface="隶书" panose="02010509060101010101" pitchFamily="49" charset="-122"/>
            </a:endParaRPr>
          </a:p>
        </p:txBody>
      </p:sp>
      <p:sp>
        <p:nvSpPr>
          <p:cNvPr id="11275" name="AutoShape 17"/>
          <p:cNvSpPr>
            <a:spLocks noChangeArrowheads="1"/>
          </p:cNvSpPr>
          <p:nvPr/>
        </p:nvSpPr>
        <p:spPr bwMode="auto">
          <a:xfrm>
            <a:off x="434975" y="5196125"/>
            <a:ext cx="11487150" cy="612934"/>
          </a:xfrm>
          <a:prstGeom prst="roundRect">
            <a:avLst>
              <a:gd name="adj" fmla="val 16667"/>
            </a:avLst>
          </a:prstGeom>
          <a:solidFill>
            <a:srgbClr val="FF99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dirty="0">
                <a:solidFill>
                  <a:srgbClr val="6600CC"/>
                </a:solidFill>
                <a:ea typeface="隶书" panose="02010509060101010101" pitchFamily="49" charset="-122"/>
              </a:rPr>
              <a:t>统计力学建立了体系宏观性质与其微观力学行为之间的联系！！</a:t>
            </a:r>
          </a:p>
        </p:txBody>
      </p:sp>
    </p:spTree>
    <p:extLst>
      <p:ext uri="{BB962C8B-B14F-4D97-AF65-F5344CB8AC3E}">
        <p14:creationId xmlns:p14="http://schemas.microsoft.com/office/powerpoint/2010/main" val="3667708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452301" y="514305"/>
            <a:ext cx="11287397" cy="5266010"/>
          </a:xfrm>
        </p:spPr>
        <p:txBody>
          <a:bodyPr/>
          <a:lstStyle/>
          <a:p>
            <a:pPr marL="0" indent="0" eaLnBrk="1" hangingPunct="1">
              <a:lnSpc>
                <a:spcPct val="120000"/>
              </a:lnSpc>
              <a:spcBef>
                <a:spcPts val="1800"/>
              </a:spcBef>
            </a:pPr>
            <a:r>
              <a:rPr lang="zh-CN" altLang="en-US" sz="2400" dirty="0" smtClean="0">
                <a:solidFill>
                  <a:schemeClr val="tx2"/>
                </a:solidFill>
                <a:latin typeface="黑体" panose="02010609060101010101" pitchFamily="49" charset="-122"/>
                <a:ea typeface="黑体" panose="02010609060101010101" pitchFamily="49" charset="-122"/>
              </a:rPr>
              <a:t>费米子</a:t>
            </a:r>
            <a:r>
              <a:rPr lang="zh-CN" altLang="en-US" sz="2400" dirty="0">
                <a:latin typeface="黑体" panose="02010609060101010101" pitchFamily="49" charset="-122"/>
                <a:ea typeface="黑体" panose="02010609060101010101" pitchFamily="49" charset="-122"/>
              </a:rPr>
              <a:t>是自旋角动量量子数为半整数的基本粒子（如电子）或复合粒子 </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如质子和中子等</a:t>
            </a:r>
            <a:r>
              <a:rPr lang="en-US" altLang="zh-CN" sz="2400" dirty="0">
                <a:latin typeface="黑体" panose="02010609060101010101" pitchFamily="49" charset="-122"/>
                <a:ea typeface="黑体" panose="02010609060101010101" pitchFamily="49" charset="-122"/>
              </a:rPr>
              <a:t>)</a:t>
            </a:r>
            <a:r>
              <a:rPr lang="zh-CN" altLang="en-US" sz="2400" dirty="0" smtClean="0">
                <a:latin typeface="黑体" panose="02010609060101010101" pitchFamily="49" charset="-122"/>
                <a:ea typeface="黑体" panose="02010609060101010101" pitchFamily="49" charset="-122"/>
              </a:rPr>
              <a:t>。</a:t>
            </a:r>
            <a:r>
              <a:rPr lang="zh-CN" altLang="en-US" sz="2400" dirty="0" smtClean="0">
                <a:solidFill>
                  <a:schemeClr val="tx2"/>
                </a:solidFill>
                <a:latin typeface="黑体" panose="02010609060101010101" pitchFamily="49" charset="-122"/>
                <a:ea typeface="黑体" panose="02010609060101010101" pitchFamily="49" charset="-122"/>
              </a:rPr>
              <a:t>费米子体系的波函数</a:t>
            </a:r>
            <a:r>
              <a:rPr lang="zh-CN" altLang="en-US" sz="2400" dirty="0">
                <a:solidFill>
                  <a:schemeClr val="tx2"/>
                </a:solidFill>
                <a:latin typeface="黑体" panose="02010609060101010101" pitchFamily="49" charset="-122"/>
                <a:ea typeface="黑体" panose="02010609060101010101" pitchFamily="49" charset="-122"/>
              </a:rPr>
              <a:t>反对称</a:t>
            </a:r>
            <a:r>
              <a:rPr lang="zh-CN" altLang="en-US" sz="2400" dirty="0" smtClean="0">
                <a:latin typeface="黑体" panose="02010609060101010101" pitchFamily="49" charset="-122"/>
                <a:ea typeface="黑体" panose="02010609060101010101" pitchFamily="49" charset="-122"/>
              </a:rPr>
              <a:t>。</a:t>
            </a:r>
            <a:endParaRPr lang="zh-CN" altLang="en-US" sz="2400" dirty="0">
              <a:latin typeface="黑体" panose="02010609060101010101" pitchFamily="49" charset="-122"/>
              <a:ea typeface="黑体" panose="02010609060101010101" pitchFamily="49" charset="-122"/>
            </a:endParaRPr>
          </a:p>
          <a:p>
            <a:pPr marL="0" indent="0" eaLnBrk="1" hangingPunct="1">
              <a:lnSpc>
                <a:spcPct val="120000"/>
              </a:lnSpc>
              <a:spcBef>
                <a:spcPts val="1800"/>
              </a:spcBef>
            </a:pPr>
            <a:r>
              <a:rPr lang="zh-CN" altLang="en-US" sz="2400" dirty="0">
                <a:latin typeface="黑体" panose="02010609060101010101" pitchFamily="49" charset="-122"/>
                <a:ea typeface="黑体" panose="02010609060101010101" pitchFamily="49" charset="-122"/>
              </a:rPr>
              <a:t> </a:t>
            </a:r>
            <a:r>
              <a:rPr lang="zh-CN" altLang="en-US" sz="2400" dirty="0">
                <a:solidFill>
                  <a:schemeClr val="tx2"/>
                </a:solidFill>
                <a:latin typeface="黑体" panose="02010609060101010101" pitchFamily="49" charset="-122"/>
                <a:ea typeface="黑体" panose="02010609060101010101" pitchFamily="49" charset="-122"/>
              </a:rPr>
              <a:t>玻色子</a:t>
            </a:r>
            <a:r>
              <a:rPr lang="zh-CN" altLang="en-US" sz="2400" dirty="0">
                <a:latin typeface="黑体" panose="02010609060101010101" pitchFamily="49" charset="-122"/>
                <a:ea typeface="黑体" panose="02010609060101010101" pitchFamily="49" charset="-122"/>
              </a:rPr>
              <a:t>是自旋角动量量子数为整数的基本粒子（如光子）或复合粒子</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如</a:t>
            </a:r>
            <a:r>
              <a:rPr lang="zh-CN" altLang="zh-CN" sz="2400" dirty="0">
                <a:latin typeface="黑体" panose="02010609060101010101" pitchFamily="49" charset="-122"/>
                <a:ea typeface="黑体" panose="02010609060101010101" pitchFamily="49" charset="-122"/>
              </a:rPr>
              <a:t>质量数为偶数的稳定原子核</a:t>
            </a:r>
            <a:r>
              <a:rPr lang="zh-CN" altLang="zh-CN" sz="2400" baseline="30000" dirty="0">
                <a:latin typeface="黑体" panose="02010609060101010101" pitchFamily="49" charset="-122"/>
                <a:ea typeface="黑体" panose="02010609060101010101" pitchFamily="49" charset="-122"/>
              </a:rPr>
              <a:t>2</a:t>
            </a:r>
            <a:r>
              <a:rPr lang="zh-CN" altLang="zh-CN" sz="2400" dirty="0">
                <a:latin typeface="黑体" panose="02010609060101010101" pitchFamily="49" charset="-122"/>
                <a:ea typeface="黑体" panose="02010609060101010101" pitchFamily="49" charset="-122"/>
              </a:rPr>
              <a:t>H、</a:t>
            </a:r>
            <a:r>
              <a:rPr lang="zh-CN" altLang="zh-CN" sz="2400" baseline="30000" dirty="0">
                <a:latin typeface="黑体" panose="02010609060101010101" pitchFamily="49" charset="-122"/>
                <a:ea typeface="黑体" panose="02010609060101010101" pitchFamily="49" charset="-122"/>
              </a:rPr>
              <a:t> </a:t>
            </a:r>
            <a:r>
              <a:rPr lang="en-US" altLang="zh-CN" sz="2400" baseline="30000" dirty="0">
                <a:latin typeface="黑体" panose="02010609060101010101" pitchFamily="49" charset="-122"/>
                <a:ea typeface="黑体" panose="02010609060101010101" pitchFamily="49" charset="-122"/>
              </a:rPr>
              <a:t>4</a:t>
            </a:r>
            <a:r>
              <a:rPr lang="zh-CN" altLang="zh-CN" sz="2400" dirty="0">
                <a:latin typeface="黑体" panose="02010609060101010101" pitchFamily="49" charset="-122"/>
                <a:ea typeface="黑体" panose="02010609060101010101" pitchFamily="49" charset="-122"/>
              </a:rPr>
              <a:t>H</a:t>
            </a:r>
            <a:r>
              <a:rPr lang="en-US" altLang="zh-CN" sz="2400" dirty="0">
                <a:latin typeface="黑体" panose="02010609060101010101" pitchFamily="49" charset="-122"/>
                <a:ea typeface="黑体" panose="02010609060101010101" pitchFamily="49" charset="-122"/>
              </a:rPr>
              <a:t>e</a:t>
            </a:r>
            <a:r>
              <a:rPr lang="zh-CN" altLang="zh-CN" sz="2400" dirty="0">
                <a:latin typeface="黑体" panose="02010609060101010101" pitchFamily="49" charset="-122"/>
                <a:ea typeface="黑体" panose="02010609060101010101" pitchFamily="49" charset="-122"/>
              </a:rPr>
              <a:t>、</a:t>
            </a:r>
            <a:r>
              <a:rPr lang="en-US" altLang="zh-CN" sz="2400" baseline="30000" dirty="0">
                <a:latin typeface="黑体" panose="02010609060101010101" pitchFamily="49" charset="-122"/>
                <a:ea typeface="黑体" panose="02010609060101010101" pitchFamily="49" charset="-122"/>
              </a:rPr>
              <a:t>208</a:t>
            </a:r>
            <a:r>
              <a:rPr lang="en-US" altLang="zh-CN" sz="2400" dirty="0">
                <a:latin typeface="黑体" panose="02010609060101010101" pitchFamily="49" charset="-122"/>
                <a:ea typeface="黑体" panose="02010609060101010101" pitchFamily="49" charset="-122"/>
              </a:rPr>
              <a:t>Pb</a:t>
            </a:r>
            <a:r>
              <a:rPr lang="zh-CN" altLang="zh-CN" sz="2400" dirty="0">
                <a:latin typeface="黑体" panose="02010609060101010101" pitchFamily="49" charset="-122"/>
                <a:ea typeface="黑体" panose="02010609060101010101" pitchFamily="49" charset="-122"/>
              </a:rPr>
              <a:t>等</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a:t>
            </a:r>
            <a:r>
              <a:rPr lang="zh-CN" altLang="en-US" sz="2400" dirty="0">
                <a:solidFill>
                  <a:schemeClr val="tx2"/>
                </a:solidFill>
                <a:latin typeface="黑体" panose="02010609060101010101" pitchFamily="49" charset="-122"/>
                <a:ea typeface="黑体" panose="02010609060101010101" pitchFamily="49" charset="-122"/>
              </a:rPr>
              <a:t>玻色子</a:t>
            </a:r>
            <a:r>
              <a:rPr lang="zh-CN" altLang="en-US" sz="2400" dirty="0" smtClean="0">
                <a:solidFill>
                  <a:schemeClr val="tx2"/>
                </a:solidFill>
                <a:latin typeface="黑体" panose="02010609060101010101" pitchFamily="49" charset="-122"/>
                <a:ea typeface="黑体" panose="02010609060101010101" pitchFamily="49" charset="-122"/>
              </a:rPr>
              <a:t>体系的波函数</a:t>
            </a:r>
            <a:r>
              <a:rPr lang="zh-CN" altLang="en-US" sz="2400" dirty="0">
                <a:solidFill>
                  <a:schemeClr val="tx2"/>
                </a:solidFill>
                <a:latin typeface="黑体" panose="02010609060101010101" pitchFamily="49" charset="-122"/>
                <a:ea typeface="黑体" panose="02010609060101010101" pitchFamily="49" charset="-122"/>
              </a:rPr>
              <a:t>对称</a:t>
            </a:r>
            <a:r>
              <a:rPr lang="zh-CN" altLang="en-US" sz="2400" dirty="0">
                <a:latin typeface="黑体" panose="02010609060101010101" pitchFamily="49" charset="-122"/>
                <a:ea typeface="黑体" panose="02010609060101010101" pitchFamily="49" charset="-122"/>
              </a:rPr>
              <a:t>。</a:t>
            </a:r>
          </a:p>
          <a:p>
            <a:pPr marL="0" indent="0" eaLnBrk="1" hangingPunct="1">
              <a:lnSpc>
                <a:spcPct val="120000"/>
              </a:lnSpc>
              <a:spcBef>
                <a:spcPts val="1800"/>
              </a:spcBef>
            </a:pPr>
            <a:r>
              <a:rPr lang="zh-CN" altLang="en-US" sz="2400" b="1" dirty="0">
                <a:solidFill>
                  <a:schemeClr val="tx2"/>
                </a:solidFill>
                <a:latin typeface="黑体" panose="02010609060101010101" pitchFamily="49" charset="-122"/>
                <a:ea typeface="黑体" panose="02010609060101010101" pitchFamily="49" charset="-122"/>
              </a:rPr>
              <a:t> 波色子体系</a:t>
            </a:r>
            <a:r>
              <a:rPr lang="zh-CN" altLang="en-US" sz="2400" dirty="0">
                <a:latin typeface="黑体" panose="02010609060101010101" pitchFamily="49" charset="-122"/>
                <a:ea typeface="黑体" panose="02010609060101010101" pitchFamily="49" charset="-122"/>
              </a:rPr>
              <a:t>的每个量子态</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能级</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所能容纳的粒子数完全不受限制，而</a:t>
            </a:r>
            <a:r>
              <a:rPr lang="zh-CN" altLang="en-US" sz="2400" b="1" dirty="0">
                <a:solidFill>
                  <a:schemeClr val="tx2"/>
                </a:solidFill>
                <a:latin typeface="黑体" panose="02010609060101010101" pitchFamily="49" charset="-122"/>
                <a:ea typeface="黑体" panose="02010609060101010101" pitchFamily="49" charset="-122"/>
              </a:rPr>
              <a:t>费米子体系</a:t>
            </a:r>
            <a:r>
              <a:rPr lang="zh-CN" altLang="en-US" sz="2400" dirty="0">
                <a:latin typeface="黑体" panose="02010609060101010101" pitchFamily="49" charset="-122"/>
                <a:ea typeface="黑体" panose="02010609060101010101" pitchFamily="49" charset="-122"/>
              </a:rPr>
              <a:t>中不允许同时存在两个或两个以上量子态</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能级</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完全相同的粒子。</a:t>
            </a:r>
          </a:p>
          <a:p>
            <a:pPr marL="0" indent="0" eaLnBrk="1" hangingPunct="1">
              <a:lnSpc>
                <a:spcPct val="120000"/>
              </a:lnSpc>
              <a:spcBef>
                <a:spcPts val="1800"/>
              </a:spcBef>
            </a:pPr>
            <a:r>
              <a:rPr lang="zh-CN" altLang="en-US" sz="2400" b="1" dirty="0">
                <a:solidFill>
                  <a:schemeClr val="tx2"/>
                </a:solidFill>
                <a:latin typeface="黑体" panose="02010609060101010101" pitchFamily="49" charset="-122"/>
                <a:ea typeface="黑体" panose="02010609060101010101" pitchFamily="49" charset="-122"/>
              </a:rPr>
              <a:t> 费米子</a:t>
            </a:r>
            <a:r>
              <a:rPr lang="zh-CN" altLang="en-US" sz="2400" dirty="0">
                <a:latin typeface="黑体" panose="02010609060101010101" pitchFamily="49" charset="-122"/>
                <a:ea typeface="黑体" panose="02010609060101010101" pitchFamily="49" charset="-122"/>
              </a:rPr>
              <a:t>遵从</a:t>
            </a:r>
            <a:r>
              <a:rPr lang="zh-CN" altLang="en-US" sz="2400" dirty="0">
                <a:solidFill>
                  <a:schemeClr val="tx2"/>
                </a:solidFill>
                <a:latin typeface="黑体" panose="02010609060101010101" pitchFamily="49" charset="-122"/>
                <a:ea typeface="黑体" panose="02010609060101010101" pitchFamily="49" charset="-122"/>
              </a:rPr>
              <a:t>费米</a:t>
            </a:r>
            <a:r>
              <a:rPr lang="en-US" altLang="zh-CN" sz="2400" dirty="0">
                <a:solidFill>
                  <a:schemeClr val="tx2"/>
                </a:solidFill>
                <a:latin typeface="黑体" panose="02010609060101010101" pitchFamily="49" charset="-122"/>
                <a:ea typeface="黑体" panose="02010609060101010101" pitchFamily="49" charset="-122"/>
              </a:rPr>
              <a:t>—</a:t>
            </a:r>
            <a:r>
              <a:rPr lang="zh-CN" altLang="en-US" sz="2400" dirty="0">
                <a:solidFill>
                  <a:schemeClr val="tx2"/>
                </a:solidFill>
                <a:latin typeface="黑体" panose="02010609060101010101" pitchFamily="49" charset="-122"/>
                <a:ea typeface="黑体" panose="02010609060101010101" pitchFamily="49" charset="-122"/>
              </a:rPr>
              <a:t>狄拉克统计分布律</a:t>
            </a:r>
            <a:r>
              <a:rPr lang="zh-CN" altLang="en-US" sz="2400" dirty="0">
                <a:latin typeface="黑体" panose="02010609060101010101" pitchFamily="49" charset="-122"/>
                <a:ea typeface="黑体" panose="02010609060101010101" pitchFamily="49" charset="-122"/>
              </a:rPr>
              <a:t>，</a:t>
            </a:r>
            <a:r>
              <a:rPr lang="zh-CN" altLang="en-US" sz="2400" b="1" dirty="0">
                <a:solidFill>
                  <a:schemeClr val="tx2"/>
                </a:solidFill>
                <a:latin typeface="黑体" panose="02010609060101010101" pitchFamily="49" charset="-122"/>
                <a:ea typeface="黑体" panose="02010609060101010101" pitchFamily="49" charset="-122"/>
              </a:rPr>
              <a:t>波色子</a:t>
            </a:r>
            <a:r>
              <a:rPr lang="zh-CN" altLang="en-US" sz="2400" dirty="0">
                <a:latin typeface="黑体" panose="02010609060101010101" pitchFamily="49" charset="-122"/>
                <a:ea typeface="黑体" panose="02010609060101010101" pitchFamily="49" charset="-122"/>
              </a:rPr>
              <a:t>遵从</a:t>
            </a:r>
            <a:r>
              <a:rPr lang="zh-CN" altLang="en-US" sz="2400" dirty="0">
                <a:solidFill>
                  <a:schemeClr val="tx2"/>
                </a:solidFill>
                <a:latin typeface="黑体" panose="02010609060101010101" pitchFamily="49" charset="-122"/>
                <a:ea typeface="黑体" panose="02010609060101010101" pitchFamily="49" charset="-122"/>
              </a:rPr>
              <a:t>玻色</a:t>
            </a:r>
            <a:r>
              <a:rPr lang="en-US" altLang="zh-CN" sz="2400" dirty="0">
                <a:solidFill>
                  <a:schemeClr val="tx2"/>
                </a:solidFill>
                <a:latin typeface="黑体" panose="02010609060101010101" pitchFamily="49" charset="-122"/>
                <a:ea typeface="黑体" panose="02010609060101010101" pitchFamily="49" charset="-122"/>
              </a:rPr>
              <a:t>—</a:t>
            </a:r>
            <a:r>
              <a:rPr lang="zh-CN" altLang="en-US" sz="2400" dirty="0">
                <a:solidFill>
                  <a:schemeClr val="tx2"/>
                </a:solidFill>
                <a:latin typeface="黑体" panose="02010609060101010101" pitchFamily="49" charset="-122"/>
                <a:ea typeface="黑体" panose="02010609060101010101" pitchFamily="49" charset="-122"/>
              </a:rPr>
              <a:t>爱因斯坦统计分布律</a:t>
            </a:r>
            <a:r>
              <a:rPr lang="zh-CN" altLang="en-US" sz="2400" dirty="0">
                <a:latin typeface="黑体" panose="02010609060101010101" pitchFamily="49" charset="-122"/>
                <a:ea typeface="黑体" panose="02010609060101010101" pitchFamily="49" charset="-122"/>
              </a:rPr>
              <a:t>。当组成体系的粒子质量较大，且处于足够高温度以及数密度较低的条件下，两类</a:t>
            </a:r>
            <a:r>
              <a:rPr lang="zh-CN" altLang="en-US" sz="2400" b="1" dirty="0">
                <a:solidFill>
                  <a:schemeClr val="tx2"/>
                </a:solidFill>
                <a:latin typeface="黑体" panose="02010609060101010101" pitchFamily="49" charset="-122"/>
                <a:ea typeface="黑体" panose="02010609060101010101" pitchFamily="49" charset="-122"/>
              </a:rPr>
              <a:t>量子气体</a:t>
            </a:r>
            <a:r>
              <a:rPr lang="zh-CN" altLang="en-US" sz="2400" dirty="0">
                <a:latin typeface="黑体" panose="02010609060101010101" pitchFamily="49" charset="-122"/>
                <a:ea typeface="黑体" panose="02010609060101010101" pitchFamily="49" charset="-122"/>
              </a:rPr>
              <a:t>都将蜕化为服从</a:t>
            </a:r>
            <a:r>
              <a:rPr lang="en-US" altLang="zh-CN" sz="2400" b="1" i="1" dirty="0">
                <a:solidFill>
                  <a:schemeClr val="tx2"/>
                </a:solidFill>
                <a:latin typeface="黑体" panose="02010609060101010101" pitchFamily="49" charset="-122"/>
                <a:ea typeface="黑体" panose="02010609060101010101" pitchFamily="49" charset="-122"/>
              </a:rPr>
              <a:t>Boltzmann</a:t>
            </a:r>
            <a:r>
              <a:rPr lang="zh-CN" altLang="en-US" sz="2400" dirty="0">
                <a:solidFill>
                  <a:schemeClr val="tx2"/>
                </a:solidFill>
                <a:latin typeface="黑体" panose="02010609060101010101" pitchFamily="49" charset="-122"/>
                <a:ea typeface="黑体" panose="02010609060101010101" pitchFamily="49" charset="-122"/>
              </a:rPr>
              <a:t>分布</a:t>
            </a:r>
            <a:r>
              <a:rPr lang="zh-CN" altLang="en-US" sz="2400" dirty="0">
                <a:latin typeface="黑体" panose="02010609060101010101" pitchFamily="49" charset="-122"/>
                <a:ea typeface="黑体" panose="02010609060101010101" pitchFamily="49" charset="-122"/>
              </a:rPr>
              <a:t>的经典气体。</a:t>
            </a:r>
          </a:p>
        </p:txBody>
      </p:sp>
    </p:spTree>
    <p:extLst>
      <p:ext uri="{BB962C8B-B14F-4D97-AF65-F5344CB8AC3E}">
        <p14:creationId xmlns:p14="http://schemas.microsoft.com/office/powerpoint/2010/main" val="14007815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fade">
                                      <p:cBhvr>
                                        <p:cTn id="7" dur="500"/>
                                        <p:tgtEl>
                                          <p:spTgt spid="245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8">
                                            <p:txEl>
                                              <p:pRg st="1" end="1"/>
                                            </p:txEl>
                                          </p:spTgt>
                                        </p:tgtEl>
                                        <p:attrNameLst>
                                          <p:attrName>style.visibility</p:attrName>
                                        </p:attrNameLst>
                                      </p:cBhvr>
                                      <p:to>
                                        <p:strVal val="visible"/>
                                      </p:to>
                                    </p:set>
                                    <p:animEffect transition="in" filter="fade">
                                      <p:cBhvr>
                                        <p:cTn id="12" dur="500"/>
                                        <p:tgtEl>
                                          <p:spTgt spid="2457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8">
                                            <p:txEl>
                                              <p:pRg st="2" end="2"/>
                                            </p:txEl>
                                          </p:spTgt>
                                        </p:tgtEl>
                                        <p:attrNameLst>
                                          <p:attrName>style.visibility</p:attrName>
                                        </p:attrNameLst>
                                      </p:cBhvr>
                                      <p:to>
                                        <p:strVal val="visible"/>
                                      </p:to>
                                    </p:set>
                                    <p:animEffect transition="in" filter="fade">
                                      <p:cBhvr>
                                        <p:cTn id="17" dur="500"/>
                                        <p:tgtEl>
                                          <p:spTgt spid="2457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8">
                                            <p:txEl>
                                              <p:pRg st="3" end="3"/>
                                            </p:txEl>
                                          </p:spTgt>
                                        </p:tgtEl>
                                        <p:attrNameLst>
                                          <p:attrName>style.visibility</p:attrName>
                                        </p:attrNameLst>
                                      </p:cBhvr>
                                      <p:to>
                                        <p:strVal val="visible"/>
                                      </p:to>
                                    </p:set>
                                    <p:animEffect transition="in" filter="fade">
                                      <p:cBhvr>
                                        <p:cTn id="22" dur="500"/>
                                        <p:tgtEl>
                                          <p:spTgt spid="245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615142" y="260350"/>
            <a:ext cx="11116887" cy="5791200"/>
          </a:xfrm>
        </p:spPr>
        <p:txBody>
          <a:bodyPr/>
          <a:lstStyle/>
          <a:p>
            <a:pPr marL="0" indent="0" eaLnBrk="1" hangingPunct="1">
              <a:lnSpc>
                <a:spcPct val="120000"/>
              </a:lnSpc>
              <a:spcBef>
                <a:spcPts val="1800"/>
              </a:spcBef>
              <a:buNone/>
            </a:pPr>
            <a:r>
              <a:rPr lang="zh-CN" altLang="en-US" sz="2800" dirty="0">
                <a:latin typeface="黑体" panose="02010609060101010101" pitchFamily="49" charset="-122"/>
                <a:ea typeface="黑体" panose="02010609060101010101" pitchFamily="49" charset="-122"/>
              </a:rPr>
              <a:t>若考虑体系中粒子间可能存在相互作用：</a:t>
            </a:r>
            <a:endParaRPr lang="en-US" altLang="zh-CN" sz="2800" dirty="0">
              <a:latin typeface="黑体" panose="02010609060101010101" pitchFamily="49" charset="-122"/>
              <a:ea typeface="黑体" panose="02010609060101010101" pitchFamily="49" charset="-122"/>
            </a:endParaRPr>
          </a:p>
          <a:p>
            <a:pPr marL="0" indent="0" eaLnBrk="1" hangingPunct="1">
              <a:lnSpc>
                <a:spcPct val="120000"/>
              </a:lnSpc>
              <a:spcBef>
                <a:spcPts val="1800"/>
              </a:spcBef>
              <a:buNone/>
            </a:pPr>
            <a:r>
              <a:rPr lang="zh-CN" altLang="en-US" sz="2800" b="1" dirty="0">
                <a:solidFill>
                  <a:schemeClr val="tx2"/>
                </a:solidFill>
                <a:latin typeface="黑体" panose="02010609060101010101" pitchFamily="49" charset="-122"/>
                <a:ea typeface="黑体" panose="02010609060101010101" pitchFamily="49" charset="-122"/>
              </a:rPr>
              <a:t>   近独立子体系</a:t>
            </a:r>
            <a:r>
              <a:rPr lang="zh-CN" altLang="en-US" sz="2800" dirty="0">
                <a:latin typeface="黑体" panose="02010609060101010101" pitchFamily="49" charset="-122"/>
                <a:ea typeface="黑体" panose="02010609060101010101" pitchFamily="49" charset="-122"/>
              </a:rPr>
              <a:t>  </a:t>
            </a:r>
            <a:r>
              <a:rPr lang="en-US" altLang="zh-CN" sz="2800" dirty="0">
                <a:latin typeface="黑体" panose="02010609060101010101" pitchFamily="49" charset="-122"/>
                <a:ea typeface="黑体" panose="02010609060101010101" pitchFamily="49" charset="-122"/>
              </a:rPr>
              <a:t>vs. </a:t>
            </a:r>
            <a:r>
              <a:rPr lang="zh-CN" altLang="en-US" sz="2800" b="1" dirty="0">
                <a:solidFill>
                  <a:schemeClr val="tx2"/>
                </a:solidFill>
                <a:latin typeface="黑体" panose="02010609060101010101" pitchFamily="49" charset="-122"/>
                <a:ea typeface="黑体" panose="02010609060101010101" pitchFamily="49" charset="-122"/>
              </a:rPr>
              <a:t>相倚子体系</a:t>
            </a:r>
            <a:r>
              <a:rPr lang="zh-CN" altLang="en-US" sz="2800" dirty="0">
                <a:latin typeface="黑体" panose="02010609060101010101" pitchFamily="49" charset="-122"/>
                <a:ea typeface="黑体" panose="02010609060101010101" pitchFamily="49" charset="-122"/>
              </a:rPr>
              <a:t>   </a:t>
            </a:r>
          </a:p>
          <a:p>
            <a:pPr marL="0" indent="0" eaLnBrk="1" hangingPunct="1">
              <a:lnSpc>
                <a:spcPct val="120000"/>
              </a:lnSpc>
              <a:spcBef>
                <a:spcPts val="1800"/>
              </a:spcBef>
            </a:pPr>
            <a:r>
              <a:rPr lang="zh-CN" altLang="en-US" sz="2800" b="1" dirty="0">
                <a:solidFill>
                  <a:schemeClr val="tx2"/>
                </a:solidFill>
                <a:latin typeface="黑体" panose="02010609060101010101" pitchFamily="49" charset="-122"/>
                <a:ea typeface="黑体" panose="02010609060101010101" pitchFamily="49" charset="-122"/>
              </a:rPr>
              <a:t> 近独立子体系</a:t>
            </a:r>
            <a:r>
              <a:rPr lang="en-US" altLang="zh-CN" sz="2800" dirty="0">
                <a:latin typeface="黑体" panose="02010609060101010101" pitchFamily="49" charset="-122"/>
                <a:ea typeface="黑体" panose="02010609060101010101" pitchFamily="49" charset="-122"/>
              </a:rPr>
              <a:t>:  </a:t>
            </a:r>
          </a:p>
          <a:p>
            <a:pPr marL="0" indent="0" eaLnBrk="1" hangingPunct="1">
              <a:lnSpc>
                <a:spcPct val="120000"/>
              </a:lnSpc>
              <a:spcBef>
                <a:spcPts val="1800"/>
              </a:spcBef>
              <a:buNone/>
            </a:pP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粒子间不存在相互作用或相互作用可忽略。</a:t>
            </a:r>
          </a:p>
          <a:p>
            <a:pPr marL="0" indent="0" eaLnBrk="1" hangingPunct="1">
              <a:lnSpc>
                <a:spcPct val="120000"/>
              </a:lnSpc>
              <a:spcBef>
                <a:spcPts val="1800"/>
              </a:spcBef>
            </a:pPr>
            <a:r>
              <a:rPr lang="zh-CN" altLang="en-US" sz="2800" b="1" dirty="0">
                <a:solidFill>
                  <a:schemeClr val="tx2"/>
                </a:solidFill>
                <a:latin typeface="黑体" panose="02010609060101010101" pitchFamily="49" charset="-122"/>
                <a:ea typeface="黑体" panose="02010609060101010101" pitchFamily="49" charset="-122"/>
              </a:rPr>
              <a:t> 相倚子体系</a:t>
            </a:r>
            <a:r>
              <a:rPr lang="en-US" altLang="zh-CN" sz="2800" b="1" dirty="0">
                <a:solidFill>
                  <a:schemeClr val="tx2"/>
                </a:solidFill>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 粒子间相互作用须慎重考虑。</a:t>
            </a:r>
          </a:p>
          <a:p>
            <a:pPr marL="0" indent="0" eaLnBrk="1" hangingPunct="1">
              <a:lnSpc>
                <a:spcPct val="120000"/>
              </a:lnSpc>
              <a:spcBef>
                <a:spcPts val="1800"/>
              </a:spcBef>
              <a:buNone/>
            </a:pPr>
            <a:r>
              <a:rPr lang="zh-CN" altLang="en-US" sz="2800" dirty="0">
                <a:latin typeface="黑体" panose="02010609060101010101" pitchFamily="49" charset="-122"/>
                <a:ea typeface="黑体" panose="02010609060101010101" pitchFamily="49" charset="-122"/>
              </a:rPr>
              <a:t>    严格讲，所有实际体系都是</a:t>
            </a:r>
            <a:r>
              <a:rPr lang="zh-CN" altLang="en-US" sz="2800" b="1" dirty="0">
                <a:solidFill>
                  <a:schemeClr val="tx2"/>
                </a:solidFill>
                <a:latin typeface="黑体" panose="02010609060101010101" pitchFamily="49" charset="-122"/>
                <a:ea typeface="黑体" panose="02010609060101010101" pitchFamily="49" charset="-122"/>
              </a:rPr>
              <a:t>相倚子体系</a:t>
            </a:r>
            <a:r>
              <a:rPr lang="zh-CN" altLang="en-US" sz="2800" dirty="0">
                <a:latin typeface="黑体" panose="02010609060101010101" pitchFamily="49" charset="-122"/>
                <a:ea typeface="黑体" panose="02010609060101010101" pitchFamily="49" charset="-122"/>
              </a:rPr>
              <a:t>，因为任何体系其粒子与粒子间不可能丝毫没有相互作用，否则物质的凝聚态无法形成。</a:t>
            </a:r>
          </a:p>
        </p:txBody>
      </p:sp>
    </p:spTree>
    <p:extLst>
      <p:ext uri="{BB962C8B-B14F-4D97-AF65-F5344CB8AC3E}">
        <p14:creationId xmlns:p14="http://schemas.microsoft.com/office/powerpoint/2010/main" val="1941064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a:xfrm>
            <a:off x="1992313" y="-25400"/>
            <a:ext cx="7772400" cy="1143000"/>
          </a:xfrm>
        </p:spPr>
        <p:txBody>
          <a:bodyPr/>
          <a:lstStyle/>
          <a:p>
            <a:r>
              <a:rPr lang="en-US" altLang="zh-CN" sz="3600">
                <a:latin typeface="黑体" panose="02010609060101010101" pitchFamily="49" charset="-122"/>
                <a:ea typeface="黑体" panose="02010609060101010101" pitchFamily="49" charset="-122"/>
              </a:rPr>
              <a:t>3. </a:t>
            </a:r>
            <a:r>
              <a:rPr lang="zh-CN" altLang="en-US" sz="3600">
                <a:latin typeface="黑体" panose="02010609060101010101" pitchFamily="49" charset="-122"/>
                <a:ea typeface="黑体" panose="02010609060101010101" pitchFamily="49" charset="-122"/>
              </a:rPr>
              <a:t>体系的宏观态和微观态</a:t>
            </a:r>
          </a:p>
        </p:txBody>
      </p:sp>
      <p:sp>
        <p:nvSpPr>
          <p:cNvPr id="3" name="内容占位符 2"/>
          <p:cNvSpPr>
            <a:spLocks noGrp="1"/>
          </p:cNvSpPr>
          <p:nvPr>
            <p:ph idx="1"/>
          </p:nvPr>
        </p:nvSpPr>
        <p:spPr>
          <a:xfrm>
            <a:off x="792480" y="981076"/>
            <a:ext cx="10701251" cy="2759651"/>
          </a:xfrm>
        </p:spPr>
        <p:txBody>
          <a:bodyPr/>
          <a:lstStyle/>
          <a:p>
            <a:pPr>
              <a:defRPr/>
            </a:pPr>
            <a:r>
              <a:rPr lang="zh-CN" altLang="en-US" sz="2800" dirty="0">
                <a:solidFill>
                  <a:srgbClr val="FFFF00"/>
                </a:solidFill>
                <a:ea typeface="黑体" panose="02010609060101010101" pitchFamily="49" charset="-122"/>
              </a:rPr>
              <a:t>宏观态描述： </a:t>
            </a:r>
            <a:endParaRPr lang="en-US" altLang="zh-CN" sz="2800" dirty="0">
              <a:solidFill>
                <a:srgbClr val="FFFF00"/>
              </a:solidFill>
              <a:ea typeface="黑体" panose="02010609060101010101" pitchFamily="49" charset="-122"/>
            </a:endParaRPr>
          </a:p>
          <a:p>
            <a:pPr marL="0" indent="0">
              <a:buNone/>
              <a:defRPr/>
            </a:pPr>
            <a:r>
              <a:rPr lang="en-US" altLang="zh-CN" sz="2800" dirty="0">
                <a:ea typeface="黑体" panose="02010609060101010101" pitchFamily="49" charset="-122"/>
              </a:rPr>
              <a:t>       </a:t>
            </a:r>
            <a:r>
              <a:rPr lang="zh-CN" altLang="en-US" sz="2800" dirty="0">
                <a:ea typeface="黑体" panose="02010609060101010101" pitchFamily="49" charset="-122"/>
              </a:rPr>
              <a:t>热力学参数  </a:t>
            </a:r>
            <a:r>
              <a:rPr lang="en-US" altLang="zh-CN" sz="2800" b="1" dirty="0">
                <a:solidFill>
                  <a:srgbClr val="FFFF00"/>
                </a:solidFill>
                <a:ea typeface="黑体" panose="02010609060101010101" pitchFamily="49" charset="-122"/>
              </a:rPr>
              <a:t>N</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T</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 P</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V</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 E </a:t>
            </a:r>
            <a:r>
              <a:rPr lang="en-US" altLang="zh-CN" sz="2800" dirty="0">
                <a:ea typeface="黑体" panose="02010609060101010101" pitchFamily="49" charset="-122"/>
              </a:rPr>
              <a:t>etc.    </a:t>
            </a:r>
          </a:p>
          <a:p>
            <a:pPr marL="0" indent="0">
              <a:buNone/>
              <a:defRPr/>
            </a:pPr>
            <a:r>
              <a:rPr lang="en-US" altLang="zh-CN" sz="2800" dirty="0">
                <a:ea typeface="黑体" panose="02010609060101010101" pitchFamily="49" charset="-122"/>
              </a:rPr>
              <a:t>   </a:t>
            </a:r>
            <a:r>
              <a:rPr lang="zh-CN" altLang="en-US" sz="2800" dirty="0">
                <a:ea typeface="黑体" panose="02010609060101010101" pitchFamily="49" charset="-122"/>
              </a:rPr>
              <a:t>例： 对一个组分给定的理想气体体系</a:t>
            </a:r>
            <a:r>
              <a:rPr lang="en-US" altLang="zh-CN" sz="2800" dirty="0">
                <a:ea typeface="黑体" panose="02010609060101010101" pitchFamily="49" charset="-122"/>
              </a:rPr>
              <a:t>(</a:t>
            </a:r>
            <a:r>
              <a:rPr lang="zh-CN" altLang="en-US" sz="2800" dirty="0">
                <a:ea typeface="黑体" panose="02010609060101010101" pitchFamily="49" charset="-122"/>
              </a:rPr>
              <a:t>粒子类型及粒子数给定），只需确定体系的</a:t>
            </a:r>
            <a:r>
              <a:rPr lang="en-US" altLang="zh-CN" sz="2800" dirty="0">
                <a:ea typeface="黑体" panose="02010609060101010101" pitchFamily="49" charset="-122"/>
              </a:rPr>
              <a:t>T</a:t>
            </a:r>
            <a:r>
              <a:rPr lang="zh-CN" altLang="en-US" sz="2800" dirty="0">
                <a:ea typeface="黑体" panose="02010609060101010101" pitchFamily="49" charset="-122"/>
              </a:rPr>
              <a:t>、</a:t>
            </a:r>
            <a:r>
              <a:rPr lang="en-US" altLang="zh-CN" sz="2800" dirty="0">
                <a:ea typeface="黑体" panose="02010609060101010101" pitchFamily="49" charset="-122"/>
              </a:rPr>
              <a:t>P(</a:t>
            </a:r>
            <a:r>
              <a:rPr lang="zh-CN" altLang="en-US" sz="2800" dirty="0">
                <a:ea typeface="黑体" panose="02010609060101010101" pitchFamily="49" charset="-122"/>
              </a:rPr>
              <a:t>或</a:t>
            </a:r>
            <a:r>
              <a:rPr lang="en-US" altLang="zh-CN" sz="2800" dirty="0">
                <a:ea typeface="黑体" panose="02010609060101010101" pitchFamily="49" charset="-122"/>
              </a:rPr>
              <a:t>T</a:t>
            </a:r>
            <a:r>
              <a:rPr lang="zh-CN" altLang="en-US" sz="2800" dirty="0">
                <a:ea typeface="黑体" panose="02010609060101010101" pitchFamily="49" charset="-122"/>
              </a:rPr>
              <a:t>、</a:t>
            </a:r>
            <a:r>
              <a:rPr lang="en-US" altLang="zh-CN" sz="2800" dirty="0">
                <a:ea typeface="黑体" panose="02010609060101010101" pitchFamily="49" charset="-122"/>
              </a:rPr>
              <a:t>V</a:t>
            </a:r>
            <a:r>
              <a:rPr lang="zh-CN" altLang="en-US" sz="2800" dirty="0">
                <a:ea typeface="黑体" panose="02010609060101010101" pitchFamily="49" charset="-122"/>
              </a:rPr>
              <a:t>）便可确定体系的状态。</a:t>
            </a:r>
            <a:endParaRPr lang="en-US" altLang="zh-CN" sz="2800" dirty="0">
              <a:ea typeface="黑体" panose="02010609060101010101" pitchFamily="49" charset="-122"/>
            </a:endParaRPr>
          </a:p>
          <a:p>
            <a:pPr marL="0" indent="0">
              <a:buNone/>
              <a:defRPr/>
            </a:pPr>
            <a:r>
              <a:rPr lang="en-US" altLang="zh-CN" sz="2800" dirty="0">
                <a:ea typeface="黑体" panose="02010609060101010101" pitchFamily="49" charset="-122"/>
              </a:rPr>
              <a:t>                            </a:t>
            </a:r>
            <a:r>
              <a:rPr lang="en-US" altLang="zh-CN" sz="2800" b="1" i="1" dirty="0">
                <a:solidFill>
                  <a:srgbClr val="FFFF00"/>
                </a:solidFill>
                <a:ea typeface="黑体" panose="02010609060101010101" pitchFamily="49" charset="-122"/>
              </a:rPr>
              <a:t>PV = </a:t>
            </a:r>
            <a:r>
              <a:rPr lang="en-US" altLang="zh-CN" sz="2800" b="1" i="1" dirty="0" err="1" smtClean="0">
                <a:solidFill>
                  <a:srgbClr val="FFFF00"/>
                </a:solidFill>
                <a:ea typeface="黑体" panose="02010609060101010101" pitchFamily="49" charset="-122"/>
              </a:rPr>
              <a:t>NkT</a:t>
            </a:r>
            <a:r>
              <a:rPr lang="en-US" altLang="zh-CN" sz="2800" i="1" dirty="0" smtClean="0">
                <a:ea typeface="黑体" panose="02010609060101010101" pitchFamily="49" charset="-122"/>
              </a:rPr>
              <a:t>   </a:t>
            </a:r>
            <a:r>
              <a:rPr lang="en-US" altLang="zh-CN" sz="2800" dirty="0">
                <a:ea typeface="黑体" panose="02010609060101010101" pitchFamily="49" charset="-122"/>
              </a:rPr>
              <a:t>(</a:t>
            </a:r>
            <a:r>
              <a:rPr lang="zh-CN" altLang="en-US" sz="2800" dirty="0">
                <a:ea typeface="黑体" panose="02010609060101010101" pitchFamily="49" charset="-122"/>
              </a:rPr>
              <a:t>理想气体状态方程</a:t>
            </a:r>
            <a:r>
              <a:rPr lang="en-US" altLang="zh-CN" sz="2800" dirty="0" smtClean="0">
                <a:ea typeface="黑体" panose="02010609060101010101" pitchFamily="49" charset="-122"/>
              </a:rPr>
              <a:t>)</a:t>
            </a:r>
            <a:endParaRPr lang="en-US" altLang="zh-CN" sz="2800" dirty="0">
              <a:ea typeface="黑体" panose="02010609060101010101" pitchFamily="49" charset="-122"/>
            </a:endParaRPr>
          </a:p>
        </p:txBody>
      </p:sp>
      <p:sp>
        <p:nvSpPr>
          <p:cNvPr id="4" name="内容占位符 2"/>
          <p:cNvSpPr txBox="1">
            <a:spLocks/>
          </p:cNvSpPr>
          <p:nvPr/>
        </p:nvSpPr>
        <p:spPr bwMode="auto">
          <a:xfrm>
            <a:off x="798029" y="3677166"/>
            <a:ext cx="10848106" cy="1897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defRPr/>
            </a:pPr>
            <a:r>
              <a:rPr lang="zh-CN" altLang="en-US" sz="2800" kern="0" dirty="0" smtClean="0">
                <a:solidFill>
                  <a:srgbClr val="FFFF00"/>
                </a:solidFill>
                <a:ea typeface="黑体" panose="02010609060101010101" pitchFamily="49" charset="-122"/>
              </a:rPr>
              <a:t>微观态</a:t>
            </a:r>
            <a:r>
              <a:rPr lang="zh-CN" altLang="en-US" sz="2800" kern="0" dirty="0" smtClean="0">
                <a:ea typeface="黑体" panose="02010609060101010101" pitchFamily="49" charset="-122"/>
              </a:rPr>
              <a:t>：  对体系中物质微粒的运动状态描述，存在经典力学和</a:t>
            </a:r>
            <a:r>
              <a:rPr lang="zh-CN" altLang="en-US" sz="2800" kern="0" dirty="0" smtClean="0">
                <a:solidFill>
                  <a:srgbClr val="FFFF00"/>
                </a:solidFill>
                <a:ea typeface="黑体" panose="02010609060101010101" pitchFamily="49" charset="-122"/>
              </a:rPr>
              <a:t>量子力学</a:t>
            </a:r>
            <a:r>
              <a:rPr lang="zh-CN" altLang="en-US" sz="2800" kern="0" dirty="0" smtClean="0">
                <a:ea typeface="黑体" panose="02010609060101010101" pitchFamily="49" charset="-122"/>
              </a:rPr>
              <a:t>两种方式。</a:t>
            </a:r>
            <a:endParaRPr lang="en-US" altLang="zh-CN" sz="2800" kern="0" dirty="0" smtClean="0">
              <a:ea typeface="黑体" panose="02010609060101010101" pitchFamily="49" charset="-122"/>
            </a:endParaRPr>
          </a:p>
          <a:p>
            <a:pPr marL="0" indent="0">
              <a:buFontTx/>
              <a:buNone/>
              <a:defRPr/>
            </a:pPr>
            <a:r>
              <a:rPr lang="en-US" altLang="zh-CN" sz="2800" kern="0" dirty="0" smtClean="0">
                <a:ea typeface="黑体" panose="02010609060101010101" pitchFamily="49" charset="-122"/>
              </a:rPr>
              <a:t>         </a:t>
            </a:r>
            <a:r>
              <a:rPr lang="zh-CN" altLang="en-US" sz="2800" kern="0" dirty="0" smtClean="0">
                <a:ea typeface="黑体" panose="02010609060101010101" pitchFamily="49" charset="-122"/>
              </a:rPr>
              <a:t>胶体微粒、</a:t>
            </a:r>
            <a:r>
              <a:rPr lang="zh-CN" altLang="en-US" sz="2800" kern="0" dirty="0" smtClean="0">
                <a:solidFill>
                  <a:srgbClr val="FFFF00"/>
                </a:solidFill>
                <a:ea typeface="黑体" panose="02010609060101010101" pitchFamily="49" charset="-122"/>
              </a:rPr>
              <a:t>原子、分子、电子、谐振子</a:t>
            </a:r>
            <a:r>
              <a:rPr lang="zh-CN" altLang="en-US" sz="2800" kern="0" dirty="0" smtClean="0">
                <a:ea typeface="黑体" panose="02010609060101010101" pitchFamily="49" charset="-122"/>
              </a:rPr>
              <a:t>等。</a:t>
            </a:r>
            <a:endParaRPr lang="zh-CN" altLang="en-US" sz="2800" kern="0" dirty="0">
              <a:ea typeface="黑体" panose="02010609060101010101" pitchFamily="49" charset="-122"/>
            </a:endParaRPr>
          </a:p>
        </p:txBody>
      </p:sp>
    </p:spTree>
    <p:extLst>
      <p:ext uri="{BB962C8B-B14F-4D97-AF65-F5344CB8AC3E}">
        <p14:creationId xmlns:p14="http://schemas.microsoft.com/office/powerpoint/2010/main" val="122846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a:xfrm>
            <a:off x="1774825" y="44450"/>
            <a:ext cx="7772400" cy="1143000"/>
          </a:xfrm>
        </p:spPr>
        <p:txBody>
          <a:bodyPr/>
          <a:lstStyle/>
          <a:p>
            <a:pPr algn="l"/>
            <a:r>
              <a:rPr lang="en-US" altLang="zh-CN" sz="3600">
                <a:latin typeface="黑体" panose="02010609060101010101" pitchFamily="49" charset="-122"/>
                <a:ea typeface="黑体" panose="02010609060101010101" pitchFamily="49" charset="-122"/>
              </a:rPr>
              <a:t>3.1 </a:t>
            </a:r>
            <a:r>
              <a:rPr lang="zh-CN" altLang="en-US" sz="3600">
                <a:latin typeface="黑体" panose="02010609060101010101" pitchFamily="49" charset="-122"/>
                <a:ea typeface="黑体" panose="02010609060101010101" pitchFamily="49" charset="-122"/>
              </a:rPr>
              <a:t>微观态的量子力学描述</a:t>
            </a:r>
          </a:p>
        </p:txBody>
      </p:sp>
      <p:sp>
        <p:nvSpPr>
          <p:cNvPr id="31747" name="内容占位符 2"/>
          <p:cNvSpPr>
            <a:spLocks noGrp="1"/>
          </p:cNvSpPr>
          <p:nvPr>
            <p:ph idx="1"/>
          </p:nvPr>
        </p:nvSpPr>
        <p:spPr>
          <a:xfrm>
            <a:off x="459971" y="981076"/>
            <a:ext cx="11177846" cy="1527175"/>
          </a:xfrm>
        </p:spPr>
        <p:txBody>
          <a:bodyPr/>
          <a:lstStyle/>
          <a:p>
            <a:pPr marL="0" indent="0">
              <a:buNone/>
            </a:pPr>
            <a:r>
              <a:rPr lang="zh-CN" altLang="en-US" sz="2800" dirty="0">
                <a:ea typeface="黑体" panose="02010609060101010101" pitchFamily="49" charset="-122"/>
              </a:rPr>
              <a:t>       量子力学中微观粒子具波粒二象性，其运动状态当由波函数表征，满足</a:t>
            </a:r>
            <a:r>
              <a:rPr lang="en-US" altLang="zh-CN" sz="2800" dirty="0">
                <a:ea typeface="黑体" panose="02010609060101010101" pitchFamily="49" charset="-122"/>
              </a:rPr>
              <a:t>Schrödinger</a:t>
            </a:r>
            <a:r>
              <a:rPr lang="zh-CN" altLang="en-US" sz="2800" dirty="0">
                <a:ea typeface="黑体" panose="02010609060101010101" pitchFamily="49" charset="-122"/>
              </a:rPr>
              <a:t>方程：</a:t>
            </a:r>
            <a:endParaRPr lang="en-US" altLang="zh-CN" sz="2800" dirty="0">
              <a:ea typeface="黑体" panose="02010609060101010101" pitchFamily="49" charset="-122"/>
            </a:endParaRPr>
          </a:p>
          <a:p>
            <a:pPr marL="0" indent="0">
              <a:buNone/>
            </a:pPr>
            <a:r>
              <a:rPr lang="en-US" altLang="zh-CN" sz="2800" dirty="0">
                <a:ea typeface="黑体" panose="02010609060101010101" pitchFamily="49" charset="-122"/>
              </a:rPr>
              <a:t>                                                        </a:t>
            </a:r>
            <a:r>
              <a:rPr lang="zh-CN" altLang="en-US" sz="2800" dirty="0">
                <a:ea typeface="黑体" panose="02010609060101010101" pitchFamily="49" charset="-122"/>
              </a:rPr>
              <a:t>                    </a:t>
            </a:r>
            <a:r>
              <a:rPr lang="en-US" altLang="zh-CN" sz="2800" dirty="0">
                <a:ea typeface="黑体" panose="02010609060101010101" pitchFamily="49" charset="-122"/>
              </a:rPr>
              <a:t>(1.12)</a:t>
            </a:r>
            <a:r>
              <a:rPr lang="zh-CN" altLang="en-US" sz="2800" dirty="0">
                <a:ea typeface="黑体" panose="02010609060101010101" pitchFamily="49" charset="-122"/>
              </a:rPr>
              <a:t> </a:t>
            </a:r>
            <a:endParaRPr lang="en-US" altLang="zh-CN" sz="2800" dirty="0">
              <a:ea typeface="黑体" panose="02010609060101010101" pitchFamily="49" charset="-122"/>
            </a:endParaRPr>
          </a:p>
          <a:p>
            <a:pPr marL="0" indent="0">
              <a:buNone/>
            </a:pPr>
            <a:r>
              <a:rPr lang="en-US" altLang="zh-CN" sz="2800" dirty="0">
                <a:ea typeface="黑体" panose="02010609060101010101" pitchFamily="49" charset="-122"/>
              </a:rPr>
              <a:t> </a:t>
            </a:r>
          </a:p>
        </p:txBody>
      </p:sp>
      <p:graphicFrame>
        <p:nvGraphicFramePr>
          <p:cNvPr id="31748" name="对象 3"/>
          <p:cNvGraphicFramePr>
            <a:graphicFrameLocks noChangeAspect="1"/>
          </p:cNvGraphicFramePr>
          <p:nvPr>
            <p:extLst>
              <p:ext uri="{D42A27DB-BD31-4B8C-83A1-F6EECF244321}">
                <p14:modId xmlns:p14="http://schemas.microsoft.com/office/powerpoint/2010/main" val="2876998143"/>
              </p:ext>
            </p:extLst>
          </p:nvPr>
        </p:nvGraphicFramePr>
        <p:xfrm>
          <a:off x="5000824" y="1661190"/>
          <a:ext cx="1639887" cy="768350"/>
        </p:xfrm>
        <a:graphic>
          <a:graphicData uri="http://schemas.openxmlformats.org/presentationml/2006/ole">
            <mc:AlternateContent xmlns:mc="http://schemas.openxmlformats.org/markup-compatibility/2006">
              <mc:Choice xmlns:v="urn:schemas-microsoft-com:vml" Requires="v">
                <p:oleObj spid="_x0000_s7317" name="公式" r:id="rId3" imgW="837836" imgH="393529" progId="Equation.3">
                  <p:embed/>
                </p:oleObj>
              </mc:Choice>
              <mc:Fallback>
                <p:oleObj name="公式" r:id="rId3" imgW="837836"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824" y="1661190"/>
                        <a:ext cx="1639887" cy="7683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49" name="对象 4"/>
          <p:cNvGraphicFramePr>
            <a:graphicFrameLocks noChangeAspect="1"/>
          </p:cNvGraphicFramePr>
          <p:nvPr>
            <p:extLst>
              <p:ext uri="{D42A27DB-BD31-4B8C-83A1-F6EECF244321}">
                <p14:modId xmlns:p14="http://schemas.microsoft.com/office/powerpoint/2010/main" val="2897917266"/>
              </p:ext>
            </p:extLst>
          </p:nvPr>
        </p:nvGraphicFramePr>
        <p:xfrm>
          <a:off x="1126492" y="3423372"/>
          <a:ext cx="1798638" cy="687387"/>
        </p:xfrm>
        <a:graphic>
          <a:graphicData uri="http://schemas.openxmlformats.org/presentationml/2006/ole">
            <mc:AlternateContent xmlns:mc="http://schemas.openxmlformats.org/markup-compatibility/2006">
              <mc:Choice xmlns:v="urn:schemas-microsoft-com:vml" Requires="v">
                <p:oleObj spid="_x0000_s7318" name="公式" r:id="rId5" imgW="634725" imgH="241195" progId="Equation.3">
                  <p:embed/>
                </p:oleObj>
              </mc:Choice>
              <mc:Fallback>
                <p:oleObj name="公式" r:id="rId5" imgW="634725"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6492" y="3423372"/>
                        <a:ext cx="1798638" cy="687387"/>
                      </a:xfrm>
                      <a:prstGeom prst="rect">
                        <a:avLst/>
                      </a:prstGeom>
                      <a:solidFill>
                        <a:srgbClr val="FFFFCC"/>
                      </a:solidFill>
                      <a:ln w="9525">
                        <a:solidFill>
                          <a:srgbClr val="00FF00"/>
                        </a:solidFill>
                        <a:miter lim="800000"/>
                        <a:headEnd/>
                        <a:tailEnd/>
                      </a:ln>
                    </p:spPr>
                  </p:pic>
                </p:oleObj>
              </mc:Fallback>
            </mc:AlternateContent>
          </a:graphicData>
        </a:graphic>
      </p:graphicFrame>
      <p:graphicFrame>
        <p:nvGraphicFramePr>
          <p:cNvPr id="31750" name="对象 5"/>
          <p:cNvGraphicFramePr>
            <a:graphicFrameLocks noChangeAspect="1"/>
          </p:cNvGraphicFramePr>
          <p:nvPr>
            <p:extLst>
              <p:ext uri="{D42A27DB-BD31-4B8C-83A1-F6EECF244321}">
                <p14:modId xmlns:p14="http://schemas.microsoft.com/office/powerpoint/2010/main" val="1848938567"/>
              </p:ext>
            </p:extLst>
          </p:nvPr>
        </p:nvGraphicFramePr>
        <p:xfrm>
          <a:off x="1070525" y="4363547"/>
          <a:ext cx="2085975" cy="615950"/>
        </p:xfrm>
        <a:graphic>
          <a:graphicData uri="http://schemas.openxmlformats.org/presentationml/2006/ole">
            <mc:AlternateContent xmlns:mc="http://schemas.openxmlformats.org/markup-compatibility/2006">
              <mc:Choice xmlns:v="urn:schemas-microsoft-com:vml" Requires="v">
                <p:oleObj spid="_x0000_s7319" name="公式" r:id="rId7" imgW="812520" imgH="241200" progId="Equation.3">
                  <p:embed/>
                </p:oleObj>
              </mc:Choice>
              <mc:Fallback>
                <p:oleObj name="公式" r:id="rId7" imgW="812520" imgH="241200" progId="Equation.3">
                  <p:embed/>
                  <p:pic>
                    <p:nvPicPr>
                      <p:cNvPr id="0" name=""/>
                      <p:cNvPicPr>
                        <a:picLocks noChangeAspect="1" noChangeArrowheads="1"/>
                      </p:cNvPicPr>
                      <p:nvPr/>
                    </p:nvPicPr>
                    <p:blipFill>
                      <a:blip r:embed="rId8"/>
                      <a:srcRect/>
                      <a:stretch>
                        <a:fillRect/>
                      </a:stretch>
                    </p:blipFill>
                    <p:spPr bwMode="auto">
                      <a:xfrm>
                        <a:off x="1070525" y="4363547"/>
                        <a:ext cx="2085975" cy="6159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1" name="TextBox 6"/>
          <p:cNvSpPr txBox="1">
            <a:spLocks noChangeArrowheads="1"/>
          </p:cNvSpPr>
          <p:nvPr/>
        </p:nvSpPr>
        <p:spPr bwMode="auto">
          <a:xfrm>
            <a:off x="3323244" y="4425499"/>
            <a:ext cx="522224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3000" b="1" dirty="0">
                <a:solidFill>
                  <a:srgbClr val="FFFF00"/>
                </a:solidFill>
                <a:ea typeface="隶书" panose="02010509060101010101" pitchFamily="49" charset="-122"/>
              </a:rPr>
              <a:t>粒子的哈密顿算符</a:t>
            </a:r>
          </a:p>
        </p:txBody>
      </p:sp>
      <p:sp>
        <p:nvSpPr>
          <p:cNvPr id="8" name="内容占位符 2"/>
          <p:cNvSpPr txBox="1">
            <a:spLocks/>
          </p:cNvSpPr>
          <p:nvPr/>
        </p:nvSpPr>
        <p:spPr bwMode="auto">
          <a:xfrm>
            <a:off x="459971" y="2755900"/>
            <a:ext cx="11194473" cy="1242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smtClean="0">
                <a:ea typeface="黑体" panose="02010609060101010101" pitchFamily="49" charset="-122"/>
              </a:rPr>
              <a:t>对能量不随时间变化的粒子，其稳态波函数满足稳态</a:t>
            </a:r>
            <a:r>
              <a:rPr lang="en-US" altLang="zh-CN" sz="2800" kern="0" dirty="0" smtClean="0">
                <a:ea typeface="黑体" panose="02010609060101010101" pitchFamily="49" charset="-122"/>
              </a:rPr>
              <a:t>Schrödinger</a:t>
            </a:r>
            <a:r>
              <a:rPr lang="zh-CN" altLang="en-US" sz="2800" kern="0" dirty="0" smtClean="0">
                <a:ea typeface="黑体" panose="02010609060101010101" pitchFamily="49" charset="-122"/>
              </a:rPr>
              <a:t>方程：</a:t>
            </a:r>
            <a:endParaRPr lang="en-US" altLang="zh-CN" sz="2800" kern="0" dirty="0" smtClean="0">
              <a:ea typeface="黑体" panose="02010609060101010101" pitchFamily="49" charset="-122"/>
            </a:endParaRPr>
          </a:p>
          <a:p>
            <a:pPr marL="0" indent="0">
              <a:buFontTx/>
              <a:buNone/>
            </a:pPr>
            <a:r>
              <a:rPr lang="en-US" altLang="zh-CN" sz="2800" kern="0" dirty="0" smtClean="0">
                <a:ea typeface="黑体" panose="02010609060101010101" pitchFamily="49" charset="-122"/>
              </a:rPr>
              <a:t>                             </a:t>
            </a:r>
            <a:r>
              <a:rPr lang="zh-CN" altLang="en-US" sz="2800" kern="0" dirty="0" smtClean="0">
                <a:ea typeface="黑体" panose="02010609060101010101" pitchFamily="49" charset="-122"/>
              </a:rPr>
              <a:t>                                                </a:t>
            </a:r>
            <a:r>
              <a:rPr lang="en-US" altLang="zh-CN" sz="2800" kern="0" dirty="0" smtClean="0">
                <a:ea typeface="黑体" panose="02010609060101010101" pitchFamily="49" charset="-122"/>
              </a:rPr>
              <a:t>(1.13)</a:t>
            </a:r>
          </a:p>
        </p:txBody>
      </p:sp>
      <p:sp>
        <p:nvSpPr>
          <p:cNvPr id="9" name="内容占位符 2"/>
          <p:cNvSpPr txBox="1">
            <a:spLocks/>
          </p:cNvSpPr>
          <p:nvPr/>
        </p:nvSpPr>
        <p:spPr bwMode="auto">
          <a:xfrm>
            <a:off x="642854" y="5295442"/>
            <a:ext cx="7503622" cy="887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smtClean="0">
                <a:ea typeface="黑体" panose="02010609060101010101" pitchFamily="49" charset="-122"/>
              </a:rPr>
              <a:t>其每一个解</a:t>
            </a:r>
            <a:r>
              <a:rPr lang="en-US" altLang="zh-CN" sz="2800" kern="0" dirty="0" smtClean="0">
                <a:ea typeface="黑体" panose="02010609060101010101" pitchFamily="49" charset="-122"/>
              </a:rPr>
              <a:t>(</a:t>
            </a:r>
            <a:r>
              <a:rPr lang="en-US" altLang="zh-CN" sz="2800" i="1" kern="0" dirty="0" smtClean="0">
                <a:ea typeface="黑体" panose="02010609060101010101" pitchFamily="49" charset="-122"/>
                <a:sym typeface="Symbol" panose="05050102010706020507" pitchFamily="18" charset="2"/>
              </a:rPr>
              <a:t></a:t>
            </a:r>
            <a:r>
              <a:rPr lang="en-US" altLang="zh-CN" sz="2800" i="1" kern="0" baseline="-25000" dirty="0" err="1" smtClean="0">
                <a:ea typeface="黑体" panose="02010609060101010101" pitchFamily="49" charset="-122"/>
                <a:sym typeface="Symbol" panose="05050102010706020507" pitchFamily="18" charset="2"/>
              </a:rPr>
              <a:t>i</a:t>
            </a:r>
            <a:r>
              <a:rPr lang="en-US" altLang="zh-CN" sz="2800" i="1" kern="0" dirty="0" smtClean="0">
                <a:ea typeface="黑体" panose="02010609060101010101" pitchFamily="49" charset="-122"/>
                <a:sym typeface="Symbol" panose="05050102010706020507" pitchFamily="18" charset="2"/>
              </a:rPr>
              <a:t>,</a:t>
            </a:r>
            <a:r>
              <a:rPr lang="en-US" altLang="zh-CN" sz="2800" i="1" kern="0" baseline="-25000" dirty="0" err="1" smtClean="0">
                <a:ea typeface="黑体" panose="02010609060101010101" pitchFamily="49" charset="-122"/>
                <a:sym typeface="Symbol" panose="05050102010706020507" pitchFamily="18" charset="2"/>
              </a:rPr>
              <a:t>i</a:t>
            </a:r>
            <a:r>
              <a:rPr lang="en-US" altLang="zh-CN" sz="2800" kern="0" dirty="0" smtClean="0">
                <a:ea typeface="黑体" panose="02010609060101010101" pitchFamily="49" charset="-122"/>
                <a:sym typeface="Symbol" panose="05050102010706020507" pitchFamily="18" charset="2"/>
              </a:rPr>
              <a:t>) </a:t>
            </a:r>
            <a:r>
              <a:rPr lang="zh-CN" altLang="en-US" sz="2800" kern="0" dirty="0" smtClean="0">
                <a:ea typeface="黑体" panose="02010609060101010101" pitchFamily="49" charset="-122"/>
                <a:sym typeface="Symbol" panose="05050102010706020507" pitchFamily="18" charset="2"/>
              </a:rPr>
              <a:t>代表粒子的一个量子态。</a:t>
            </a:r>
            <a:endParaRPr lang="en-US" altLang="zh-CN" sz="2800" kern="0" dirty="0" smtClean="0">
              <a:ea typeface="黑体" panose="02010609060101010101" pitchFamily="49" charset="-122"/>
              <a:sym typeface="Symbol" panose="05050102010706020507" pitchFamily="18" charset="2"/>
            </a:endParaRPr>
          </a:p>
          <a:p>
            <a:pPr marL="0" indent="0">
              <a:buFontTx/>
              <a:buNone/>
            </a:pPr>
            <a:r>
              <a:rPr lang="zh-CN" altLang="en-US" sz="2800" kern="0" dirty="0" smtClean="0">
                <a:ea typeface="黑体" panose="02010609060101010101" pitchFamily="49" charset="-122"/>
                <a:sym typeface="Symbol" panose="05050102010706020507" pitchFamily="18" charset="2"/>
              </a:rPr>
              <a:t>         </a:t>
            </a:r>
            <a:r>
              <a:rPr lang="en-US" altLang="zh-CN" sz="2800" kern="0" dirty="0" smtClean="0">
                <a:ea typeface="黑体" panose="02010609060101010101" pitchFamily="49" charset="-122"/>
              </a:rPr>
              <a:t>                                                  </a:t>
            </a:r>
            <a:endParaRPr lang="en-US" altLang="zh-CN" sz="2800" kern="0" dirty="0">
              <a:ea typeface="黑体" panose="02010609060101010101" pitchFamily="49" charset="-122"/>
            </a:endParaRPr>
          </a:p>
        </p:txBody>
      </p:sp>
    </p:spTree>
    <p:extLst>
      <p:ext uri="{BB962C8B-B14F-4D97-AF65-F5344CB8AC3E}">
        <p14:creationId xmlns:p14="http://schemas.microsoft.com/office/powerpoint/2010/main" val="306430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31749"/>
                                        </p:tgtEl>
                                        <p:attrNameLst>
                                          <p:attrName>style.visibility</p:attrName>
                                        </p:attrNameLst>
                                      </p:cBhvr>
                                      <p:to>
                                        <p:strVal val="visible"/>
                                      </p:to>
                                    </p:set>
                                    <p:animEffect transition="in" filter="fade">
                                      <p:cBhvr>
                                        <p:cTn id="10" dur="500"/>
                                        <p:tgtEl>
                                          <p:spTgt spid="3174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1750"/>
                                        </p:tgtEl>
                                        <p:attrNameLst>
                                          <p:attrName>style.visibility</p:attrName>
                                        </p:attrNameLst>
                                      </p:cBhvr>
                                      <p:to>
                                        <p:strVal val="visible"/>
                                      </p:to>
                                    </p:set>
                                    <p:animEffect transition="in" filter="fade">
                                      <p:cBhvr>
                                        <p:cTn id="15" dur="500"/>
                                        <p:tgtEl>
                                          <p:spTgt spid="3175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751"/>
                                        </p:tgtEl>
                                        <p:attrNameLst>
                                          <p:attrName>style.visibility</p:attrName>
                                        </p:attrNameLst>
                                      </p:cBhvr>
                                      <p:to>
                                        <p:strVal val="visible"/>
                                      </p:to>
                                    </p:set>
                                    <p:animEffect transition="in" filter="fade">
                                      <p:cBhvr>
                                        <p:cTn id="18" dur="500"/>
                                        <p:tgtEl>
                                          <p:spTgt spid="3175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1"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内容占位符 2"/>
          <p:cNvSpPr>
            <a:spLocks noGrp="1"/>
          </p:cNvSpPr>
          <p:nvPr>
            <p:ph idx="1"/>
          </p:nvPr>
        </p:nvSpPr>
        <p:spPr>
          <a:xfrm>
            <a:off x="329423" y="5465498"/>
            <a:ext cx="11430315" cy="941387"/>
          </a:xfrm>
        </p:spPr>
        <p:txBody>
          <a:bodyPr/>
          <a:lstStyle/>
          <a:p>
            <a:pPr marL="0" indent="0">
              <a:buNone/>
            </a:pPr>
            <a:r>
              <a:rPr lang="zh-CN" altLang="en-US" sz="2400" dirty="0">
                <a:ea typeface="黑体" panose="02010609060101010101" pitchFamily="49" charset="-122"/>
              </a:rPr>
              <a:t>显然，该体系中，在任何时刻、任何粒子均可随机占据其中任意一个态。</a:t>
            </a:r>
            <a:endParaRPr lang="en-US" altLang="zh-CN" sz="2400" dirty="0">
              <a:ea typeface="黑体" panose="02010609060101010101" pitchFamily="49" charset="-122"/>
            </a:endParaRPr>
          </a:p>
        </p:txBody>
      </p:sp>
      <p:graphicFrame>
        <p:nvGraphicFramePr>
          <p:cNvPr id="32771" name="对象 8"/>
          <p:cNvGraphicFramePr>
            <a:graphicFrameLocks noChangeAspect="1"/>
          </p:cNvGraphicFramePr>
          <p:nvPr>
            <p:extLst>
              <p:ext uri="{D42A27DB-BD31-4B8C-83A1-F6EECF244321}">
                <p14:modId xmlns:p14="http://schemas.microsoft.com/office/powerpoint/2010/main" val="2773827210"/>
              </p:ext>
            </p:extLst>
          </p:nvPr>
        </p:nvGraphicFramePr>
        <p:xfrm>
          <a:off x="1979998" y="2452438"/>
          <a:ext cx="1800225" cy="920750"/>
        </p:xfrm>
        <a:graphic>
          <a:graphicData uri="http://schemas.openxmlformats.org/presentationml/2006/ole">
            <mc:AlternateContent xmlns:mc="http://schemas.openxmlformats.org/markup-compatibility/2006">
              <mc:Choice xmlns:v="urn:schemas-microsoft-com:vml" Requires="v">
                <p:oleObj spid="_x0000_s8494" name="公式" r:id="rId3" imgW="837836" imgH="431613" progId="Equation.3">
                  <p:embed/>
                </p:oleObj>
              </mc:Choice>
              <mc:Fallback>
                <p:oleObj name="公式" r:id="rId3" imgW="837836"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998" y="2452438"/>
                        <a:ext cx="1800225" cy="9207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2" name="对象 9"/>
          <p:cNvGraphicFramePr>
            <a:graphicFrameLocks noChangeAspect="1"/>
          </p:cNvGraphicFramePr>
          <p:nvPr>
            <p:extLst>
              <p:ext uri="{D42A27DB-BD31-4B8C-83A1-F6EECF244321}">
                <p14:modId xmlns:p14="http://schemas.microsoft.com/office/powerpoint/2010/main" val="1386524527"/>
              </p:ext>
            </p:extLst>
          </p:nvPr>
        </p:nvGraphicFramePr>
        <p:xfrm>
          <a:off x="3955257" y="2428242"/>
          <a:ext cx="1800225" cy="936625"/>
        </p:xfrm>
        <a:graphic>
          <a:graphicData uri="http://schemas.openxmlformats.org/presentationml/2006/ole">
            <mc:AlternateContent xmlns:mc="http://schemas.openxmlformats.org/markup-compatibility/2006">
              <mc:Choice xmlns:v="urn:schemas-microsoft-com:vml" Requires="v">
                <p:oleObj spid="_x0000_s8495" name="公式" r:id="rId5" imgW="825500" imgH="431800" progId="Equation.3">
                  <p:embed/>
                </p:oleObj>
              </mc:Choice>
              <mc:Fallback>
                <p:oleObj name="公式" r:id="rId5" imgW="8255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257" y="2428242"/>
                        <a:ext cx="1800225" cy="9366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3" name="对象 11"/>
          <p:cNvGraphicFramePr>
            <a:graphicFrameLocks noChangeAspect="1"/>
          </p:cNvGraphicFramePr>
          <p:nvPr>
            <p:extLst>
              <p:ext uri="{D42A27DB-BD31-4B8C-83A1-F6EECF244321}">
                <p14:modId xmlns:p14="http://schemas.microsoft.com/office/powerpoint/2010/main" val="269099342"/>
              </p:ext>
            </p:extLst>
          </p:nvPr>
        </p:nvGraphicFramePr>
        <p:xfrm>
          <a:off x="1989815" y="3487487"/>
          <a:ext cx="3095625" cy="547688"/>
        </p:xfrm>
        <a:graphic>
          <a:graphicData uri="http://schemas.openxmlformats.org/presentationml/2006/ole">
            <mc:AlternateContent xmlns:mc="http://schemas.openxmlformats.org/markup-compatibility/2006">
              <mc:Choice xmlns:v="urn:schemas-microsoft-com:vml" Requires="v">
                <p:oleObj spid="_x0000_s8496" name="公式" r:id="rId7" imgW="1371600" imgH="241300" progId="Equation.3">
                  <p:embed/>
                </p:oleObj>
              </mc:Choice>
              <mc:Fallback>
                <p:oleObj name="公式" r:id="rId7" imgW="13716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9815" y="3487487"/>
                        <a:ext cx="3095625" cy="547688"/>
                      </a:xfrm>
                      <a:prstGeom prst="rect">
                        <a:avLst/>
                      </a:prstGeom>
                      <a:solidFill>
                        <a:srgbClr val="FFFFCC"/>
                      </a:solidFill>
                      <a:ln w="9525">
                        <a:solidFill>
                          <a:srgbClr val="00FF00"/>
                        </a:solidFill>
                        <a:miter lim="800000"/>
                        <a:headEnd/>
                        <a:tailEnd/>
                      </a:ln>
                    </p:spPr>
                  </p:pic>
                </p:oleObj>
              </mc:Fallback>
            </mc:AlternateContent>
          </a:graphicData>
        </a:graphic>
      </p:graphicFrame>
      <p:graphicFrame>
        <p:nvGraphicFramePr>
          <p:cNvPr id="32774" name="对象 15"/>
          <p:cNvGraphicFramePr>
            <a:graphicFrameLocks noChangeAspect="1"/>
          </p:cNvGraphicFramePr>
          <p:nvPr>
            <p:extLst>
              <p:ext uri="{D42A27DB-BD31-4B8C-83A1-F6EECF244321}">
                <p14:modId xmlns:p14="http://schemas.microsoft.com/office/powerpoint/2010/main" val="689440414"/>
              </p:ext>
            </p:extLst>
          </p:nvPr>
        </p:nvGraphicFramePr>
        <p:xfrm>
          <a:off x="4339494" y="4185583"/>
          <a:ext cx="3462338" cy="1046163"/>
        </p:xfrm>
        <a:graphic>
          <a:graphicData uri="http://schemas.openxmlformats.org/presentationml/2006/ole">
            <mc:AlternateContent xmlns:mc="http://schemas.openxmlformats.org/markup-compatibility/2006">
              <mc:Choice xmlns:v="urn:schemas-microsoft-com:vml" Requires="v">
                <p:oleObj spid="_x0000_s8497" name="公式" r:id="rId9" imgW="1586811" imgH="482391" progId="Equation.3">
                  <p:embed/>
                </p:oleObj>
              </mc:Choice>
              <mc:Fallback>
                <p:oleObj name="公式" r:id="rId9" imgW="1586811" imgH="48239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39494" y="4185583"/>
                        <a:ext cx="3462338" cy="10461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5" name="矩形 1"/>
          <p:cNvSpPr>
            <a:spLocks noChangeArrowheads="1"/>
          </p:cNvSpPr>
          <p:nvPr/>
        </p:nvSpPr>
        <p:spPr bwMode="auto">
          <a:xfrm>
            <a:off x="410095" y="404563"/>
            <a:ext cx="11687694"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zh-CN" altLang="en-US" sz="2400" dirty="0" smtClean="0">
                <a:solidFill>
                  <a:srgbClr val="FFFFFF"/>
                </a:solidFill>
                <a:ea typeface="黑体" panose="02010609060101010101" pitchFamily="49" charset="-122"/>
                <a:sym typeface="Symbol" panose="05050102010706020507" pitchFamily="18" charset="2"/>
              </a:rPr>
              <a:t>对于</a:t>
            </a:r>
            <a:r>
              <a:rPr lang="en-US" altLang="zh-CN" sz="2400" b="1" i="1" dirty="0">
                <a:solidFill>
                  <a:srgbClr val="FFFF00"/>
                </a:solidFill>
                <a:ea typeface="黑体" panose="02010609060101010101" pitchFamily="49" charset="-122"/>
                <a:sym typeface="Symbol" panose="05050102010706020507" pitchFamily="18" charset="2"/>
              </a:rPr>
              <a:t>N</a:t>
            </a:r>
            <a:r>
              <a:rPr lang="zh-CN" altLang="en-US" sz="2400" dirty="0">
                <a:solidFill>
                  <a:srgbClr val="FFFFFF"/>
                </a:solidFill>
                <a:ea typeface="黑体" panose="02010609060101010101" pitchFamily="49" charset="-122"/>
                <a:sym typeface="Symbol" panose="05050102010706020507" pitchFamily="18" charset="2"/>
              </a:rPr>
              <a:t>个粒子组成的宏观体系 </a:t>
            </a:r>
            <a:r>
              <a:rPr lang="en-US" altLang="zh-CN" sz="2400" dirty="0">
                <a:solidFill>
                  <a:srgbClr val="FFFFFF"/>
                </a:solidFill>
                <a:ea typeface="黑体" panose="02010609060101010101" pitchFamily="49" charset="-122"/>
                <a:sym typeface="Symbol" panose="05050102010706020507" pitchFamily="18" charset="2"/>
              </a:rPr>
              <a:t>(</a:t>
            </a:r>
            <a:r>
              <a:rPr lang="en-US" altLang="zh-CN" sz="2400" i="1" dirty="0">
                <a:solidFill>
                  <a:srgbClr val="FFFFFF"/>
                </a:solidFill>
                <a:ea typeface="黑体" panose="02010609060101010101" pitchFamily="49" charset="-122"/>
                <a:sym typeface="Symbol" panose="05050102010706020507" pitchFamily="18" charset="2"/>
              </a:rPr>
              <a:t>E</a:t>
            </a:r>
            <a:r>
              <a:rPr lang="en-US" altLang="zh-CN" sz="2400" dirty="0">
                <a:solidFill>
                  <a:srgbClr val="FFFFFF"/>
                </a:solidFill>
                <a:ea typeface="黑体" panose="02010609060101010101" pitchFamily="49" charset="-122"/>
                <a:sym typeface="Symbol" panose="05050102010706020507" pitchFamily="18" charset="2"/>
              </a:rPr>
              <a:t>,</a:t>
            </a:r>
            <a:r>
              <a:rPr lang="en-US" altLang="zh-CN" sz="2400" i="1" dirty="0">
                <a:solidFill>
                  <a:srgbClr val="FFFFFF"/>
                </a:solidFill>
                <a:ea typeface="黑体" panose="02010609060101010101" pitchFamily="49" charset="-122"/>
                <a:sym typeface="Symbol" panose="05050102010706020507" pitchFamily="18" charset="2"/>
              </a:rPr>
              <a:t>V</a:t>
            </a:r>
            <a:r>
              <a:rPr lang="en-US" altLang="zh-CN" sz="2400" dirty="0">
                <a:solidFill>
                  <a:srgbClr val="FFFFFF"/>
                </a:solidFill>
                <a:ea typeface="黑体" panose="02010609060101010101" pitchFamily="49" charset="-122"/>
                <a:sym typeface="Symbol" panose="05050102010706020507" pitchFamily="18" charset="2"/>
              </a:rPr>
              <a:t>,</a:t>
            </a:r>
            <a:r>
              <a:rPr lang="en-US" altLang="zh-CN" sz="2400" i="1" dirty="0">
                <a:solidFill>
                  <a:srgbClr val="FFFFFF"/>
                </a:solidFill>
                <a:ea typeface="黑体" panose="02010609060101010101" pitchFamily="49" charset="-122"/>
                <a:sym typeface="Symbol" panose="05050102010706020507" pitchFamily="18" charset="2"/>
              </a:rPr>
              <a:t>N</a:t>
            </a:r>
            <a:r>
              <a:rPr lang="zh-CN" altLang="en-US" sz="2400" dirty="0">
                <a:solidFill>
                  <a:srgbClr val="FFFFFF"/>
                </a:solidFill>
                <a:ea typeface="黑体" panose="02010609060101010101" pitchFamily="49" charset="-122"/>
                <a:sym typeface="Symbol" panose="05050102010706020507" pitchFamily="18" charset="2"/>
              </a:rPr>
              <a:t>给定</a:t>
            </a:r>
            <a:r>
              <a:rPr lang="en-US" altLang="zh-CN" sz="2400" dirty="0">
                <a:solidFill>
                  <a:srgbClr val="FFFFFF"/>
                </a:solidFill>
                <a:ea typeface="黑体" panose="02010609060101010101" pitchFamily="49" charset="-122"/>
                <a:sym typeface="Symbol" panose="05050102010706020507" pitchFamily="18" charset="2"/>
              </a:rPr>
              <a:t>)</a:t>
            </a:r>
            <a:r>
              <a:rPr lang="zh-CN" altLang="en-US" sz="2400" dirty="0" smtClean="0">
                <a:solidFill>
                  <a:srgbClr val="FFFFFF"/>
                </a:solidFill>
                <a:ea typeface="黑体" panose="02010609060101010101" pitchFamily="49" charset="-122"/>
                <a:sym typeface="Symbol" panose="05050102010706020507" pitchFamily="18" charset="2"/>
              </a:rPr>
              <a:t>，可用</a:t>
            </a:r>
            <a:r>
              <a:rPr lang="zh-CN" altLang="en-US" sz="2400" dirty="0">
                <a:solidFill>
                  <a:srgbClr val="FFFFFF"/>
                </a:solidFill>
                <a:ea typeface="黑体" panose="02010609060101010101" pitchFamily="49" charset="-122"/>
                <a:sym typeface="Symbol" panose="05050102010706020507" pitchFamily="18" charset="2"/>
              </a:rPr>
              <a:t>体系的波函数来描述其“态</a:t>
            </a:r>
            <a:r>
              <a:rPr lang="en-US" altLang="zh-CN" sz="2400" dirty="0">
                <a:solidFill>
                  <a:srgbClr val="FFFFFF"/>
                </a:solidFill>
                <a:ea typeface="黑体" panose="02010609060101010101" pitchFamily="49" charset="-122"/>
                <a:sym typeface="Symbol" panose="05050102010706020507" pitchFamily="18" charset="2"/>
              </a:rPr>
              <a:t>”:  </a:t>
            </a:r>
            <a:endParaRPr lang="zh-CN" altLang="en-US" sz="2400" dirty="0">
              <a:solidFill>
                <a:srgbClr val="FFFFFF"/>
              </a:solidFill>
              <a:ea typeface="黑体" panose="02010609060101010101" pitchFamily="49" charset="-122"/>
            </a:endParaRPr>
          </a:p>
          <a:p>
            <a:pPr eaLnBrk="1" fontAlgn="base" hangingPunct="1">
              <a:spcBef>
                <a:spcPct val="20000"/>
              </a:spcBef>
              <a:spcAft>
                <a:spcPct val="0"/>
              </a:spcAft>
              <a:buFontTx/>
              <a:buNone/>
            </a:pPr>
            <a:r>
              <a:rPr lang="en-US" altLang="zh-CN" sz="2400" dirty="0">
                <a:solidFill>
                  <a:srgbClr val="FFFFFF"/>
                </a:solidFill>
                <a:ea typeface="黑体" panose="02010609060101010101" pitchFamily="49" charset="-122"/>
              </a:rPr>
              <a:t>                                                                                                   (1.14) </a:t>
            </a:r>
            <a:endParaRPr lang="zh-CN" altLang="en-US" sz="2400" dirty="0">
              <a:solidFill>
                <a:srgbClr val="FFFFFF"/>
              </a:solidFill>
              <a:ea typeface="隶书" panose="02010509060101010101" pitchFamily="49" charset="-122"/>
            </a:endParaRPr>
          </a:p>
        </p:txBody>
      </p:sp>
      <p:graphicFrame>
        <p:nvGraphicFramePr>
          <p:cNvPr id="32776" name="对象 7"/>
          <p:cNvGraphicFramePr>
            <a:graphicFrameLocks noChangeAspect="1"/>
          </p:cNvGraphicFramePr>
          <p:nvPr>
            <p:extLst>
              <p:ext uri="{D42A27DB-BD31-4B8C-83A1-F6EECF244321}">
                <p14:modId xmlns:p14="http://schemas.microsoft.com/office/powerpoint/2010/main" val="2558173456"/>
              </p:ext>
            </p:extLst>
          </p:nvPr>
        </p:nvGraphicFramePr>
        <p:xfrm>
          <a:off x="1924802" y="1070908"/>
          <a:ext cx="1906588" cy="577850"/>
        </p:xfrm>
        <a:graphic>
          <a:graphicData uri="http://schemas.openxmlformats.org/presentationml/2006/ole">
            <mc:AlternateContent xmlns:mc="http://schemas.openxmlformats.org/markup-compatibility/2006">
              <mc:Choice xmlns:v="urn:schemas-microsoft-com:vml" Requires="v">
                <p:oleObj spid="_x0000_s8498" name="公式" r:id="rId11" imgW="672808" imgH="203112" progId="Equation.3">
                  <p:embed/>
                </p:oleObj>
              </mc:Choice>
              <mc:Fallback>
                <p:oleObj name="公式" r:id="rId11" imgW="672808" imgH="20311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24802" y="1070908"/>
                        <a:ext cx="1906588" cy="577850"/>
                      </a:xfrm>
                      <a:prstGeom prst="rect">
                        <a:avLst/>
                      </a:prstGeom>
                      <a:solidFill>
                        <a:srgbClr val="FFFFCC"/>
                      </a:solidFill>
                      <a:ln w="9525">
                        <a:solidFill>
                          <a:srgbClr val="00FF00"/>
                        </a:solidFill>
                        <a:miter lim="800000"/>
                        <a:headEnd/>
                        <a:tailEnd/>
                      </a:ln>
                    </p:spPr>
                  </p:pic>
                </p:oleObj>
              </mc:Fallback>
            </mc:AlternateContent>
          </a:graphicData>
        </a:graphic>
      </p:graphicFrame>
      <p:sp>
        <p:nvSpPr>
          <p:cNvPr id="12" name="内容占位符 2"/>
          <p:cNvSpPr txBox="1">
            <a:spLocks/>
          </p:cNvSpPr>
          <p:nvPr/>
        </p:nvSpPr>
        <p:spPr bwMode="auto">
          <a:xfrm>
            <a:off x="329423" y="1961901"/>
            <a:ext cx="61214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ea typeface="黑体" pitchFamily="49" charset="-122"/>
                <a:sym typeface="Symbol" pitchFamily="18" charset="2"/>
              </a:rPr>
              <a:t>若假定粒子间不存在相互作用，则有：</a:t>
            </a:r>
            <a:endParaRPr lang="en-US" altLang="zh-CN" sz="2400" kern="0" dirty="0">
              <a:solidFill>
                <a:srgbClr val="FFFFFF"/>
              </a:solidFill>
              <a:ea typeface="黑体" pitchFamily="49" charset="-122"/>
              <a:sym typeface="Symbol" pitchFamily="18" charset="2"/>
            </a:endParaRPr>
          </a:p>
        </p:txBody>
      </p:sp>
      <p:sp>
        <p:nvSpPr>
          <p:cNvPr id="14" name="内容占位符 2"/>
          <p:cNvSpPr txBox="1">
            <a:spLocks/>
          </p:cNvSpPr>
          <p:nvPr/>
        </p:nvSpPr>
        <p:spPr bwMode="auto">
          <a:xfrm>
            <a:off x="360739" y="4282032"/>
            <a:ext cx="444341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ea typeface="黑体" pitchFamily="49" charset="-122"/>
                <a:sym typeface="Symbol" pitchFamily="18" charset="2"/>
              </a:rPr>
              <a:t>式</a:t>
            </a:r>
            <a:r>
              <a:rPr lang="en-US" altLang="zh-CN" sz="2400" kern="0" dirty="0">
                <a:solidFill>
                  <a:srgbClr val="FFFFFF"/>
                </a:solidFill>
                <a:ea typeface="黑体" pitchFamily="49" charset="-122"/>
                <a:sym typeface="Symbol" pitchFamily="18" charset="2"/>
              </a:rPr>
              <a:t>(1.17)</a:t>
            </a:r>
            <a:r>
              <a:rPr lang="zh-CN" altLang="en-US" sz="2400" kern="0" dirty="0">
                <a:solidFill>
                  <a:srgbClr val="FFFFFF"/>
                </a:solidFill>
                <a:ea typeface="黑体" pitchFamily="49" charset="-122"/>
                <a:sym typeface="Symbol" pitchFamily="18" charset="2"/>
              </a:rPr>
              <a:t>可能存在一系列解：</a:t>
            </a:r>
            <a:endParaRPr lang="en-US" altLang="zh-CN" sz="2400" kern="0" dirty="0">
              <a:solidFill>
                <a:srgbClr val="FFFFFF"/>
              </a:solidFill>
              <a:ea typeface="黑体" pitchFamily="49" charset="-122"/>
              <a:sym typeface="Symbol" pitchFamily="18" charset="2"/>
            </a:endParaRPr>
          </a:p>
        </p:txBody>
      </p:sp>
      <p:sp>
        <p:nvSpPr>
          <p:cNvPr id="32780" name="TextBox 2"/>
          <p:cNvSpPr txBox="1">
            <a:spLocks noChangeArrowheads="1"/>
          </p:cNvSpPr>
          <p:nvPr/>
        </p:nvSpPr>
        <p:spPr bwMode="auto">
          <a:xfrm>
            <a:off x="5015881" y="3557464"/>
            <a:ext cx="396081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3000" b="1" dirty="0">
                <a:solidFill>
                  <a:srgbClr val="FFFF00"/>
                </a:solidFill>
                <a:ea typeface="隶书" panose="02010509060101010101" pitchFamily="49" charset="-122"/>
              </a:rPr>
              <a:t>独立粒子近似</a:t>
            </a:r>
            <a:r>
              <a:rPr lang="en-US" altLang="zh-CN" sz="3000" b="1" dirty="0">
                <a:solidFill>
                  <a:srgbClr val="FFFF00"/>
                </a:solidFill>
                <a:ea typeface="隶书" panose="02010509060101010101" pitchFamily="49" charset="-122"/>
              </a:rPr>
              <a:t>(</a:t>
            </a:r>
            <a:r>
              <a:rPr lang="zh-CN" altLang="en-US" sz="3000" b="1" dirty="0">
                <a:solidFill>
                  <a:srgbClr val="FFFF00"/>
                </a:solidFill>
                <a:ea typeface="隶书" panose="02010509060101010101" pitchFamily="49" charset="-122"/>
              </a:rPr>
              <a:t>方程</a:t>
            </a:r>
            <a:r>
              <a:rPr lang="en-US" altLang="zh-CN" sz="3000" b="1" dirty="0">
                <a:solidFill>
                  <a:srgbClr val="FFFF00"/>
                </a:solidFill>
                <a:ea typeface="隶书" panose="02010509060101010101" pitchFamily="49" charset="-122"/>
              </a:rPr>
              <a:t>)</a:t>
            </a:r>
            <a:endParaRPr lang="zh-CN" altLang="en-US" sz="3000" b="1" dirty="0">
              <a:solidFill>
                <a:srgbClr val="FFFF00"/>
              </a:solidFill>
              <a:ea typeface="隶书" panose="02010509060101010101" pitchFamily="49" charset="-122"/>
            </a:endParaRPr>
          </a:p>
        </p:txBody>
      </p:sp>
      <p:graphicFrame>
        <p:nvGraphicFramePr>
          <p:cNvPr id="32781" name="对象 3"/>
          <p:cNvGraphicFramePr>
            <a:graphicFrameLocks noChangeAspect="1"/>
          </p:cNvGraphicFramePr>
          <p:nvPr>
            <p:extLst>
              <p:ext uri="{D42A27DB-BD31-4B8C-83A1-F6EECF244321}">
                <p14:modId xmlns:p14="http://schemas.microsoft.com/office/powerpoint/2010/main" val="3655846188"/>
              </p:ext>
            </p:extLst>
          </p:nvPr>
        </p:nvGraphicFramePr>
        <p:xfrm>
          <a:off x="4161907" y="915738"/>
          <a:ext cx="2292350" cy="920750"/>
        </p:xfrm>
        <a:graphic>
          <a:graphicData uri="http://schemas.openxmlformats.org/presentationml/2006/ole">
            <mc:AlternateContent xmlns:mc="http://schemas.openxmlformats.org/markup-compatibility/2006">
              <mc:Choice xmlns:v="urn:schemas-microsoft-com:vml" Requires="v">
                <p:oleObj spid="_x0000_s8499" name="公式" r:id="rId13" imgW="1066800" imgH="431800" progId="Equation.3">
                  <p:embed/>
                </p:oleObj>
              </mc:Choice>
              <mc:Fallback>
                <p:oleObj name="公式" r:id="rId13" imgW="1066800" imgH="431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61907" y="915738"/>
                        <a:ext cx="2292350" cy="9207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矩形标注 10"/>
          <p:cNvSpPr/>
          <p:nvPr/>
        </p:nvSpPr>
        <p:spPr bwMode="auto">
          <a:xfrm>
            <a:off x="6705600" y="1612829"/>
            <a:ext cx="4566457" cy="1071757"/>
          </a:xfrm>
          <a:prstGeom prst="wedgeRectCallout">
            <a:avLst>
              <a:gd name="adj1" fmla="val -59156"/>
              <a:gd name="adj2" fmla="val -65154"/>
            </a:avLst>
          </a:prstGeom>
          <a:solidFill>
            <a:schemeClr val="tx2">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en-US" altLang="zh-CN" sz="3000" b="1" dirty="0">
                <a:solidFill>
                  <a:srgbClr val="0000FF"/>
                </a:solidFill>
                <a:ea typeface="隶书" panose="02010509060101010101" pitchFamily="49" charset="-122"/>
              </a:rPr>
              <a:t>V</a:t>
            </a:r>
            <a:r>
              <a:rPr kumimoji="1" lang="zh-CN" altLang="en-US" sz="3000" b="1" dirty="0">
                <a:solidFill>
                  <a:srgbClr val="0000FF"/>
                </a:solidFill>
                <a:ea typeface="隶书" panose="02010509060101010101" pitchFamily="49" charset="-122"/>
              </a:rPr>
              <a:t>：体系总势能函数，难以拆分</a:t>
            </a:r>
          </a:p>
        </p:txBody>
      </p:sp>
      <p:sp>
        <p:nvSpPr>
          <p:cNvPr id="15" name="内容占位符 2"/>
          <p:cNvSpPr txBox="1">
            <a:spLocks/>
          </p:cNvSpPr>
          <p:nvPr/>
        </p:nvSpPr>
        <p:spPr bwMode="auto">
          <a:xfrm>
            <a:off x="9427403" y="3557464"/>
            <a:ext cx="1883448" cy="595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en-US" altLang="zh-CN" sz="2400" kern="0" dirty="0" smtClean="0">
                <a:solidFill>
                  <a:srgbClr val="FFFFFF"/>
                </a:solidFill>
                <a:ea typeface="黑体" pitchFamily="49" charset="-122"/>
                <a:sym typeface="Symbol" pitchFamily="18" charset="2"/>
              </a:rPr>
              <a:t>(1.17)</a:t>
            </a:r>
            <a:endParaRPr lang="en-US" altLang="zh-CN" sz="2400" kern="0" dirty="0">
              <a:solidFill>
                <a:srgbClr val="FFFFFF"/>
              </a:solidFill>
              <a:ea typeface="黑体" pitchFamily="49" charset="-122"/>
              <a:sym typeface="Symbol" pitchFamily="18" charset="2"/>
            </a:endParaRPr>
          </a:p>
        </p:txBody>
      </p:sp>
    </p:spTree>
    <p:extLst>
      <p:ext uri="{BB962C8B-B14F-4D97-AF65-F5344CB8AC3E}">
        <p14:creationId xmlns:p14="http://schemas.microsoft.com/office/powerpoint/2010/main" val="12648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76"/>
                                        </p:tgtEl>
                                        <p:attrNameLst>
                                          <p:attrName>style.visibility</p:attrName>
                                        </p:attrNameLst>
                                      </p:cBhvr>
                                      <p:to>
                                        <p:strVal val="visible"/>
                                      </p:to>
                                    </p:set>
                                    <p:animEffect transition="in" filter="fade">
                                      <p:cBhvr>
                                        <p:cTn id="7" dur="500"/>
                                        <p:tgtEl>
                                          <p:spTgt spid="32776"/>
                                        </p:tgtEl>
                                      </p:cBhvr>
                                    </p:animEffect>
                                  </p:childTnLst>
                                </p:cTn>
                              </p:par>
                              <p:par>
                                <p:cTn id="8" presetID="10" presetClass="entr" presetSubtype="0" fill="hold" nodeType="withEffect">
                                  <p:stCondLst>
                                    <p:cond delay="0"/>
                                  </p:stCondLst>
                                  <p:childTnLst>
                                    <p:set>
                                      <p:cBhvr>
                                        <p:cTn id="9" dur="1" fill="hold">
                                          <p:stCondLst>
                                            <p:cond delay="0"/>
                                          </p:stCondLst>
                                        </p:cTn>
                                        <p:tgtEl>
                                          <p:spTgt spid="32781"/>
                                        </p:tgtEl>
                                        <p:attrNameLst>
                                          <p:attrName>style.visibility</p:attrName>
                                        </p:attrNameLst>
                                      </p:cBhvr>
                                      <p:to>
                                        <p:strVal val="visible"/>
                                      </p:to>
                                    </p:set>
                                    <p:animEffect transition="in" filter="fade">
                                      <p:cBhvr>
                                        <p:cTn id="10" dur="500"/>
                                        <p:tgtEl>
                                          <p:spTgt spid="3278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2775"/>
                                        </p:tgtEl>
                                        <p:attrNameLst>
                                          <p:attrName>style.visibility</p:attrName>
                                        </p:attrNameLst>
                                      </p:cBhvr>
                                      <p:to>
                                        <p:strVal val="visible"/>
                                      </p:to>
                                    </p:set>
                                    <p:animEffect transition="in" filter="fade">
                                      <p:cBhvr>
                                        <p:cTn id="16" dur="500"/>
                                        <p:tgtEl>
                                          <p:spTgt spid="3277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par>
                                <p:cTn id="22" presetID="10" presetClass="entr" presetSubtype="0" fill="hold" nodeType="withEffect">
                                  <p:stCondLst>
                                    <p:cond delay="0"/>
                                  </p:stCondLst>
                                  <p:childTnLst>
                                    <p:set>
                                      <p:cBhvr>
                                        <p:cTn id="23" dur="1" fill="hold">
                                          <p:stCondLst>
                                            <p:cond delay="0"/>
                                          </p:stCondLst>
                                        </p:cTn>
                                        <p:tgtEl>
                                          <p:spTgt spid="32771"/>
                                        </p:tgtEl>
                                        <p:attrNameLst>
                                          <p:attrName>style.visibility</p:attrName>
                                        </p:attrNameLst>
                                      </p:cBhvr>
                                      <p:to>
                                        <p:strVal val="visible"/>
                                      </p:to>
                                    </p:set>
                                    <p:animEffect transition="in" filter="fade">
                                      <p:cBhvr>
                                        <p:cTn id="24" dur="500"/>
                                        <p:tgtEl>
                                          <p:spTgt spid="32771"/>
                                        </p:tgtEl>
                                      </p:cBhvr>
                                    </p:animEffect>
                                  </p:childTnLst>
                                </p:cTn>
                              </p:par>
                              <p:par>
                                <p:cTn id="25" presetID="10" presetClass="entr" presetSubtype="0" fill="hold" nodeType="withEffect">
                                  <p:stCondLst>
                                    <p:cond delay="0"/>
                                  </p:stCondLst>
                                  <p:childTnLst>
                                    <p:set>
                                      <p:cBhvr>
                                        <p:cTn id="26" dur="1" fill="hold">
                                          <p:stCondLst>
                                            <p:cond delay="0"/>
                                          </p:stCondLst>
                                        </p:cTn>
                                        <p:tgtEl>
                                          <p:spTgt spid="32772"/>
                                        </p:tgtEl>
                                        <p:attrNameLst>
                                          <p:attrName>style.visibility</p:attrName>
                                        </p:attrNameLst>
                                      </p:cBhvr>
                                      <p:to>
                                        <p:strVal val="visible"/>
                                      </p:to>
                                    </p:set>
                                    <p:animEffect transition="in" filter="fade">
                                      <p:cBhvr>
                                        <p:cTn id="27" dur="500"/>
                                        <p:tgtEl>
                                          <p:spTgt spid="32772"/>
                                        </p:tgtEl>
                                      </p:cBhvr>
                                    </p:animEffect>
                                  </p:childTnLst>
                                </p:cTn>
                              </p:par>
                              <p:par>
                                <p:cTn id="28" presetID="10" presetClass="entr" presetSubtype="0" fill="hold" nodeType="withEffect">
                                  <p:stCondLst>
                                    <p:cond delay="0"/>
                                  </p:stCondLst>
                                  <p:childTnLst>
                                    <p:set>
                                      <p:cBhvr>
                                        <p:cTn id="29" dur="1" fill="hold">
                                          <p:stCondLst>
                                            <p:cond delay="0"/>
                                          </p:stCondLst>
                                        </p:cTn>
                                        <p:tgtEl>
                                          <p:spTgt spid="32773"/>
                                        </p:tgtEl>
                                        <p:attrNameLst>
                                          <p:attrName>style.visibility</p:attrName>
                                        </p:attrNameLst>
                                      </p:cBhvr>
                                      <p:to>
                                        <p:strVal val="visible"/>
                                      </p:to>
                                    </p:set>
                                    <p:animEffect transition="in" filter="fade">
                                      <p:cBhvr>
                                        <p:cTn id="30" dur="500"/>
                                        <p:tgtEl>
                                          <p:spTgt spid="3277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2780"/>
                                        </p:tgtEl>
                                        <p:attrNameLst>
                                          <p:attrName>style.visibility</p:attrName>
                                        </p:attrNameLst>
                                      </p:cBhvr>
                                      <p:to>
                                        <p:strVal val="visible"/>
                                      </p:to>
                                    </p:set>
                                    <p:animEffect transition="in" filter="fade">
                                      <p:cBhvr>
                                        <p:cTn id="33" dur="500"/>
                                        <p:tgtEl>
                                          <p:spTgt spid="3278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par>
                                <p:cTn id="44" presetID="10" presetClass="entr" presetSubtype="0" fill="hold" nodeType="withEffect">
                                  <p:stCondLst>
                                    <p:cond delay="0"/>
                                  </p:stCondLst>
                                  <p:childTnLst>
                                    <p:set>
                                      <p:cBhvr>
                                        <p:cTn id="45" dur="1" fill="hold">
                                          <p:stCondLst>
                                            <p:cond delay="0"/>
                                          </p:stCondLst>
                                        </p:cTn>
                                        <p:tgtEl>
                                          <p:spTgt spid="32774"/>
                                        </p:tgtEl>
                                        <p:attrNameLst>
                                          <p:attrName>style.visibility</p:attrName>
                                        </p:attrNameLst>
                                      </p:cBhvr>
                                      <p:to>
                                        <p:strVal val="visible"/>
                                      </p:to>
                                    </p:set>
                                    <p:animEffect transition="in" filter="fade">
                                      <p:cBhvr>
                                        <p:cTn id="46" dur="500"/>
                                        <p:tgtEl>
                                          <p:spTgt spid="3277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2770">
                                            <p:txEl>
                                              <p:pRg st="0" end="0"/>
                                            </p:txEl>
                                          </p:spTgt>
                                        </p:tgtEl>
                                        <p:attrNameLst>
                                          <p:attrName>style.visibility</p:attrName>
                                        </p:attrNameLst>
                                      </p:cBhvr>
                                      <p:to>
                                        <p:strVal val="visible"/>
                                      </p:to>
                                    </p:set>
                                    <p:animEffect transition="in" filter="fade">
                                      <p:cBhvr>
                                        <p:cTn id="51" dur="500"/>
                                        <p:tgtEl>
                                          <p:spTgt spid="327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P spid="32775" grpId="0"/>
      <p:bldP spid="12" grpId="0"/>
      <p:bldP spid="14" grpId="0"/>
      <p:bldP spid="32780" grpId="0"/>
      <p:bldP spid="11" grpId="0" animBg="1"/>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内容占位符 2"/>
          <p:cNvSpPr>
            <a:spLocks noGrp="1"/>
          </p:cNvSpPr>
          <p:nvPr>
            <p:ph idx="1"/>
          </p:nvPr>
        </p:nvSpPr>
        <p:spPr>
          <a:xfrm>
            <a:off x="798022" y="564777"/>
            <a:ext cx="10662458" cy="637798"/>
          </a:xfrm>
        </p:spPr>
        <p:txBody>
          <a:bodyPr/>
          <a:lstStyle/>
          <a:p>
            <a:pPr marL="0" indent="0">
              <a:buNone/>
            </a:pPr>
            <a:r>
              <a:rPr lang="zh-CN" altLang="en-US" sz="2800" dirty="0">
                <a:ea typeface="黑体" panose="02010609060101010101" pitchFamily="49" charset="-122"/>
                <a:sym typeface="Symbol" panose="05050102010706020507" pitchFamily="18" charset="2"/>
              </a:rPr>
              <a:t>因此可有</a:t>
            </a:r>
            <a:r>
              <a:rPr lang="zh-CN" altLang="en-US" sz="2800" dirty="0" smtClean="0">
                <a:ea typeface="黑体" panose="02010609060101010101" pitchFamily="49" charset="-122"/>
                <a:sym typeface="Symbol" panose="05050102010706020507" pitchFamily="18" charset="2"/>
              </a:rPr>
              <a:t>：</a:t>
            </a:r>
            <a:r>
              <a:rPr lang="en-US" altLang="zh-CN" sz="2800" dirty="0" smtClean="0">
                <a:ea typeface="黑体" panose="02010609060101010101" pitchFamily="49" charset="-122"/>
                <a:sym typeface="Symbol" panose="05050102010706020507" pitchFamily="18" charset="2"/>
              </a:rPr>
              <a:t>                </a:t>
            </a:r>
            <a:r>
              <a:rPr lang="zh-CN" altLang="en-US" sz="2800" dirty="0" smtClean="0">
                <a:ea typeface="黑体" panose="02010609060101010101" pitchFamily="49" charset="-122"/>
                <a:sym typeface="Symbol" panose="05050102010706020507" pitchFamily="18" charset="2"/>
              </a:rPr>
              <a:t>                                                       </a:t>
            </a:r>
            <a:r>
              <a:rPr lang="en-US" altLang="zh-CN" sz="2800" dirty="0">
                <a:ea typeface="黑体" panose="02010609060101010101" pitchFamily="49" charset="-122"/>
                <a:sym typeface="Symbol" panose="05050102010706020507" pitchFamily="18" charset="2"/>
              </a:rPr>
              <a:t>(1.18</a:t>
            </a:r>
            <a:r>
              <a:rPr lang="en-US" altLang="zh-CN" sz="2800" dirty="0" smtClean="0">
                <a:ea typeface="黑体" panose="02010609060101010101" pitchFamily="49" charset="-122"/>
                <a:sym typeface="Symbol" panose="05050102010706020507" pitchFamily="18" charset="2"/>
              </a:rPr>
              <a:t>)</a:t>
            </a:r>
            <a:endParaRPr lang="en-US" altLang="zh-CN" sz="2800" dirty="0">
              <a:ea typeface="黑体" panose="02010609060101010101" pitchFamily="49" charset="-122"/>
              <a:sym typeface="Symbol" panose="05050102010706020507" pitchFamily="18" charset="2"/>
            </a:endParaRPr>
          </a:p>
        </p:txBody>
      </p:sp>
      <p:graphicFrame>
        <p:nvGraphicFramePr>
          <p:cNvPr id="33795" name="对象 9"/>
          <p:cNvGraphicFramePr>
            <a:graphicFrameLocks noChangeAspect="1"/>
          </p:cNvGraphicFramePr>
          <p:nvPr>
            <p:extLst>
              <p:ext uri="{D42A27DB-BD31-4B8C-83A1-F6EECF244321}">
                <p14:modId xmlns:p14="http://schemas.microsoft.com/office/powerpoint/2010/main" val="1496852921"/>
              </p:ext>
            </p:extLst>
          </p:nvPr>
        </p:nvGraphicFramePr>
        <p:xfrm>
          <a:off x="3741450" y="416128"/>
          <a:ext cx="1909762" cy="936625"/>
        </p:xfrm>
        <a:graphic>
          <a:graphicData uri="http://schemas.openxmlformats.org/presentationml/2006/ole">
            <mc:AlternateContent xmlns:mc="http://schemas.openxmlformats.org/markup-compatibility/2006">
              <mc:Choice xmlns:v="urn:schemas-microsoft-com:vml" Requires="v">
                <p:oleObj spid="_x0000_s9316" name="公式" r:id="rId3" imgW="876300" imgH="431800" progId="Equation.3">
                  <p:embed/>
                </p:oleObj>
              </mc:Choice>
              <mc:Fallback>
                <p:oleObj name="公式" r:id="rId3" imgW="8763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1450" y="416128"/>
                        <a:ext cx="1909762" cy="9366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6" name="对象 1"/>
          <p:cNvGraphicFramePr>
            <a:graphicFrameLocks noChangeAspect="1"/>
          </p:cNvGraphicFramePr>
          <p:nvPr>
            <p:extLst>
              <p:ext uri="{D42A27DB-BD31-4B8C-83A1-F6EECF244321}">
                <p14:modId xmlns:p14="http://schemas.microsoft.com/office/powerpoint/2010/main" val="1533146490"/>
              </p:ext>
            </p:extLst>
          </p:nvPr>
        </p:nvGraphicFramePr>
        <p:xfrm>
          <a:off x="5686137" y="416127"/>
          <a:ext cx="1690688" cy="920750"/>
        </p:xfrm>
        <a:graphic>
          <a:graphicData uri="http://schemas.openxmlformats.org/presentationml/2006/ole">
            <mc:AlternateContent xmlns:mc="http://schemas.openxmlformats.org/markup-compatibility/2006">
              <mc:Choice xmlns:v="urn:schemas-microsoft-com:vml" Requires="v">
                <p:oleObj spid="_x0000_s9317" name="公式" r:id="rId5" imgW="787400" imgH="431800" progId="Equation.3">
                  <p:embed/>
                </p:oleObj>
              </mc:Choice>
              <mc:Fallback>
                <p:oleObj name="公式" r:id="rId5" imgW="7874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86137" y="416127"/>
                        <a:ext cx="1690688" cy="9207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内容占位符 2"/>
          <p:cNvSpPr txBox="1">
            <a:spLocks/>
          </p:cNvSpPr>
          <p:nvPr/>
        </p:nvSpPr>
        <p:spPr bwMode="auto">
          <a:xfrm>
            <a:off x="770313" y="1418719"/>
            <a:ext cx="11338565" cy="747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smtClean="0">
                <a:ea typeface="黑体" panose="02010609060101010101" pitchFamily="49" charset="-122"/>
                <a:sym typeface="Symbol" panose="05050102010706020507" pitchFamily="18" charset="2"/>
              </a:rPr>
              <a:t>即为式</a:t>
            </a:r>
            <a:r>
              <a:rPr lang="en-US" altLang="zh-CN" sz="2800" kern="0" dirty="0" smtClean="0">
                <a:ea typeface="黑体" panose="02010609060101010101" pitchFamily="49" charset="-122"/>
                <a:sym typeface="Symbol" panose="05050102010706020507" pitchFamily="18" charset="2"/>
              </a:rPr>
              <a:t>(1.14)</a:t>
            </a:r>
            <a:r>
              <a:rPr lang="zh-CN" altLang="en-US" sz="2800" kern="0" dirty="0" smtClean="0">
                <a:ea typeface="黑体" panose="02010609060101010101" pitchFamily="49" charset="-122"/>
                <a:sym typeface="Symbol" panose="05050102010706020507" pitchFamily="18" charset="2"/>
              </a:rPr>
              <a:t>的一个特定解，亦表征了该</a:t>
            </a:r>
            <a:r>
              <a:rPr lang="en-US" altLang="zh-CN" sz="2800" kern="0" dirty="0" smtClean="0">
                <a:ea typeface="黑体" panose="02010609060101010101" pitchFamily="49" charset="-122"/>
                <a:sym typeface="Symbol" panose="05050102010706020507" pitchFamily="18" charset="2"/>
              </a:rPr>
              <a:t>N</a:t>
            </a:r>
            <a:r>
              <a:rPr lang="zh-CN" altLang="en-US" sz="2800" kern="0" dirty="0" smtClean="0">
                <a:ea typeface="黑体" panose="02010609060101010101" pitchFamily="49" charset="-122"/>
                <a:sym typeface="Symbol" panose="05050102010706020507" pitchFamily="18" charset="2"/>
              </a:rPr>
              <a:t>粒子体系的一个微观态。</a:t>
            </a:r>
            <a:endParaRPr lang="en-US" altLang="zh-CN" sz="2800" kern="0" dirty="0" smtClean="0">
              <a:ea typeface="黑体" panose="02010609060101010101" pitchFamily="49" charset="-122"/>
              <a:sym typeface="Symbol" panose="05050102010706020507" pitchFamily="18" charset="2"/>
            </a:endParaRPr>
          </a:p>
        </p:txBody>
      </p:sp>
      <p:sp>
        <p:nvSpPr>
          <p:cNvPr id="6" name="内容占位符 2"/>
          <p:cNvSpPr txBox="1">
            <a:spLocks/>
          </p:cNvSpPr>
          <p:nvPr/>
        </p:nvSpPr>
        <p:spPr bwMode="auto">
          <a:xfrm>
            <a:off x="914400" y="2166463"/>
            <a:ext cx="11017134" cy="892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smtClean="0">
                <a:ea typeface="黑体" panose="02010609060101010101" pitchFamily="49" charset="-122"/>
                <a:sym typeface="Symbol" panose="05050102010706020507" pitchFamily="18" charset="2"/>
              </a:rPr>
              <a:t>类似地，可以将体系的所有微观态用粒子的微观态组合表示出来。</a:t>
            </a:r>
            <a:endParaRPr lang="en-US" altLang="zh-CN" sz="2800" kern="0" dirty="0" smtClean="0">
              <a:ea typeface="黑体" panose="02010609060101010101" pitchFamily="49" charset="-122"/>
              <a:sym typeface="Symbol" panose="05050102010706020507" pitchFamily="18" charset="2"/>
            </a:endParaRPr>
          </a:p>
        </p:txBody>
      </p:sp>
      <p:sp>
        <p:nvSpPr>
          <p:cNvPr id="7" name="内容占位符 2"/>
          <p:cNvSpPr txBox="1">
            <a:spLocks/>
          </p:cNvSpPr>
          <p:nvPr/>
        </p:nvSpPr>
        <p:spPr bwMode="auto">
          <a:xfrm>
            <a:off x="914400" y="3386060"/>
            <a:ext cx="10338262" cy="236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smtClean="0">
                <a:ea typeface="黑体" panose="02010609060101010101" pitchFamily="49" charset="-122"/>
                <a:sym typeface="Symbol" panose="05050102010706020507" pitchFamily="18" charset="2"/>
              </a:rPr>
              <a:t>例子： 列举出总能量为</a:t>
            </a:r>
            <a:r>
              <a:rPr lang="en-US" altLang="zh-CN" sz="2800" b="1" i="1" kern="0" dirty="0" smtClean="0">
                <a:solidFill>
                  <a:schemeClr val="tx2"/>
                </a:solidFill>
                <a:ea typeface="黑体" panose="02010609060101010101" pitchFamily="49" charset="-122"/>
                <a:sym typeface="Symbol" panose="05050102010706020507" pitchFamily="18" charset="2"/>
              </a:rPr>
              <a:t>E=9h/2</a:t>
            </a:r>
            <a:r>
              <a:rPr lang="zh-CN" altLang="en-US" sz="2800" kern="0" dirty="0" smtClean="0">
                <a:ea typeface="黑体" panose="02010609060101010101" pitchFamily="49" charset="-122"/>
                <a:sym typeface="Symbol" panose="05050102010706020507" pitchFamily="18" charset="2"/>
              </a:rPr>
              <a:t>、含三个一维谐振子的近独立子体系的微观态。</a:t>
            </a:r>
            <a:endParaRPr lang="en-US" altLang="zh-CN" sz="2800" kern="0" dirty="0" smtClean="0">
              <a:ea typeface="黑体" panose="02010609060101010101" pitchFamily="49" charset="-122"/>
              <a:sym typeface="Symbol" panose="05050102010706020507" pitchFamily="18" charset="2"/>
            </a:endParaRPr>
          </a:p>
          <a:p>
            <a:pPr marL="0" indent="0">
              <a:buFontTx/>
              <a:buNone/>
            </a:pPr>
            <a:r>
              <a:rPr lang="en-US" altLang="zh-CN" sz="2800" kern="0" dirty="0" smtClean="0">
                <a:ea typeface="黑体" panose="02010609060101010101" pitchFamily="49" charset="-122"/>
                <a:sym typeface="Symbol" panose="05050102010706020507" pitchFamily="18" charset="2"/>
              </a:rPr>
              <a:t> </a:t>
            </a:r>
            <a:r>
              <a:rPr lang="zh-CN" altLang="en-US" sz="2800" kern="0" dirty="0" smtClean="0">
                <a:ea typeface="黑体" panose="02010609060101010101" pitchFamily="49" charset="-122"/>
                <a:sym typeface="Symbol" panose="05050102010706020507" pitchFamily="18" charset="2"/>
              </a:rPr>
              <a:t>     已知一维谐振子能级公式为： </a:t>
            </a:r>
            <a:r>
              <a:rPr lang="zh-CN" altLang="en-US" sz="2800" b="1" i="1" kern="0" dirty="0" smtClean="0">
                <a:solidFill>
                  <a:schemeClr val="tx2"/>
                </a:solidFill>
                <a:ea typeface="黑体" panose="02010609060101010101" pitchFamily="49" charset="-122"/>
                <a:sym typeface="Symbol" panose="05050102010706020507" pitchFamily="18" charset="2"/>
              </a:rPr>
              <a:t></a:t>
            </a:r>
            <a:r>
              <a:rPr lang="en-US" altLang="zh-CN" sz="2800" b="1" i="1" kern="0" baseline="-25000" dirty="0" smtClean="0">
                <a:solidFill>
                  <a:schemeClr val="tx2"/>
                </a:solidFill>
                <a:ea typeface="黑体" panose="02010609060101010101" pitchFamily="49" charset="-122"/>
                <a:sym typeface="Symbol" panose="05050102010706020507" pitchFamily="18" charset="2"/>
              </a:rPr>
              <a:t></a:t>
            </a:r>
            <a:r>
              <a:rPr lang="en-US" altLang="zh-CN" sz="2800" b="1" i="1" kern="0" dirty="0" smtClean="0">
                <a:solidFill>
                  <a:schemeClr val="tx2"/>
                </a:solidFill>
                <a:ea typeface="黑体" panose="02010609060101010101" pitchFamily="49" charset="-122"/>
                <a:sym typeface="Symbol" panose="05050102010706020507" pitchFamily="18" charset="2"/>
              </a:rPr>
              <a:t> = (n+1/2)h</a:t>
            </a:r>
            <a:r>
              <a:rPr lang="en-US" altLang="zh-CN" sz="2800" b="1" kern="0" dirty="0" smtClean="0">
                <a:solidFill>
                  <a:schemeClr val="tx2"/>
                </a:solidFill>
                <a:ea typeface="黑体" panose="02010609060101010101" pitchFamily="49" charset="-122"/>
                <a:sym typeface="Symbol" panose="05050102010706020507" pitchFamily="18" charset="2"/>
              </a:rPr>
              <a:t> </a:t>
            </a:r>
          </a:p>
          <a:p>
            <a:pPr marL="0" indent="0">
              <a:buFontTx/>
              <a:buNone/>
            </a:pPr>
            <a:r>
              <a:rPr lang="en-US" altLang="zh-CN" sz="2800" b="1" kern="0" dirty="0" smtClean="0">
                <a:solidFill>
                  <a:schemeClr val="tx2"/>
                </a:solidFill>
                <a:ea typeface="黑体" panose="02010609060101010101" pitchFamily="49" charset="-122"/>
                <a:sym typeface="Symbol" panose="05050102010706020507" pitchFamily="18" charset="2"/>
              </a:rPr>
              <a:t>        </a:t>
            </a:r>
            <a:r>
              <a:rPr lang="zh-CN" altLang="en-US" sz="2800" b="1" kern="0" dirty="0" smtClean="0">
                <a:solidFill>
                  <a:schemeClr val="tx2"/>
                </a:solidFill>
                <a:ea typeface="黑体" panose="02010609060101010101" pitchFamily="49" charset="-122"/>
                <a:sym typeface="Symbol" panose="05050102010706020507" pitchFamily="18" charset="2"/>
              </a:rPr>
              <a:t>（</a:t>
            </a:r>
            <a:r>
              <a:rPr lang="en-US" altLang="zh-CN" sz="2800" b="1" i="1" kern="0" dirty="0" smtClean="0">
                <a:solidFill>
                  <a:schemeClr val="tx2"/>
                </a:solidFill>
                <a:ea typeface="黑体" panose="02010609060101010101" pitchFamily="49" charset="-122"/>
                <a:sym typeface="Symbol" panose="05050102010706020507" pitchFamily="18" charset="2"/>
              </a:rPr>
              <a:t>n</a:t>
            </a:r>
            <a:r>
              <a:rPr lang="zh-CN" altLang="en-US" sz="2800" b="1" kern="0" dirty="0" smtClean="0">
                <a:solidFill>
                  <a:schemeClr val="tx2"/>
                </a:solidFill>
                <a:ea typeface="黑体" panose="02010609060101010101" pitchFamily="49" charset="-122"/>
                <a:sym typeface="Symbol" panose="05050102010706020507" pitchFamily="18" charset="2"/>
              </a:rPr>
              <a:t>为量子数）</a:t>
            </a:r>
            <a:endParaRPr lang="en-US" altLang="zh-CN" sz="2800" b="1" kern="0" dirty="0">
              <a:solidFill>
                <a:schemeClr val="tx2"/>
              </a:solidFill>
              <a:ea typeface="黑体" panose="02010609060101010101" pitchFamily="49" charset="-122"/>
              <a:sym typeface="Symbol" panose="05050102010706020507" pitchFamily="18" charset="2"/>
            </a:endParaRPr>
          </a:p>
        </p:txBody>
      </p:sp>
    </p:spTree>
    <p:extLst>
      <p:ext uri="{BB962C8B-B14F-4D97-AF65-F5344CB8AC3E}">
        <p14:creationId xmlns:p14="http://schemas.microsoft.com/office/powerpoint/2010/main" val="65788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4114624870"/>
              </p:ext>
            </p:extLst>
          </p:nvPr>
        </p:nvGraphicFramePr>
        <p:xfrm>
          <a:off x="306978" y="188643"/>
          <a:ext cx="11567158" cy="5815274"/>
        </p:xfrm>
        <a:graphic>
          <a:graphicData uri="http://schemas.openxmlformats.org/drawingml/2006/table">
            <a:tbl>
              <a:tblPr firstRow="1" bandRow="1">
                <a:tableStyleId>{5C22544A-7EE6-4342-B048-85BDC9FD1C3A}</a:tableStyleId>
              </a:tblPr>
              <a:tblGrid>
                <a:gridCol w="1380068"/>
                <a:gridCol w="2166497"/>
                <a:gridCol w="2606040"/>
                <a:gridCol w="2736668"/>
                <a:gridCol w="2677885"/>
              </a:tblGrid>
              <a:tr h="445850">
                <a:tc rowSpan="2">
                  <a:txBody>
                    <a:bodyPr/>
                    <a:lstStyle/>
                    <a:p>
                      <a:pPr algn="ctr"/>
                      <a:r>
                        <a:rPr lang="zh-CN" altLang="en-US" sz="2400" b="1" dirty="0" smtClean="0">
                          <a:solidFill>
                            <a:schemeClr val="bg1"/>
                          </a:solidFill>
                        </a:rPr>
                        <a:t>波函数</a:t>
                      </a:r>
                      <a:endParaRPr lang="zh-CN" altLang="en-US" sz="2400" b="1" dirty="0">
                        <a:solidFill>
                          <a:schemeClr val="bg1"/>
                        </a:solidFill>
                      </a:endParaRPr>
                    </a:p>
                  </a:txBody>
                  <a:tcPr>
                    <a:lnR w="12700" cmpd="sng">
                      <a:noFill/>
                    </a:ln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1" dirty="0" smtClean="0">
                          <a:solidFill>
                            <a:schemeClr val="bg1"/>
                          </a:solidFill>
                        </a:rPr>
                        <a:t>能级</a:t>
                      </a:r>
                      <a:endParaRPr lang="en-US" altLang="zh-CN" sz="24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1" dirty="0" smtClean="0">
                          <a:solidFill>
                            <a:schemeClr val="bg1"/>
                          </a:solidFill>
                          <a:sym typeface="Symbol"/>
                        </a:rPr>
                        <a:t></a:t>
                      </a:r>
                      <a:r>
                        <a:rPr lang="en-US" altLang="zh-CN" sz="2400" b="1" baseline="-25000" dirty="0" smtClean="0">
                          <a:solidFill>
                            <a:schemeClr val="bg1"/>
                          </a:solidFill>
                          <a:sym typeface="Symbol"/>
                        </a:rPr>
                        <a:t>n</a:t>
                      </a:r>
                      <a:endParaRPr lang="zh-CN" altLang="en-US" sz="2400" b="1" baseline="-25000" dirty="0" smtClean="0">
                        <a:solidFill>
                          <a:schemeClr val="bg1"/>
                        </a:solidFill>
                      </a:endParaRPr>
                    </a:p>
                  </a:txBody>
                  <a:tcPr>
                    <a:lnL w="12700" cmpd="sng">
                      <a:noFill/>
                    </a:lnL>
                    <a:lnR w="12700" cap="flat" cmpd="sng" algn="ctr">
                      <a:solidFill>
                        <a:schemeClr val="tx1"/>
                      </a:solidFill>
                      <a:prstDash val="solid"/>
                      <a:round/>
                      <a:headEnd type="none" w="med" len="med"/>
                      <a:tailEnd type="none" w="med" len="med"/>
                    </a:lnR>
                  </a:tcPr>
                </a:tc>
                <a:tc gridSpan="3">
                  <a:txBody>
                    <a:bodyPr/>
                    <a:lstStyle/>
                    <a:p>
                      <a:pPr algn="ctr"/>
                      <a:r>
                        <a:rPr lang="zh-CN" altLang="en-US" sz="2400" b="1" dirty="0" smtClean="0">
                          <a:solidFill>
                            <a:schemeClr val="bg1"/>
                          </a:solidFill>
                        </a:rPr>
                        <a:t>能量组合样式</a:t>
                      </a:r>
                      <a:endParaRPr lang="zh-CN" altLang="en-US" sz="2400" b="1" dirty="0">
                        <a:solidFill>
                          <a:schemeClr val="bg1"/>
                        </a:solidFill>
                      </a:endParaRPr>
                    </a:p>
                  </a:txBody>
                  <a:tcPr>
                    <a:lnL w="12700" cap="flat" cmpd="sng" algn="ctr">
                      <a:solidFill>
                        <a:schemeClr val="tx1"/>
                      </a:solidFill>
                      <a:prstDash val="solid"/>
                      <a:round/>
                      <a:headEnd type="none" w="med" len="med"/>
                      <a:tailEnd type="none" w="med" len="med"/>
                    </a:lnL>
                  </a:tcPr>
                </a:tc>
                <a:tc hMerge="1">
                  <a:txBody>
                    <a:bodyPr/>
                    <a:lstStyle/>
                    <a:p>
                      <a:endParaRPr lang="zh-CN" altLang="en-US" dirty="0"/>
                    </a:p>
                  </a:txBody>
                  <a:tcPr/>
                </a:tc>
                <a:tc hMerge="1">
                  <a:txBody>
                    <a:bodyPr/>
                    <a:lstStyle/>
                    <a:p>
                      <a:endParaRPr lang="zh-CN" altLang="en-US" dirty="0"/>
                    </a:p>
                  </a:txBody>
                  <a:tcPr/>
                </a:tc>
              </a:tr>
              <a:tr h="445850">
                <a:tc vMerge="1">
                  <a:txBody>
                    <a:bodyPr/>
                    <a:lstStyle/>
                    <a:p>
                      <a:endParaRPr lang="zh-CN" altLang="en-US" dirty="0"/>
                    </a:p>
                  </a:txBody>
                  <a:tcPr>
                    <a:solidFill>
                      <a:schemeClr val="accent1"/>
                    </a:solidFill>
                  </a:tcPr>
                </a:tc>
                <a:tc vMerge="1">
                  <a:txBody>
                    <a:bodyPr/>
                    <a:lstStyle/>
                    <a:p>
                      <a:endParaRPr lang="zh-CN" altLang="en-US" dirty="0"/>
                    </a:p>
                  </a:txBody>
                  <a:tcPr>
                    <a:lnR w="12700" cap="flat" cmpd="sng" algn="ctr">
                      <a:solidFill>
                        <a:schemeClr val="tx1"/>
                      </a:solidFill>
                      <a:prstDash val="solid"/>
                      <a:round/>
                      <a:headEnd type="none" w="med" len="med"/>
                      <a:tailEnd type="none" w="med" len="med"/>
                    </a:lnR>
                    <a:solidFill>
                      <a:schemeClr val="accent1"/>
                    </a:solidFill>
                  </a:tcPr>
                </a:tc>
                <a:tc>
                  <a:txBody>
                    <a:bodyPr/>
                    <a:lstStyle/>
                    <a:p>
                      <a:pPr algn="ctr"/>
                      <a:r>
                        <a:rPr lang="en-US" altLang="zh-CN" sz="2400" b="1" dirty="0" smtClean="0">
                          <a:solidFill>
                            <a:schemeClr val="bg2"/>
                          </a:solidFill>
                        </a:rPr>
                        <a:t>A</a:t>
                      </a:r>
                      <a:endParaRPr lang="zh-CN" altLang="en-US" sz="2400" b="1" dirty="0">
                        <a:solidFill>
                          <a:schemeClr val="bg2"/>
                        </a:solidFill>
                      </a:endParaRPr>
                    </a:p>
                  </a:txBody>
                  <a:tcPr>
                    <a:lnL w="12700" cap="flat" cmpd="sng" algn="ctr">
                      <a:solidFill>
                        <a:schemeClr val="tx1"/>
                      </a:solidFill>
                      <a:prstDash val="solid"/>
                      <a:round/>
                      <a:headEnd type="none" w="med" len="med"/>
                      <a:tailEnd type="none" w="med" len="med"/>
                    </a:lnL>
                    <a:solidFill>
                      <a:schemeClr val="accent1"/>
                    </a:solidFill>
                  </a:tcPr>
                </a:tc>
                <a:tc>
                  <a:txBody>
                    <a:bodyPr/>
                    <a:lstStyle/>
                    <a:p>
                      <a:pPr algn="ctr"/>
                      <a:r>
                        <a:rPr lang="en-US" altLang="zh-CN" sz="2400" b="1" dirty="0" smtClean="0"/>
                        <a:t>B</a:t>
                      </a:r>
                      <a:endParaRPr lang="zh-CN" altLang="en-US" sz="2400" b="1" dirty="0"/>
                    </a:p>
                  </a:txBody>
                  <a:tcPr>
                    <a:solidFill>
                      <a:schemeClr val="accent1"/>
                    </a:solidFill>
                  </a:tcPr>
                </a:tc>
                <a:tc>
                  <a:txBody>
                    <a:bodyPr/>
                    <a:lstStyle/>
                    <a:p>
                      <a:pPr algn="ctr"/>
                      <a:r>
                        <a:rPr lang="en-US" altLang="zh-CN" sz="2400" b="1" dirty="0" smtClean="0"/>
                        <a:t>C</a:t>
                      </a:r>
                      <a:endParaRPr lang="zh-CN" altLang="en-US" sz="2400" b="1" dirty="0"/>
                    </a:p>
                  </a:txBody>
                  <a:tcPr>
                    <a:solidFill>
                      <a:schemeClr val="accent1"/>
                    </a:solidFill>
                  </a:tcPr>
                </a:tc>
              </a:tr>
              <a:tr h="445850">
                <a:tc>
                  <a:txBody>
                    <a:bodyPr/>
                    <a:lstStyle/>
                    <a:p>
                      <a:r>
                        <a:rPr lang="zh-CN" altLang="en-US" sz="2400" dirty="0" smtClean="0">
                          <a:sym typeface="Symbol"/>
                        </a:rPr>
                        <a:t></a:t>
                      </a:r>
                      <a:r>
                        <a:rPr lang="en-US" altLang="zh-CN" sz="2400" baseline="-25000" dirty="0" smtClean="0">
                          <a:sym typeface="Symbol"/>
                        </a:rPr>
                        <a:t>4</a:t>
                      </a:r>
                      <a:endParaRPr lang="zh-CN"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dirty="0" smtClean="0"/>
                        <a:t>9h</a:t>
                      </a:r>
                      <a:r>
                        <a:rPr lang="en-US" altLang="zh-CN" sz="2400" dirty="0" smtClean="0">
                          <a:sym typeface="Symbol"/>
                        </a:rPr>
                        <a:t>/2</a:t>
                      </a:r>
                      <a:endParaRPr lang="zh-CN" altLang="en-US" sz="2400" dirty="0" smtClean="0"/>
                    </a:p>
                  </a:txBody>
                  <a:tcPr/>
                </a:tc>
                <a:tc>
                  <a:txBody>
                    <a:bodyPr/>
                    <a:lstStyle/>
                    <a:p>
                      <a:pPr algn="ctr"/>
                      <a:r>
                        <a:rPr lang="en-US" altLang="zh-CN" sz="2400" b="1" dirty="0" smtClean="0"/>
                        <a:t>- - -</a:t>
                      </a:r>
                      <a:endParaRPr lang="zh-CN" alt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b="1" dirty="0" smtClean="0"/>
                        <a:t>- - -</a:t>
                      </a:r>
                      <a:endParaRPr lang="zh-CN" altLang="en-US" sz="2400" b="1"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b="1" dirty="0" smtClean="0"/>
                        <a:t>- - -</a:t>
                      </a:r>
                      <a:endParaRPr lang="zh-CN" altLang="en-US" sz="2400" b="1" dirty="0" smtClean="0"/>
                    </a:p>
                  </a:txBody>
                  <a:tcPr/>
                </a:tc>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3</a:t>
                      </a:r>
                      <a:endParaRPr lang="zh-CN" altLang="en-US" sz="2400" dirty="0" smtClean="0"/>
                    </a:p>
                  </a:txBody>
                  <a:tcPr/>
                </a:tc>
                <a:tc>
                  <a:txBody>
                    <a:bodyPr/>
                    <a:lstStyle/>
                    <a:p>
                      <a:r>
                        <a:rPr lang="en-US" altLang="zh-CN" sz="2400" dirty="0" smtClean="0"/>
                        <a:t>7h</a:t>
                      </a:r>
                      <a:r>
                        <a:rPr lang="en-US" altLang="zh-CN" sz="2400" dirty="0" smtClean="0">
                          <a:sym typeface="Symbol"/>
                        </a:rPr>
                        <a:t>/2</a:t>
                      </a:r>
                      <a:endParaRPr lang="zh-CN" altLang="en-US" sz="2400" dirty="0"/>
                    </a:p>
                  </a:txBody>
                  <a:tcPr/>
                </a:tc>
                <a:tc>
                  <a:txBody>
                    <a:bodyPr/>
                    <a:lstStyle/>
                    <a:p>
                      <a:pPr algn="ctr"/>
                      <a:r>
                        <a:rPr lang="en-US" altLang="zh-CN" sz="2400" dirty="0" smtClean="0"/>
                        <a:t>- - -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 - 3</a:t>
                      </a:r>
                      <a:endParaRPr lang="zh-CN" altLang="en-US" sz="2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 - -</a:t>
                      </a:r>
                      <a:endParaRPr lang="zh-CN" altLang="en-US" sz="2400" dirty="0" smtClean="0"/>
                    </a:p>
                  </a:txBody>
                  <a:tcPr/>
                </a:tc>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2</a:t>
                      </a:r>
                      <a:endParaRPr lang="zh-CN" altLang="en-US" sz="2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dirty="0" smtClean="0"/>
                        <a:t>5h</a:t>
                      </a:r>
                      <a:r>
                        <a:rPr lang="en-US" altLang="zh-CN" sz="2400" dirty="0" smtClean="0">
                          <a:sym typeface="Symbol"/>
                        </a:rPr>
                        <a:t>/2</a:t>
                      </a:r>
                      <a:endParaRPr lang="zh-CN" altLang="en-US" sz="2400" dirty="0" smtClean="0"/>
                    </a:p>
                  </a:txBody>
                  <a:tcPr/>
                </a:tc>
                <a:tc>
                  <a:txBody>
                    <a:bodyPr/>
                    <a:lstStyle/>
                    <a:p>
                      <a:pPr algn="ctr"/>
                      <a:r>
                        <a:rPr lang="en-US" altLang="zh-CN" sz="2400" dirty="0" smtClean="0"/>
                        <a:t>- -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 - -</a:t>
                      </a:r>
                      <a:endParaRPr lang="zh-CN" altLang="en-US" sz="2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 - 3</a:t>
                      </a:r>
                      <a:endParaRPr lang="zh-CN" altLang="en-US" sz="2400" dirty="0" smtClean="0"/>
                    </a:p>
                  </a:txBody>
                  <a:tcPr/>
                </a:tc>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1</a:t>
                      </a:r>
                      <a:endParaRPr lang="zh-CN" altLang="en-US" sz="2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dirty="0" smtClean="0"/>
                        <a:t>3h</a:t>
                      </a:r>
                      <a:r>
                        <a:rPr lang="en-US" altLang="zh-CN" sz="2400" dirty="0" smtClean="0">
                          <a:sym typeface="Symbol"/>
                        </a:rPr>
                        <a:t>/2</a:t>
                      </a:r>
                      <a:endParaRPr lang="zh-CN" altLang="en-US" sz="2400" dirty="0" smtClean="0"/>
                    </a:p>
                  </a:txBody>
                  <a:tcPr/>
                </a:tc>
                <a:tc>
                  <a:txBody>
                    <a:bodyPr/>
                    <a:lstStyle/>
                    <a:p>
                      <a:pPr algn="ctr"/>
                      <a:r>
                        <a:rPr lang="en-US" altLang="zh-CN" sz="2400" dirty="0" smtClean="0"/>
                        <a:t>1 2 3</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 - -</a:t>
                      </a:r>
                      <a:endParaRPr lang="zh-CN" altLang="en-US" sz="2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- 2 -</a:t>
                      </a:r>
                      <a:endParaRPr lang="zh-CN" altLang="en-US" sz="2400" dirty="0" smtClean="0"/>
                    </a:p>
                  </a:txBody>
                  <a:tcPr/>
                </a:tc>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0</a:t>
                      </a:r>
                      <a:endParaRPr lang="zh-CN" altLang="en-US" sz="2400" dirty="0" smtClean="0"/>
                    </a:p>
                  </a:txBody>
                  <a:tcPr/>
                </a:tc>
                <a:tc>
                  <a:txBody>
                    <a:bodyPr/>
                    <a:lstStyle/>
                    <a:p>
                      <a:r>
                        <a:rPr lang="en-US" altLang="zh-CN" sz="2400" dirty="0" smtClean="0"/>
                        <a:t>h</a:t>
                      </a:r>
                      <a:r>
                        <a:rPr lang="en-US" altLang="zh-CN" sz="2400" dirty="0" smtClean="0">
                          <a:sym typeface="Symbol"/>
                        </a:rPr>
                        <a:t>/2</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 - -</a:t>
                      </a:r>
                      <a:endParaRPr lang="zh-CN" altLang="en-US" sz="2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1 2 -</a:t>
                      </a:r>
                      <a:endParaRPr lang="zh-CN" altLang="en-US" sz="2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smtClean="0"/>
                        <a:t>1 - -</a:t>
                      </a:r>
                      <a:endParaRPr lang="zh-CN" altLang="en-US" sz="2400" dirty="0" smtClean="0"/>
                    </a:p>
                  </a:txBody>
                  <a:tcPr/>
                </a:tc>
              </a:tr>
              <a:tr h="1507657">
                <a:tc>
                  <a:txBody>
                    <a:bodyPr/>
                    <a:lstStyle/>
                    <a:p>
                      <a:endParaRPr lang="zh-CN" dirty="0"/>
                    </a:p>
                  </a:txBody>
                  <a:tcPr>
                    <a:lnB w="12700" cap="flat" cmpd="sng" algn="ctr">
                      <a:solidFill>
                        <a:schemeClr val="tx1"/>
                      </a:solidFill>
                      <a:prstDash val="solid"/>
                      <a:round/>
                      <a:headEnd type="none" w="med" len="med"/>
                      <a:tailEnd type="none" w="med" len="med"/>
                    </a:lnB>
                    <a:blipFill rotWithShape="1">
                      <a:blip r:embed="rId2"/>
                      <a:stretch>
                        <a:fillRect l="-446" t="-211024" r="-538393" b="-72441"/>
                      </a:stretch>
                    </a:blipFill>
                  </a:tcPr>
                </a:tc>
                <a:tc>
                  <a:txBody>
                    <a:bodyPr/>
                    <a:lstStyle/>
                    <a:p>
                      <a:endParaRPr lang="zh-CN" dirty="0"/>
                    </a:p>
                  </a:txBody>
                  <a:tcPr>
                    <a:lnB w="12700" cap="flat" cmpd="sng" algn="ctr">
                      <a:solidFill>
                        <a:schemeClr val="tx1"/>
                      </a:solidFill>
                      <a:prstDash val="solid"/>
                      <a:round/>
                      <a:headEnd type="none" w="med" len="med"/>
                      <a:tailEnd type="none" w="med" len="med"/>
                    </a:lnB>
                    <a:blipFill rotWithShape="1">
                      <a:blip r:embed="rId2"/>
                      <a:stretch>
                        <a:fillRect l="-135542" t="-211024" r="-626506" b="-72441"/>
                      </a:stretch>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1</a:t>
                      </a:r>
                      <a:r>
                        <a:rPr lang="en-US" altLang="zh-CN" sz="2400" baseline="0" dirty="0" smtClean="0">
                          <a:sym typeface="Symbol"/>
                        </a:rPr>
                        <a:t>(1)</a:t>
                      </a:r>
                      <a:r>
                        <a:rPr lang="zh-CN" altLang="en-US" sz="2400" dirty="0" smtClean="0">
                          <a:sym typeface="Symbol"/>
                        </a:rPr>
                        <a:t></a:t>
                      </a:r>
                      <a:r>
                        <a:rPr lang="en-US" altLang="zh-CN" sz="2400" baseline="-25000" dirty="0" smtClean="0">
                          <a:sym typeface="Symbol"/>
                        </a:rPr>
                        <a:t>1</a:t>
                      </a:r>
                      <a:r>
                        <a:rPr lang="en-US" altLang="zh-CN" sz="2400" baseline="0" dirty="0" smtClean="0">
                          <a:sym typeface="Symbol"/>
                        </a:rPr>
                        <a:t>(2)</a:t>
                      </a:r>
                      <a:r>
                        <a:rPr lang="zh-CN" altLang="en-US" sz="2400" dirty="0" smtClean="0">
                          <a:sym typeface="Symbol"/>
                        </a:rPr>
                        <a:t></a:t>
                      </a:r>
                      <a:r>
                        <a:rPr lang="en-US" altLang="zh-CN" sz="2400" baseline="-25000" dirty="0" smtClean="0">
                          <a:sym typeface="Symbol"/>
                        </a:rPr>
                        <a:t>1</a:t>
                      </a:r>
                      <a:r>
                        <a:rPr lang="en-US" altLang="zh-CN" sz="2400" baseline="0" dirty="0" smtClean="0">
                          <a:sym typeface="Symbol"/>
                        </a:rPr>
                        <a:t>(3)</a:t>
                      </a:r>
                      <a:endParaRPr lang="zh-CN" altLang="en-US" sz="2400" baseline="0" dirty="0" smtClean="0"/>
                    </a:p>
                    <a:p>
                      <a:pPr algn="ctr"/>
                      <a:endParaRPr lang="zh-CN" altLang="en-US" sz="2400" baseline="0" dirty="0"/>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0</a:t>
                      </a:r>
                      <a:r>
                        <a:rPr lang="en-US" altLang="zh-CN" sz="2400" baseline="0" dirty="0" smtClean="0">
                          <a:sym typeface="Symbol"/>
                        </a:rPr>
                        <a:t>(1)</a:t>
                      </a:r>
                      <a:r>
                        <a:rPr lang="zh-CN" altLang="en-US" sz="2400" dirty="0" smtClean="0">
                          <a:sym typeface="Symbol"/>
                        </a:rPr>
                        <a:t></a:t>
                      </a:r>
                      <a:r>
                        <a:rPr lang="en-US" altLang="zh-CN" sz="2400" baseline="-25000" dirty="0" smtClean="0">
                          <a:sym typeface="Symbol"/>
                        </a:rPr>
                        <a:t>0</a:t>
                      </a:r>
                      <a:r>
                        <a:rPr lang="en-US" altLang="zh-CN" sz="2400" baseline="0" dirty="0" smtClean="0">
                          <a:sym typeface="Symbol"/>
                        </a:rPr>
                        <a:t>(2)</a:t>
                      </a:r>
                      <a:r>
                        <a:rPr lang="zh-CN" altLang="en-US" sz="2400" dirty="0" smtClean="0">
                          <a:sym typeface="Symbol"/>
                        </a:rPr>
                        <a:t></a:t>
                      </a:r>
                      <a:r>
                        <a:rPr lang="en-US" altLang="zh-CN" sz="2400" baseline="-25000" dirty="0" smtClean="0">
                          <a:sym typeface="Symbol"/>
                        </a:rPr>
                        <a:t>3</a:t>
                      </a:r>
                      <a:r>
                        <a:rPr lang="en-US" altLang="zh-CN" sz="2400" baseline="0" dirty="0" smtClean="0">
                          <a:sym typeface="Symbol"/>
                        </a:rPr>
                        <a:t>(3)</a:t>
                      </a:r>
                      <a:endParaRPr lang="zh-CN" altLang="en-US" sz="2400"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3</a:t>
                      </a:r>
                      <a:r>
                        <a:rPr lang="en-US" altLang="zh-CN" sz="2400" baseline="0" dirty="0" smtClean="0">
                          <a:sym typeface="Symbol"/>
                        </a:rPr>
                        <a:t>(1)</a:t>
                      </a:r>
                      <a:r>
                        <a:rPr lang="zh-CN" altLang="en-US" sz="2400" dirty="0" smtClean="0">
                          <a:sym typeface="Symbol"/>
                        </a:rPr>
                        <a:t></a:t>
                      </a:r>
                      <a:r>
                        <a:rPr lang="en-US" altLang="zh-CN" sz="2400" baseline="-25000" dirty="0" smtClean="0">
                          <a:sym typeface="Symbol"/>
                        </a:rPr>
                        <a:t>0</a:t>
                      </a:r>
                      <a:r>
                        <a:rPr lang="en-US" altLang="zh-CN" sz="2400" baseline="0" dirty="0" smtClean="0">
                          <a:sym typeface="Symbol"/>
                        </a:rPr>
                        <a:t>(2)</a:t>
                      </a:r>
                      <a:r>
                        <a:rPr lang="zh-CN" altLang="en-US" sz="2400" dirty="0" smtClean="0">
                          <a:sym typeface="Symbol"/>
                        </a:rPr>
                        <a:t></a:t>
                      </a:r>
                      <a:r>
                        <a:rPr lang="en-US" altLang="zh-CN" sz="2400" baseline="-25000" dirty="0" smtClean="0">
                          <a:sym typeface="Symbol"/>
                        </a:rPr>
                        <a:t>0</a:t>
                      </a:r>
                      <a:r>
                        <a:rPr lang="en-US" altLang="zh-CN" sz="2400" baseline="0" dirty="0" smtClean="0">
                          <a:sym typeface="Symbol"/>
                        </a:rPr>
                        <a:t>(3)</a:t>
                      </a:r>
                      <a:endParaRPr lang="zh-CN" altLang="en-US" sz="2400"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0</a:t>
                      </a:r>
                      <a:r>
                        <a:rPr lang="en-US" altLang="zh-CN" sz="2400" baseline="0" dirty="0" smtClean="0">
                          <a:sym typeface="Symbol"/>
                        </a:rPr>
                        <a:t>(1)</a:t>
                      </a:r>
                      <a:r>
                        <a:rPr lang="zh-CN" altLang="en-US" sz="2400" dirty="0" smtClean="0">
                          <a:sym typeface="Symbol"/>
                        </a:rPr>
                        <a:t></a:t>
                      </a:r>
                      <a:r>
                        <a:rPr lang="en-US" altLang="zh-CN" sz="2400" baseline="-25000" dirty="0" smtClean="0">
                          <a:sym typeface="Symbol"/>
                        </a:rPr>
                        <a:t>3</a:t>
                      </a:r>
                      <a:r>
                        <a:rPr lang="en-US" altLang="zh-CN" sz="2400" baseline="0" dirty="0" smtClean="0">
                          <a:sym typeface="Symbol"/>
                        </a:rPr>
                        <a:t>(2)</a:t>
                      </a:r>
                      <a:r>
                        <a:rPr lang="zh-CN" altLang="en-US" sz="2400" dirty="0" smtClean="0">
                          <a:sym typeface="Symbol"/>
                        </a:rPr>
                        <a:t></a:t>
                      </a:r>
                      <a:r>
                        <a:rPr lang="en-US" altLang="zh-CN" sz="2400" baseline="-25000" dirty="0" smtClean="0">
                          <a:sym typeface="Symbol"/>
                        </a:rPr>
                        <a:t>0</a:t>
                      </a:r>
                      <a:r>
                        <a:rPr lang="en-US" altLang="zh-CN" sz="2400" baseline="0" dirty="0" smtClean="0">
                          <a:sym typeface="Symbol"/>
                        </a:rPr>
                        <a:t>(3)</a:t>
                      </a:r>
                      <a:endParaRPr lang="zh-CN" altLang="en-US" sz="2400" baseline="0" dirty="0" smtClean="0"/>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0</a:t>
                      </a:r>
                      <a:r>
                        <a:rPr lang="en-US" altLang="zh-CN" sz="2400" baseline="0" dirty="0" smtClean="0">
                          <a:sym typeface="Symbol"/>
                        </a:rPr>
                        <a:t>(1)</a:t>
                      </a:r>
                      <a:r>
                        <a:rPr lang="zh-CN" altLang="en-US" sz="2400" dirty="0" smtClean="0">
                          <a:sym typeface="Symbol"/>
                        </a:rPr>
                        <a:t></a:t>
                      </a:r>
                      <a:r>
                        <a:rPr lang="en-US" altLang="zh-CN" sz="2400" baseline="-25000" dirty="0" smtClean="0">
                          <a:sym typeface="Symbol"/>
                        </a:rPr>
                        <a:t>1</a:t>
                      </a:r>
                      <a:r>
                        <a:rPr lang="en-US" altLang="zh-CN" sz="2400" baseline="0" dirty="0" smtClean="0">
                          <a:sym typeface="Symbol"/>
                        </a:rPr>
                        <a:t>(2)</a:t>
                      </a:r>
                      <a:r>
                        <a:rPr lang="zh-CN" altLang="en-US" sz="2400" dirty="0" smtClean="0">
                          <a:sym typeface="Symbol"/>
                        </a:rPr>
                        <a:t></a:t>
                      </a:r>
                      <a:r>
                        <a:rPr lang="en-US" altLang="zh-CN" sz="2400" baseline="-25000" dirty="0" smtClean="0">
                          <a:sym typeface="Symbol"/>
                        </a:rPr>
                        <a:t>2</a:t>
                      </a:r>
                      <a:r>
                        <a:rPr lang="en-US" altLang="zh-CN" sz="2400" baseline="0" dirty="0" smtClean="0">
                          <a:sym typeface="Symbol"/>
                        </a:rPr>
                        <a:t>(3)</a:t>
                      </a:r>
                      <a:endParaRPr lang="zh-CN" altLang="en-US" sz="2400"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smtClean="0">
                          <a:sym typeface="Symbol"/>
                        </a:rPr>
                        <a:t></a:t>
                      </a:r>
                      <a:r>
                        <a:rPr lang="en-US" altLang="zh-CN" sz="2400" baseline="-25000" dirty="0" smtClean="0">
                          <a:sym typeface="Symbol"/>
                        </a:rPr>
                        <a:t>1</a:t>
                      </a:r>
                      <a:r>
                        <a:rPr lang="en-US" altLang="zh-CN" sz="2400" baseline="0" dirty="0" smtClean="0">
                          <a:sym typeface="Symbol"/>
                        </a:rPr>
                        <a:t>(1)</a:t>
                      </a:r>
                      <a:r>
                        <a:rPr lang="zh-CN" altLang="en-US" sz="2400" dirty="0" smtClean="0">
                          <a:sym typeface="Symbol"/>
                        </a:rPr>
                        <a:t></a:t>
                      </a:r>
                      <a:r>
                        <a:rPr lang="en-US" altLang="zh-CN" sz="2400" baseline="-25000" dirty="0" smtClean="0">
                          <a:sym typeface="Symbol"/>
                        </a:rPr>
                        <a:t>0</a:t>
                      </a:r>
                      <a:r>
                        <a:rPr lang="en-US" altLang="zh-CN" sz="2400" baseline="0" dirty="0" smtClean="0">
                          <a:sym typeface="Symbol"/>
                        </a:rPr>
                        <a:t>(2)</a:t>
                      </a:r>
                      <a:r>
                        <a:rPr lang="zh-CN" altLang="en-US" sz="2400" dirty="0" smtClean="0">
                          <a:sym typeface="Symbol"/>
                        </a:rPr>
                        <a:t></a:t>
                      </a:r>
                      <a:r>
                        <a:rPr lang="en-US" altLang="zh-CN" sz="2400" baseline="-25000" dirty="0" smtClean="0">
                          <a:sym typeface="Symbol"/>
                        </a:rPr>
                        <a:t>2</a:t>
                      </a:r>
                      <a:r>
                        <a:rPr lang="en-US" altLang="zh-CN" sz="2400" baseline="0" dirty="0" smtClean="0">
                          <a:sym typeface="Symbol"/>
                        </a:rPr>
                        <a:t>(3)</a:t>
                      </a:r>
                      <a:endParaRPr lang="zh-CN" altLang="en-US" sz="2400" baseline="0" dirty="0" smtClean="0"/>
                    </a:p>
                    <a:p>
                      <a:pPr algn="ctr"/>
                      <a:r>
                        <a:rPr lang="en-US" altLang="zh-CN" sz="2400" dirty="0" smtClean="0"/>
                        <a:t>……</a:t>
                      </a:r>
                      <a:endParaRPr lang="zh-CN" altLang="en-US" sz="2400" dirty="0"/>
                    </a:p>
                  </a:txBody>
                  <a:tcPr>
                    <a:lnB w="12700" cap="flat" cmpd="sng" algn="ctr">
                      <a:solidFill>
                        <a:schemeClr val="tx1"/>
                      </a:solidFill>
                      <a:prstDash val="solid"/>
                      <a:round/>
                      <a:headEnd type="none" w="med" len="med"/>
                      <a:tailEnd type="none" w="med" len="med"/>
                    </a:lnB>
                  </a:tcPr>
                </a:tc>
              </a:tr>
              <a:tr h="445850">
                <a:tc gridSpan="2">
                  <a:txBody>
                    <a:bodyPr/>
                    <a:lstStyle/>
                    <a:p>
                      <a:r>
                        <a:rPr lang="zh-CN" altLang="en-US" sz="2400" b="1" dirty="0" smtClean="0"/>
                        <a:t>微观态数</a:t>
                      </a:r>
                      <a:r>
                        <a:rPr lang="en-US" altLang="zh-CN" sz="2400" b="1" dirty="0" err="1" smtClean="0"/>
                        <a:t>t</a:t>
                      </a:r>
                      <a:r>
                        <a:rPr lang="en-US" altLang="zh-CN" sz="2400" b="1" baseline="-25000" dirty="0" err="1" smtClean="0"/>
                        <a:t>x</a:t>
                      </a:r>
                      <a:endParaRPr lang="zh-CN" altLang="en-US" sz="2400" b="1" baseline="-25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1" dirty="0" smtClean="0"/>
                        <a:t>1</a:t>
                      </a:r>
                      <a:endParaRPr lang="zh-CN" alt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1" dirty="0" smtClean="0"/>
                        <a:t>3</a:t>
                      </a:r>
                      <a:endParaRPr lang="zh-CN" alt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1" dirty="0" smtClean="0"/>
                        <a:t>6</a:t>
                      </a:r>
                      <a:endParaRPr lang="zh-CN" alt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0017">
                <a:tc gridSpan="2">
                  <a:txBody>
                    <a:bodyPr/>
                    <a:lstStyle/>
                    <a:p>
                      <a:r>
                        <a:rPr lang="zh-CN" altLang="en-US" sz="2400" b="1" baseline="0" dirty="0" smtClean="0"/>
                        <a:t>微观态总数</a:t>
                      </a:r>
                      <a:endParaRPr lang="zh-CN" altLang="en-US" sz="2400" b="1" baseline="0" dirty="0"/>
                    </a:p>
                  </a:txBody>
                  <a:tcPr>
                    <a:lnT w="12700" cap="flat" cmpd="sng" algn="ctr">
                      <a:solidFill>
                        <a:schemeClr val="tx1"/>
                      </a:solidFill>
                      <a:prstDash val="solid"/>
                      <a:round/>
                      <a:headEnd type="none" w="med" len="med"/>
                      <a:tailEnd type="none" w="med" len="med"/>
                    </a:lnT>
                  </a:tcPr>
                </a:tc>
                <a:tc hMerge="1">
                  <a:txBody>
                    <a:bodyPr/>
                    <a:lstStyle/>
                    <a:p>
                      <a:endParaRPr lang="zh-CN" altLang="en-US"/>
                    </a:p>
                  </a:txBody>
                  <a:tcPr>
                    <a:lnT w="12700" cap="flat" cmpd="sng" algn="ctr">
                      <a:solidFill>
                        <a:schemeClr val="tx1"/>
                      </a:solidFill>
                      <a:prstDash val="solid"/>
                      <a:round/>
                      <a:headEnd type="none" w="med" len="med"/>
                      <a:tailEnd type="none" w="med" len="med"/>
                    </a:lnT>
                  </a:tcPr>
                </a:tc>
                <a:tc gridSpan="3">
                  <a:txBody>
                    <a:bodyPr/>
                    <a:lstStyle/>
                    <a:p>
                      <a:pPr algn="ctr"/>
                      <a:r>
                        <a:rPr lang="en-US" altLang="zh-CN" sz="2400" b="1" dirty="0" smtClean="0"/>
                        <a:t>10</a:t>
                      </a:r>
                      <a:endParaRPr lang="zh-CN" altLang="en-US" sz="2400" b="1" dirty="0"/>
                    </a:p>
                  </a:txBody>
                  <a:tcPr>
                    <a:lnT w="12700" cap="flat" cmpd="sng" algn="ctr">
                      <a:solidFill>
                        <a:schemeClr val="tx1"/>
                      </a:solidFill>
                      <a:prstDash val="solid"/>
                      <a:round/>
                      <a:headEnd type="none" w="med" len="med"/>
                      <a:tailEnd type="none" w="med" len="med"/>
                    </a:lnT>
                  </a:tcPr>
                </a:tc>
                <a:tc hMerge="1">
                  <a:txBody>
                    <a:bodyPr/>
                    <a:lstStyle/>
                    <a:p>
                      <a:pPr algn="ctr"/>
                      <a:endParaRPr lang="zh-CN" altLang="en-US"/>
                    </a:p>
                  </a:txBody>
                  <a:tcPr>
                    <a:lnT w="12700" cap="flat" cmpd="sng" algn="ctr">
                      <a:solidFill>
                        <a:schemeClr val="tx1"/>
                      </a:solidFill>
                      <a:prstDash val="solid"/>
                      <a:round/>
                      <a:headEnd type="none" w="med" len="med"/>
                      <a:tailEnd type="none" w="med" len="med"/>
                    </a:lnT>
                  </a:tcPr>
                </a:tc>
                <a:tc hMerge="1">
                  <a:txBody>
                    <a:bodyPr/>
                    <a:lstStyle/>
                    <a:p>
                      <a:pPr algn="ctr"/>
                      <a:endParaRPr lang="zh-CN" altLang="en-US"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1441522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p:txBody>
          <a:bodyPr/>
          <a:lstStyle/>
          <a:p>
            <a:endParaRPr lang="zh-CN" altLang="en-US" smtClean="0"/>
          </a:p>
        </p:txBody>
      </p:sp>
      <p:sp>
        <p:nvSpPr>
          <p:cNvPr id="3" name="内容占位符 2"/>
          <p:cNvSpPr>
            <a:spLocks noGrp="1"/>
          </p:cNvSpPr>
          <p:nvPr>
            <p:ph idx="1"/>
          </p:nvPr>
        </p:nvSpPr>
        <p:spPr>
          <a:xfrm>
            <a:off x="731520" y="505172"/>
            <a:ext cx="10845337" cy="5691188"/>
          </a:xfrm>
        </p:spPr>
        <p:txBody>
          <a:bodyPr/>
          <a:lstStyle/>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在上例的体系中，存在三种能量组合样式，可根据每个组合样式的微观态数确定其相对出现几率。</a:t>
            </a:r>
            <a:endParaRPr lang="en-US" altLang="zh-CN" sz="2800" dirty="0">
              <a:latin typeface="黑体" panose="02010609060101010101" pitchFamily="49" charset="-122"/>
              <a:ea typeface="黑体" panose="02010609060101010101" pitchFamily="49" charset="-122"/>
            </a:endParaRPr>
          </a:p>
          <a:p>
            <a:pPr marL="0" indent="0">
              <a:lnSpc>
                <a:spcPct val="120000"/>
              </a:lnSpc>
              <a:spcBef>
                <a:spcPts val="1200"/>
              </a:spcBef>
              <a:buNone/>
              <a:defRPr/>
            </a:pP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某一组合样式中能级</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或量子态</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上集居的粒子数叫做该</a:t>
            </a:r>
            <a:r>
              <a:rPr lang="zh-CN" altLang="en-US" sz="2800" dirty="0">
                <a:solidFill>
                  <a:schemeClr val="tx2"/>
                </a:solidFill>
                <a:latin typeface="黑体" panose="02010609060101010101" pitchFamily="49" charset="-122"/>
                <a:ea typeface="黑体" panose="02010609060101010101" pitchFamily="49" charset="-122"/>
              </a:rPr>
              <a:t>能级（或量子态）的分布数</a:t>
            </a:r>
            <a:r>
              <a:rPr lang="zh-CN" altLang="en-US" sz="2800" dirty="0">
                <a:latin typeface="黑体" panose="02010609060101010101" pitchFamily="49" charset="-122"/>
                <a:ea typeface="黑体" panose="02010609060101010101" pitchFamily="49" charset="-122"/>
              </a:rPr>
              <a:t>。</a:t>
            </a:r>
            <a:endParaRPr lang="en-US" altLang="zh-CN" sz="2800" dirty="0">
              <a:latin typeface="黑体" panose="02010609060101010101" pitchFamily="49" charset="-122"/>
              <a:ea typeface="黑体" panose="02010609060101010101" pitchFamily="49" charset="-122"/>
            </a:endParaRPr>
          </a:p>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统计力学关注</a:t>
            </a:r>
            <a:r>
              <a:rPr lang="en-US" altLang="zh-CN" sz="2800" i="1" dirty="0">
                <a:solidFill>
                  <a:schemeClr val="tx2"/>
                </a:solidFill>
                <a:latin typeface="黑体" panose="02010609060101010101" pitchFamily="49" charset="-122"/>
                <a:ea typeface="黑体" panose="02010609060101010101" pitchFamily="49" charset="-122"/>
              </a:rPr>
              <a:t>N</a:t>
            </a:r>
            <a:r>
              <a:rPr lang="zh-CN" altLang="en-US" sz="2800" dirty="0">
                <a:latin typeface="黑体" panose="02010609060101010101" pitchFamily="49" charset="-122"/>
                <a:ea typeface="黑体" panose="02010609060101010101" pitchFamily="49" charset="-122"/>
              </a:rPr>
              <a:t>个粒子分配总能量</a:t>
            </a:r>
            <a:r>
              <a:rPr lang="en-US" altLang="zh-CN" sz="2800" b="1" i="1" dirty="0">
                <a:solidFill>
                  <a:schemeClr val="tx2"/>
                </a:solidFill>
                <a:latin typeface="黑体" panose="02010609060101010101" pitchFamily="49" charset="-122"/>
                <a:ea typeface="黑体" panose="02010609060101010101" pitchFamily="49" charset="-122"/>
              </a:rPr>
              <a:t>E</a:t>
            </a:r>
            <a:r>
              <a:rPr lang="zh-CN" altLang="en-US" sz="2800" dirty="0">
                <a:latin typeface="黑体" panose="02010609060101010101" pitchFamily="49" charset="-122"/>
                <a:ea typeface="黑体" panose="02010609060101010101" pitchFamily="49" charset="-122"/>
              </a:rPr>
              <a:t>的最可几分布，而非描述体系粒子运动的波函数。</a:t>
            </a:r>
            <a:endParaRPr lang="en-US" altLang="zh-CN" sz="2800" dirty="0">
              <a:latin typeface="黑体" panose="02010609060101010101" pitchFamily="49" charset="-122"/>
              <a:ea typeface="黑体" panose="02010609060101010101" pitchFamily="49" charset="-122"/>
            </a:endParaRPr>
          </a:p>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分子、原子等微观粒子遵循量子力学规律。</a:t>
            </a:r>
            <a:endParaRPr lang="en-US" altLang="zh-CN" sz="2800" dirty="0">
              <a:latin typeface="黑体" panose="02010609060101010101" pitchFamily="49" charset="-122"/>
              <a:ea typeface="黑体" panose="02010609060101010101" pitchFamily="49" charset="-122"/>
            </a:endParaRPr>
          </a:p>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粒子质量大、数密度低、高温条件下则可采用经典力学的方法来求导统计分布率。</a:t>
            </a:r>
          </a:p>
        </p:txBody>
      </p:sp>
    </p:spTree>
    <p:extLst>
      <p:ext uri="{BB962C8B-B14F-4D97-AF65-F5344CB8AC3E}">
        <p14:creationId xmlns:p14="http://schemas.microsoft.com/office/powerpoint/2010/main" val="201244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a:xfrm>
            <a:off x="2208214" y="115889"/>
            <a:ext cx="7920037" cy="865187"/>
          </a:xfrm>
        </p:spPr>
        <p:txBody>
          <a:bodyPr/>
          <a:lstStyle/>
          <a:p>
            <a:r>
              <a:rPr lang="en-US" altLang="zh-CN" sz="3600">
                <a:latin typeface="黑体" panose="02010609060101010101" pitchFamily="49" charset="-122"/>
                <a:ea typeface="黑体" panose="02010609060101010101" pitchFamily="49" charset="-122"/>
              </a:rPr>
              <a:t>3.2 </a:t>
            </a:r>
            <a:r>
              <a:rPr lang="zh-CN" altLang="en-US" sz="3600">
                <a:latin typeface="黑体" panose="02010609060101010101" pitchFamily="49" charset="-122"/>
                <a:ea typeface="黑体" panose="02010609060101010101" pitchFamily="49" charset="-122"/>
              </a:rPr>
              <a:t>微观态的经典力学描述</a:t>
            </a:r>
          </a:p>
        </p:txBody>
      </p:sp>
      <p:sp>
        <p:nvSpPr>
          <p:cNvPr id="3" name="内容占位符 2"/>
          <p:cNvSpPr>
            <a:spLocks noGrp="1"/>
          </p:cNvSpPr>
          <p:nvPr>
            <p:ph idx="1"/>
          </p:nvPr>
        </p:nvSpPr>
        <p:spPr>
          <a:xfrm>
            <a:off x="321426" y="908050"/>
            <a:ext cx="11546180" cy="2592388"/>
          </a:xfrm>
        </p:spPr>
        <p:txBody>
          <a:bodyPr/>
          <a:lstStyle/>
          <a:p>
            <a:pPr>
              <a:lnSpc>
                <a:spcPct val="120000"/>
              </a:lnSpc>
              <a:spcBef>
                <a:spcPts val="600"/>
              </a:spcBef>
              <a:defRPr/>
            </a:pPr>
            <a:r>
              <a:rPr lang="zh-CN" altLang="en-US" sz="2800" dirty="0" smtClean="0">
                <a:latin typeface="黑体" panose="02010609060101010101" pitchFamily="49" charset="-122"/>
                <a:ea typeface="黑体" panose="02010609060101010101" pitchFamily="49" charset="-122"/>
              </a:rPr>
              <a:t>经典力学中粒子</a:t>
            </a:r>
            <a:r>
              <a:rPr lang="zh-CN" altLang="en-US" sz="2800" dirty="0">
                <a:latin typeface="黑体" panose="02010609060101010101" pitchFamily="49" charset="-122"/>
                <a:ea typeface="黑体" panose="02010609060101010101" pitchFamily="49" charset="-122"/>
              </a:rPr>
              <a:t>的运动依据牛顿定律，能量变化是连续的。</a:t>
            </a:r>
            <a:endParaRPr lang="en-US" altLang="zh-CN" sz="2800" dirty="0">
              <a:latin typeface="黑体" panose="02010609060101010101" pitchFamily="49" charset="-122"/>
              <a:ea typeface="黑体" panose="02010609060101010101" pitchFamily="49" charset="-122"/>
            </a:endParaRPr>
          </a:p>
          <a:p>
            <a:pPr>
              <a:lnSpc>
                <a:spcPct val="120000"/>
              </a:lnSpc>
              <a:spcBef>
                <a:spcPts val="600"/>
              </a:spcBef>
              <a:defRPr/>
            </a:pPr>
            <a:r>
              <a:rPr lang="zh-CN" altLang="en-US" sz="2800" dirty="0">
                <a:latin typeface="黑体" panose="02010609060101010101" pitchFamily="49" charset="-122"/>
                <a:ea typeface="黑体" panose="02010609060101010101" pitchFamily="49" charset="-122"/>
              </a:rPr>
              <a:t>粒子能量包含动能和势能。</a:t>
            </a:r>
            <a:endParaRPr lang="en-US" altLang="zh-CN" sz="2800" dirty="0">
              <a:latin typeface="黑体" panose="02010609060101010101" pitchFamily="49" charset="-122"/>
              <a:ea typeface="黑体" panose="02010609060101010101" pitchFamily="49" charset="-122"/>
            </a:endParaRPr>
          </a:p>
          <a:p>
            <a:pPr>
              <a:lnSpc>
                <a:spcPct val="120000"/>
              </a:lnSpc>
              <a:spcBef>
                <a:spcPts val="600"/>
              </a:spcBef>
              <a:defRPr/>
            </a:pPr>
            <a:r>
              <a:rPr lang="zh-CN" altLang="en-US" sz="2800" dirty="0">
                <a:latin typeface="黑体" panose="02010609060101010101" pitchFamily="49" charset="-122"/>
                <a:ea typeface="黑体" panose="02010609060101010101" pitchFamily="49" charset="-122"/>
              </a:rPr>
              <a:t>对能量不随时间变化的保守力学体系</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孤立体系</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有</a:t>
            </a:r>
            <a:endParaRPr lang="en-US" altLang="zh-CN" sz="2800" dirty="0">
              <a:latin typeface="黑体" panose="02010609060101010101" pitchFamily="49" charset="-122"/>
              <a:ea typeface="黑体" panose="02010609060101010101" pitchFamily="49" charset="-122"/>
            </a:endParaRPr>
          </a:p>
          <a:p>
            <a:pPr marL="0" indent="0">
              <a:lnSpc>
                <a:spcPct val="120000"/>
              </a:lnSpc>
              <a:spcBef>
                <a:spcPts val="600"/>
              </a:spcBef>
              <a:buNone/>
              <a:defRPr/>
            </a:pPr>
            <a:r>
              <a:rPr lang="zh-CN" altLang="en-US" sz="2800" dirty="0">
                <a:latin typeface="黑体" panose="02010609060101010101" pitchFamily="49" charset="-122"/>
                <a:ea typeface="黑体" panose="02010609060101010101" pitchFamily="49" charset="-122"/>
              </a:rPr>
              <a:t>  </a:t>
            </a:r>
            <a:r>
              <a:rPr lang="en-US" altLang="zh-CN" sz="2800" b="1" i="1" dirty="0">
                <a:solidFill>
                  <a:schemeClr val="tx2"/>
                </a:solidFill>
                <a:ea typeface="黑体" panose="02010609060101010101" pitchFamily="49" charset="-122"/>
              </a:rPr>
              <a:t>E = </a:t>
            </a:r>
            <a:r>
              <a:rPr lang="en-US" altLang="zh-CN" sz="2800" b="1" i="1" dirty="0" err="1">
                <a:solidFill>
                  <a:schemeClr val="tx2"/>
                </a:solidFill>
                <a:ea typeface="黑体" panose="02010609060101010101" pitchFamily="49" charset="-122"/>
              </a:rPr>
              <a:t>E</a:t>
            </a:r>
            <a:r>
              <a:rPr lang="en-US" altLang="zh-CN" sz="2800" b="1" i="1" baseline="-25000" dirty="0" err="1">
                <a:solidFill>
                  <a:schemeClr val="tx2"/>
                </a:solidFill>
                <a:ea typeface="黑体" panose="02010609060101010101" pitchFamily="49" charset="-122"/>
              </a:rPr>
              <a:t>k</a:t>
            </a:r>
            <a:r>
              <a:rPr lang="en-US" altLang="zh-CN" sz="2800" b="1" i="1" dirty="0">
                <a:solidFill>
                  <a:schemeClr val="tx2"/>
                </a:solidFill>
                <a:ea typeface="黑体" panose="02010609060101010101" pitchFamily="49" charset="-122"/>
              </a:rPr>
              <a:t> + </a:t>
            </a:r>
            <a:r>
              <a:rPr lang="en-US" altLang="zh-CN" sz="2800" b="1" i="1" dirty="0" err="1">
                <a:solidFill>
                  <a:schemeClr val="tx2"/>
                </a:solidFill>
                <a:ea typeface="黑体" panose="02010609060101010101" pitchFamily="49" charset="-122"/>
              </a:rPr>
              <a:t>V</a:t>
            </a:r>
            <a:r>
              <a:rPr lang="en-US" altLang="zh-CN" sz="2800" b="1" i="1" baseline="-25000" dirty="0" err="1">
                <a:solidFill>
                  <a:schemeClr val="tx2"/>
                </a:solidFill>
                <a:ea typeface="黑体" panose="02010609060101010101" pitchFamily="49" charset="-122"/>
              </a:rPr>
              <a:t>p</a:t>
            </a:r>
            <a:r>
              <a:rPr lang="en-US" altLang="zh-CN" sz="2800" b="1" i="1" dirty="0">
                <a:solidFill>
                  <a:schemeClr val="tx2"/>
                </a:solidFill>
                <a:ea typeface="黑体" panose="02010609060101010101" pitchFamily="49" charset="-122"/>
              </a:rPr>
              <a:t>                           </a:t>
            </a:r>
            <a:r>
              <a:rPr lang="en-US" altLang="zh-CN" sz="2800" b="1" i="1" dirty="0" smtClean="0">
                <a:solidFill>
                  <a:schemeClr val="tx2"/>
                </a:solidFill>
                <a:ea typeface="黑体" panose="02010609060101010101" pitchFamily="49" charset="-122"/>
              </a:rPr>
              <a:t>                                              </a:t>
            </a:r>
            <a:r>
              <a:rPr lang="en-US" altLang="zh-CN" sz="2800" b="1" i="1" dirty="0">
                <a:solidFill>
                  <a:schemeClr val="tx2"/>
                </a:solidFill>
                <a:ea typeface="黑体" panose="02010609060101010101" pitchFamily="49" charset="-122"/>
              </a:rPr>
              <a:t>(1.19)</a:t>
            </a:r>
          </a:p>
          <a:p>
            <a:pPr marL="0" indent="0">
              <a:lnSpc>
                <a:spcPct val="120000"/>
              </a:lnSpc>
              <a:spcBef>
                <a:spcPts val="600"/>
              </a:spcBef>
              <a:buNone/>
              <a:defRPr/>
            </a:pPr>
            <a:r>
              <a:rPr lang="zh-CN" altLang="en-US" sz="2800" dirty="0">
                <a:latin typeface="黑体" panose="02010609060101010101" pitchFamily="49" charset="-122"/>
                <a:ea typeface="黑体" panose="02010609060101010101" pitchFamily="49" charset="-122"/>
              </a:rPr>
              <a:t>  </a:t>
            </a:r>
          </a:p>
        </p:txBody>
      </p:sp>
      <p:graphicFrame>
        <p:nvGraphicFramePr>
          <p:cNvPr id="36868" name="对象 4"/>
          <p:cNvGraphicFramePr>
            <a:graphicFrameLocks noChangeAspect="1"/>
          </p:cNvGraphicFramePr>
          <p:nvPr>
            <p:extLst>
              <p:ext uri="{D42A27DB-BD31-4B8C-83A1-F6EECF244321}">
                <p14:modId xmlns:p14="http://schemas.microsoft.com/office/powerpoint/2010/main" val="1665821499"/>
              </p:ext>
            </p:extLst>
          </p:nvPr>
        </p:nvGraphicFramePr>
        <p:xfrm>
          <a:off x="3124201" y="3262314"/>
          <a:ext cx="1800225" cy="835025"/>
        </p:xfrm>
        <a:graphic>
          <a:graphicData uri="http://schemas.openxmlformats.org/presentationml/2006/ole">
            <mc:AlternateContent xmlns:mc="http://schemas.openxmlformats.org/markup-compatibility/2006">
              <mc:Choice xmlns:v="urn:schemas-microsoft-com:vml" Requires="v">
                <p:oleObj spid="_x0000_s10342" name="公式" r:id="rId3" imgW="901309" imgH="418918" progId="Equation.3">
                  <p:embed/>
                </p:oleObj>
              </mc:Choice>
              <mc:Fallback>
                <p:oleObj name="公式" r:id="rId3" imgW="901309" imgH="41891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1" y="3262314"/>
                        <a:ext cx="1800225" cy="8350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69" name="TextBox 5"/>
          <p:cNvSpPr txBox="1">
            <a:spLocks noChangeArrowheads="1"/>
          </p:cNvSpPr>
          <p:nvPr/>
        </p:nvSpPr>
        <p:spPr bwMode="auto">
          <a:xfrm>
            <a:off x="6719887" y="3466488"/>
            <a:ext cx="54721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zh-CN" altLang="en-US" sz="2800" b="1" dirty="0">
                <a:solidFill>
                  <a:srgbClr val="FFFFFF"/>
                </a:solidFill>
                <a:latin typeface="黑体" panose="02010609060101010101" pitchFamily="49" charset="-122"/>
                <a:ea typeface="黑体" panose="02010609060101010101" pitchFamily="49" charset="-122"/>
              </a:rPr>
              <a:t>全部粒子的动能和</a:t>
            </a:r>
          </a:p>
        </p:txBody>
      </p:sp>
      <p:graphicFrame>
        <p:nvGraphicFramePr>
          <p:cNvPr id="36870" name="对象 6"/>
          <p:cNvGraphicFramePr>
            <a:graphicFrameLocks noChangeAspect="1"/>
          </p:cNvGraphicFramePr>
          <p:nvPr/>
        </p:nvGraphicFramePr>
        <p:xfrm>
          <a:off x="2135189" y="4140201"/>
          <a:ext cx="2789237" cy="481013"/>
        </p:xfrm>
        <a:graphic>
          <a:graphicData uri="http://schemas.openxmlformats.org/presentationml/2006/ole">
            <mc:AlternateContent xmlns:mc="http://schemas.openxmlformats.org/markup-compatibility/2006">
              <mc:Choice xmlns:v="urn:schemas-microsoft-com:vml" Requires="v">
                <p:oleObj spid="_x0000_s10343" name="公式" r:id="rId5" imgW="1397000" imgH="241300" progId="Equation.3">
                  <p:embed/>
                </p:oleObj>
              </mc:Choice>
              <mc:Fallback>
                <p:oleObj name="公式" r:id="rId5" imgW="13970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5189" y="4140201"/>
                        <a:ext cx="2789237" cy="4810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1" name="TextBox 7"/>
          <p:cNvSpPr txBox="1">
            <a:spLocks noChangeArrowheads="1"/>
          </p:cNvSpPr>
          <p:nvPr/>
        </p:nvSpPr>
        <p:spPr bwMode="auto">
          <a:xfrm>
            <a:off x="5016500" y="4097339"/>
            <a:ext cx="5473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zh-CN" altLang="en-US" sz="2800" b="1">
                <a:solidFill>
                  <a:srgbClr val="FFFFFF"/>
                </a:solidFill>
                <a:latin typeface="黑体" panose="02010609060101010101" pitchFamily="49" charset="-122"/>
                <a:ea typeface="黑体" panose="02010609060101010101" pitchFamily="49" charset="-122"/>
              </a:rPr>
              <a:t>所有粒子间相互作用势能之和</a:t>
            </a:r>
          </a:p>
        </p:txBody>
      </p:sp>
      <p:sp>
        <p:nvSpPr>
          <p:cNvPr id="36872" name="TextBox 8"/>
          <p:cNvSpPr txBox="1">
            <a:spLocks noChangeArrowheads="1"/>
          </p:cNvSpPr>
          <p:nvPr/>
        </p:nvSpPr>
        <p:spPr bwMode="auto">
          <a:xfrm>
            <a:off x="321426" y="4724400"/>
            <a:ext cx="11693236" cy="110799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 typeface="Arial" panose="020B0604020202020204" pitchFamily="34" charset="0"/>
              <a:buChar char="•"/>
            </a:pPr>
            <a:r>
              <a:rPr lang="zh-CN" altLang="en-US" sz="3000" b="1" dirty="0" smtClean="0">
                <a:solidFill>
                  <a:srgbClr val="FFFF00"/>
                </a:solidFill>
                <a:latin typeface="黑体" panose="02010609060101010101" pitchFamily="49" charset="-122"/>
                <a:ea typeface="黑体" panose="02010609060101010101" pitchFamily="49" charset="-122"/>
              </a:rPr>
              <a:t>体系</a:t>
            </a:r>
            <a:r>
              <a:rPr lang="zh-CN" altLang="en-US" sz="3000" b="1" dirty="0">
                <a:solidFill>
                  <a:srgbClr val="FFFF00"/>
                </a:solidFill>
                <a:latin typeface="黑体" panose="02010609060101010101" pitchFamily="49" charset="-122"/>
                <a:ea typeface="黑体" panose="02010609060101010101" pitchFamily="49" charset="-122"/>
              </a:rPr>
              <a:t>的微观态对体系中全部粒子的位置和动量都做出</a:t>
            </a:r>
            <a:r>
              <a:rPr lang="zh-CN" altLang="en-US" sz="3000" b="1" dirty="0" smtClean="0">
                <a:solidFill>
                  <a:srgbClr val="FFFF00"/>
                </a:solidFill>
                <a:latin typeface="黑体" panose="02010609060101010101" pitchFamily="49" charset="-122"/>
                <a:ea typeface="黑体" panose="02010609060101010101" pitchFamily="49" charset="-122"/>
              </a:rPr>
              <a:t>详细规定</a:t>
            </a:r>
            <a:r>
              <a:rPr lang="zh-CN" altLang="en-US" sz="3000" b="1" dirty="0">
                <a:solidFill>
                  <a:srgbClr val="FFFF00"/>
                </a:solidFill>
                <a:latin typeface="黑体" panose="02010609060101010101" pitchFamily="49" charset="-122"/>
                <a:ea typeface="黑体" panose="02010609060101010101" pitchFamily="49" charset="-122"/>
              </a:rPr>
              <a:t>。</a:t>
            </a:r>
            <a:endParaRPr lang="en-US" altLang="zh-CN" sz="3000" b="1" dirty="0">
              <a:solidFill>
                <a:srgbClr val="FFFF00"/>
              </a:solidFill>
              <a:latin typeface="黑体" panose="02010609060101010101" pitchFamily="49" charset="-122"/>
              <a:ea typeface="黑体" panose="02010609060101010101" pitchFamily="49" charset="-122"/>
            </a:endParaRPr>
          </a:p>
          <a:p>
            <a:pPr eaLnBrk="1" fontAlgn="base" hangingPunct="1">
              <a:spcBef>
                <a:spcPct val="20000"/>
              </a:spcBef>
              <a:spcAft>
                <a:spcPct val="0"/>
              </a:spcAft>
            </a:pPr>
            <a:r>
              <a:rPr lang="zh-CN" altLang="en-US" sz="3000" b="1" dirty="0">
                <a:solidFill>
                  <a:srgbClr val="FFFF00"/>
                </a:solidFill>
                <a:latin typeface="黑体" panose="02010609060101010101" pitchFamily="49" charset="-122"/>
                <a:ea typeface="黑体" panose="02010609060101010101" pitchFamily="49" charset="-122"/>
              </a:rPr>
              <a:t>由粒子位置及动量的全部可及范围所定义的空间称为“相空间”。</a:t>
            </a:r>
          </a:p>
        </p:txBody>
      </p:sp>
    </p:spTree>
    <p:extLst>
      <p:ext uri="{BB962C8B-B14F-4D97-AF65-F5344CB8AC3E}">
        <p14:creationId xmlns:p14="http://schemas.microsoft.com/office/powerpoint/2010/main" val="6121583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631767" y="1196975"/>
            <a:ext cx="11050386" cy="1280218"/>
          </a:xfrm>
        </p:spPr>
        <p:txBody>
          <a:bodyPr/>
          <a:lstStyle/>
          <a:p>
            <a:pPr marL="381000" indent="-381000" eaLnBrk="1" hangingPunct="1">
              <a:lnSpc>
                <a:spcPct val="110000"/>
              </a:lnSpc>
              <a:buNone/>
            </a:pPr>
            <a:r>
              <a:rPr lang="en-US" altLang="zh-CN" sz="2800" b="1" dirty="0">
                <a:solidFill>
                  <a:srgbClr val="FFFF99"/>
                </a:solidFill>
                <a:latin typeface="黑体" panose="02010609060101010101" pitchFamily="49" charset="-122"/>
                <a:ea typeface="黑体" panose="02010609060101010101" pitchFamily="49" charset="-122"/>
              </a:rPr>
              <a:t>4.1  </a:t>
            </a:r>
            <a:r>
              <a:rPr lang="zh-CN" altLang="en-US" sz="2800" b="1" dirty="0">
                <a:solidFill>
                  <a:srgbClr val="FFFF99"/>
                </a:solidFill>
                <a:latin typeface="黑体" panose="02010609060101010101" pitchFamily="49" charset="-122"/>
                <a:ea typeface="黑体" panose="02010609060101010101" pitchFamily="49" charset="-122"/>
              </a:rPr>
              <a:t>等几率原理</a:t>
            </a: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平衡态下，体系中每一可及微观态都具有相同的出现几率</a:t>
            </a:r>
            <a:r>
              <a:rPr lang="zh-CN" altLang="en-US" sz="2800" dirty="0" smtClean="0">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p:txBody>
      </p:sp>
      <p:graphicFrame>
        <p:nvGraphicFramePr>
          <p:cNvPr id="37891" name="Object 6"/>
          <p:cNvGraphicFramePr>
            <a:graphicFrameLocks noChangeAspect="1"/>
          </p:cNvGraphicFramePr>
          <p:nvPr>
            <p:extLst>
              <p:ext uri="{D42A27DB-BD31-4B8C-83A1-F6EECF244321}">
                <p14:modId xmlns:p14="http://schemas.microsoft.com/office/powerpoint/2010/main" val="1214494638"/>
              </p:ext>
            </p:extLst>
          </p:nvPr>
        </p:nvGraphicFramePr>
        <p:xfrm>
          <a:off x="2351089" y="4537333"/>
          <a:ext cx="7545387" cy="976312"/>
        </p:xfrm>
        <a:graphic>
          <a:graphicData uri="http://schemas.openxmlformats.org/presentationml/2006/ole">
            <mc:AlternateContent xmlns:mc="http://schemas.openxmlformats.org/markup-compatibility/2006">
              <mc:Choice xmlns:v="urn:schemas-microsoft-com:vml" Requires="v">
                <p:oleObj spid="_x0000_s11315" name="Equation" r:id="rId3" imgW="2552700" imgH="330200" progId="Equation.3">
                  <p:embed/>
                </p:oleObj>
              </mc:Choice>
              <mc:Fallback>
                <p:oleObj name="Equation" r:id="rId3" imgW="2552700" imgH="330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9" y="4537333"/>
                        <a:ext cx="7545387" cy="9763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7892" name="Text Box 8"/>
          <p:cNvSpPr txBox="1">
            <a:spLocks noChangeArrowheads="1"/>
          </p:cNvSpPr>
          <p:nvPr/>
        </p:nvSpPr>
        <p:spPr bwMode="auto">
          <a:xfrm>
            <a:off x="2133600" y="457201"/>
            <a:ext cx="5181600" cy="65087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en-US" altLang="zh-CN" sz="3600" b="1" i="1">
                <a:solidFill>
                  <a:srgbClr val="FFFF00"/>
                </a:solidFill>
              </a:rPr>
              <a:t>4  </a:t>
            </a:r>
            <a:r>
              <a:rPr lang="zh-CN" altLang="en-US" sz="3600" b="1" i="1">
                <a:solidFill>
                  <a:srgbClr val="FFFF00"/>
                </a:solidFill>
              </a:rPr>
              <a:t>统计力学的基本假设</a:t>
            </a:r>
            <a:endParaRPr lang="zh-CN" altLang="en-US" sz="3600" b="1">
              <a:solidFill>
                <a:srgbClr val="FFFFFF"/>
              </a:solidFill>
              <a:ea typeface="隶书" panose="02010509060101010101" pitchFamily="49" charset="-122"/>
            </a:endParaRPr>
          </a:p>
        </p:txBody>
      </p:sp>
      <p:sp>
        <p:nvSpPr>
          <p:cNvPr id="5" name="Rectangle 2"/>
          <p:cNvSpPr txBox="1">
            <a:spLocks noChangeArrowheads="1"/>
          </p:cNvSpPr>
          <p:nvPr/>
        </p:nvSpPr>
        <p:spPr bwMode="auto">
          <a:xfrm>
            <a:off x="566626" y="2452196"/>
            <a:ext cx="11179258" cy="2119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81000" indent="-381000" eaLnBrk="1" hangingPunct="1">
              <a:lnSpc>
                <a:spcPct val="110000"/>
              </a:lnSpc>
              <a:buFontTx/>
              <a:buNone/>
            </a:pPr>
            <a:r>
              <a:rPr lang="en-US" altLang="zh-CN" sz="2800" b="1" kern="0" dirty="0" smtClean="0">
                <a:solidFill>
                  <a:srgbClr val="FFFF99"/>
                </a:solidFill>
                <a:latin typeface="黑体" panose="02010609060101010101" pitchFamily="49" charset="-122"/>
                <a:ea typeface="黑体" panose="02010609060101010101" pitchFamily="49" charset="-122"/>
              </a:rPr>
              <a:t>4.2  </a:t>
            </a:r>
            <a:r>
              <a:rPr lang="zh-CN" altLang="en-US" sz="2800" b="1" kern="0" dirty="0" smtClean="0">
                <a:solidFill>
                  <a:srgbClr val="FFFF99"/>
                </a:solidFill>
                <a:latin typeface="黑体" panose="02010609060101010101" pitchFamily="49" charset="-122"/>
                <a:ea typeface="黑体" panose="02010609060101010101" pitchFamily="49" charset="-122"/>
              </a:rPr>
              <a:t>求平均值</a:t>
            </a:r>
            <a:r>
              <a:rPr lang="zh-CN" altLang="en-US" sz="2800" kern="0" dirty="0" smtClean="0">
                <a:latin typeface="黑体" panose="02010609060101010101" pitchFamily="49" charset="-122"/>
                <a:ea typeface="黑体" panose="02010609060101010101" pitchFamily="49" charset="-122"/>
              </a:rPr>
              <a:t>： 体系的宏观物理量乃系在给定条件下组成体系的粒子之某一微观力学行为的统计平均。</a:t>
            </a:r>
          </a:p>
          <a:p>
            <a:pPr marL="381000" indent="-381000" eaLnBrk="1" hangingPunct="1">
              <a:lnSpc>
                <a:spcPct val="110000"/>
              </a:lnSpc>
              <a:buFontTx/>
              <a:buNone/>
            </a:pPr>
            <a:r>
              <a:rPr lang="zh-CN" altLang="en-US" sz="2800" kern="0" dirty="0" smtClean="0">
                <a:latin typeface="黑体" panose="02010609060101010101" pitchFamily="49" charset="-122"/>
                <a:ea typeface="黑体" panose="02010609060101010101" pitchFamily="49" charset="-122"/>
              </a:rPr>
              <a:t>   因此，从粒子的微观力学行为求体系的宏观物理量时，最根本的问题即在于寻求体系微观变量随机值的几率分布函数。</a:t>
            </a:r>
            <a:endParaRPr lang="zh-CN" altLang="en-US" sz="2800" kern="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46841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7891"/>
                                        </p:tgtEl>
                                        <p:attrNameLst>
                                          <p:attrName>style.visibility</p:attrName>
                                        </p:attrNameLst>
                                      </p:cBhvr>
                                      <p:to>
                                        <p:strVal val="visible"/>
                                      </p:to>
                                    </p:set>
                                    <p:animEffect transition="in" filter="fade">
                                      <p:cBhvr>
                                        <p:cTn id="10"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342900" y="228600"/>
            <a:ext cx="11541125" cy="2133600"/>
          </a:xfrm>
        </p:spPr>
        <p:txBody>
          <a:bodyPr/>
          <a:lstStyle/>
          <a:p>
            <a:pPr eaLnBrk="1" hangingPunct="1">
              <a:lnSpc>
                <a:spcPct val="120000"/>
              </a:lnSpc>
              <a:spcBef>
                <a:spcPts val="1200"/>
              </a:spcBef>
            </a:pPr>
            <a:r>
              <a:rPr lang="zh-CN" altLang="en-US" sz="2800" b="1" dirty="0">
                <a:latin typeface="黑体" panose="02010609060101010101" pitchFamily="49" charset="-122"/>
                <a:ea typeface="黑体" panose="02010609060101010101" pitchFamily="49" charset="-122"/>
              </a:rPr>
              <a:t>统计力学与热力学的研究对象均为</a:t>
            </a:r>
            <a:r>
              <a:rPr lang="zh-CN" altLang="en-US" sz="2800" b="1" dirty="0">
                <a:solidFill>
                  <a:schemeClr val="tx2"/>
                </a:solidFill>
                <a:latin typeface="黑体" panose="02010609060101010101" pitchFamily="49" charset="-122"/>
                <a:ea typeface="黑体" panose="02010609060101010101" pitchFamily="49" charset="-122"/>
              </a:rPr>
              <a:t>以大量粒子（原子、分子或离子及其他微观结构单元）集合的宏观体系</a:t>
            </a:r>
            <a:r>
              <a:rPr lang="zh-CN" altLang="en-US" sz="2800" b="1" dirty="0">
                <a:latin typeface="黑体" panose="02010609060101010101" pitchFamily="49" charset="-122"/>
                <a:ea typeface="黑体" panose="02010609060101010101" pitchFamily="49" charset="-122"/>
              </a:rPr>
              <a:t>。</a:t>
            </a:r>
          </a:p>
          <a:p>
            <a:pPr eaLnBrk="1" hangingPunct="1">
              <a:lnSpc>
                <a:spcPct val="120000"/>
              </a:lnSpc>
              <a:spcBef>
                <a:spcPts val="1200"/>
              </a:spcBef>
            </a:pPr>
            <a:r>
              <a:rPr lang="zh-CN" altLang="en-US" sz="2800" b="1" dirty="0">
                <a:latin typeface="黑体" panose="02010609060101010101" pitchFamily="49" charset="-122"/>
                <a:ea typeface="黑体" panose="02010609060101010101" pitchFamily="49" charset="-122"/>
              </a:rPr>
              <a:t>二者在理论方法上存在根本性差别：</a:t>
            </a:r>
          </a:p>
        </p:txBody>
      </p:sp>
      <p:sp>
        <p:nvSpPr>
          <p:cNvPr id="7172" name="AutoShape 20"/>
          <p:cNvSpPr>
            <a:spLocks noChangeArrowheads="1"/>
          </p:cNvSpPr>
          <p:nvPr/>
        </p:nvSpPr>
        <p:spPr bwMode="auto">
          <a:xfrm>
            <a:off x="499283" y="2631448"/>
            <a:ext cx="3408218" cy="2506999"/>
          </a:xfrm>
          <a:prstGeom prst="roundRect">
            <a:avLst>
              <a:gd name="adj" fmla="val 16667"/>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eaLnBrk="1" fontAlgn="base" hangingPunct="1">
              <a:lnSpc>
                <a:spcPct val="120000"/>
              </a:lnSpc>
              <a:spcBef>
                <a:spcPts val="1200"/>
              </a:spcBef>
              <a:spcAft>
                <a:spcPct val="0"/>
              </a:spcAft>
              <a:buFontTx/>
              <a:buNone/>
              <a:defRPr/>
            </a:pPr>
            <a:r>
              <a:rPr lang="zh-CN" altLang="en-US" sz="2400" b="1" dirty="0">
                <a:solidFill>
                  <a:srgbClr val="6600CC"/>
                </a:solidFill>
                <a:latin typeface="Times New Roman"/>
                <a:ea typeface="黑体" panose="02010609060101010101" pitchFamily="49" charset="-122"/>
              </a:rPr>
              <a:t>热力学的研究是唯象的处理方法，</a:t>
            </a:r>
            <a:r>
              <a:rPr lang="zh-CN" altLang="en-US" sz="2400" b="1" u="sng" dirty="0">
                <a:solidFill>
                  <a:srgbClr val="6600CC"/>
                </a:solidFill>
                <a:latin typeface="Times New Roman"/>
                <a:ea typeface="黑体" panose="02010609060101010101" pitchFamily="49" charset="-122"/>
              </a:rPr>
              <a:t>仅注重体系各宏观性质之间的联系</a:t>
            </a:r>
            <a:r>
              <a:rPr lang="zh-CN" altLang="en-US" sz="2400" b="1" dirty="0">
                <a:solidFill>
                  <a:srgbClr val="6600CC"/>
                </a:solidFill>
                <a:latin typeface="Times New Roman"/>
                <a:ea typeface="黑体" panose="02010609060101010101" pitchFamily="49" charset="-122"/>
              </a:rPr>
              <a:t>。如理想气体状态方程</a:t>
            </a:r>
            <a:r>
              <a:rPr lang="en-US" altLang="zh-CN" sz="2400" b="1" dirty="0">
                <a:solidFill>
                  <a:srgbClr val="6600CC"/>
                </a:solidFill>
                <a:latin typeface="Times New Roman"/>
                <a:ea typeface="黑体" panose="02010609060101010101" pitchFamily="49" charset="-122"/>
              </a:rPr>
              <a:t>: </a:t>
            </a:r>
            <a:r>
              <a:rPr lang="en-US" altLang="zh-CN" sz="2400" b="1" i="1" dirty="0">
                <a:solidFill>
                  <a:srgbClr val="FF0066"/>
                </a:solidFill>
                <a:latin typeface="Times New Roman"/>
                <a:ea typeface="黑体" panose="02010609060101010101" pitchFamily="49" charset="-122"/>
              </a:rPr>
              <a:t>PV=</a:t>
            </a:r>
            <a:r>
              <a:rPr lang="en-US" altLang="zh-CN" sz="2400" b="1" i="1" dirty="0" err="1">
                <a:solidFill>
                  <a:srgbClr val="FF0066"/>
                </a:solidFill>
                <a:latin typeface="Times New Roman"/>
                <a:ea typeface="黑体" panose="02010609060101010101" pitchFamily="49" charset="-122"/>
              </a:rPr>
              <a:t>nRT</a:t>
            </a:r>
            <a:endParaRPr lang="en-US" altLang="zh-CN" sz="2400" b="1" i="1" dirty="0">
              <a:solidFill>
                <a:srgbClr val="FF0066"/>
              </a:solidFill>
              <a:latin typeface="Times New Roman"/>
              <a:ea typeface="黑体" panose="02010609060101010101" pitchFamily="49" charset="-122"/>
            </a:endParaRPr>
          </a:p>
        </p:txBody>
      </p:sp>
      <p:sp>
        <p:nvSpPr>
          <p:cNvPr id="7173" name="AutoShape 21"/>
          <p:cNvSpPr>
            <a:spLocks noChangeArrowheads="1"/>
          </p:cNvSpPr>
          <p:nvPr/>
        </p:nvSpPr>
        <p:spPr bwMode="auto">
          <a:xfrm>
            <a:off x="3984625" y="2281103"/>
            <a:ext cx="7874000" cy="3207687"/>
          </a:xfrm>
          <a:prstGeom prst="roundRect">
            <a:avLst>
              <a:gd name="adj" fmla="val 16667"/>
            </a:avLst>
          </a:prstGeom>
          <a:solidFill>
            <a:srgbClr val="CCE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4000" rIns="54000">
            <a:spAutoFit/>
          </a:bodyPr>
          <a:lstStyle>
            <a:lvl1pPr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eaLnBrk="1" fontAlgn="base" hangingPunct="1">
              <a:lnSpc>
                <a:spcPct val="110000"/>
              </a:lnSpc>
              <a:spcBef>
                <a:spcPct val="50000"/>
              </a:spcBef>
              <a:spcAft>
                <a:spcPct val="0"/>
              </a:spcAft>
              <a:buFontTx/>
              <a:buNone/>
              <a:defRPr/>
            </a:pPr>
            <a:r>
              <a:rPr lang="zh-CN" altLang="en-US" sz="2400" b="1" dirty="0" smtClean="0">
                <a:solidFill>
                  <a:srgbClr val="336600"/>
                </a:solidFill>
                <a:latin typeface="黑体" panose="02010609060101010101" pitchFamily="49" charset="-122"/>
                <a:ea typeface="黑体" panose="02010609060101010101" pitchFamily="49" charset="-122"/>
              </a:rPr>
              <a:t>统计力学</a:t>
            </a:r>
            <a:r>
              <a:rPr lang="zh-CN" altLang="en-US" sz="2400" b="1" u="sng" dirty="0" smtClean="0">
                <a:solidFill>
                  <a:srgbClr val="336600"/>
                </a:solidFill>
                <a:latin typeface="黑体" panose="02010609060101010101" pitchFamily="49" charset="-122"/>
                <a:ea typeface="黑体" panose="02010609060101010101" pitchFamily="49" charset="-122"/>
              </a:rPr>
              <a:t>从</a:t>
            </a:r>
            <a:r>
              <a:rPr lang="zh-CN" altLang="en-US" sz="2400" b="1" u="sng" dirty="0">
                <a:solidFill>
                  <a:srgbClr val="336600"/>
                </a:solidFill>
                <a:latin typeface="黑体" panose="02010609060101010101" pitchFamily="49" charset="-122"/>
                <a:ea typeface="黑体" panose="02010609060101010101" pitchFamily="49" charset="-122"/>
              </a:rPr>
              <a:t>微观角度考察大量粒子集合运动的统计规律性，并确认体系的宏观物理量乃系体系的大量粒子之某一微观力学行为的统计平均值</a:t>
            </a:r>
            <a:r>
              <a:rPr lang="zh-CN" altLang="en-US" sz="2400" b="1" dirty="0">
                <a:solidFill>
                  <a:srgbClr val="336600"/>
                </a:solidFill>
                <a:latin typeface="黑体" panose="02010609060101010101" pitchFamily="49" charset="-122"/>
                <a:ea typeface="黑体" panose="02010609060101010101" pitchFamily="49" charset="-122"/>
              </a:rPr>
              <a:t>。</a:t>
            </a:r>
            <a:endParaRPr lang="en-US" altLang="zh-CN" sz="2400" b="1" dirty="0">
              <a:solidFill>
                <a:srgbClr val="336600"/>
              </a:solidFill>
              <a:latin typeface="黑体" panose="02010609060101010101" pitchFamily="49" charset="-122"/>
              <a:ea typeface="黑体" panose="02010609060101010101" pitchFamily="49" charset="-122"/>
            </a:endParaRPr>
          </a:p>
          <a:p>
            <a:pPr eaLnBrk="1" fontAlgn="base" hangingPunct="1">
              <a:lnSpc>
                <a:spcPct val="110000"/>
              </a:lnSpc>
              <a:spcBef>
                <a:spcPct val="50000"/>
              </a:spcBef>
              <a:spcAft>
                <a:spcPct val="0"/>
              </a:spcAft>
              <a:buFontTx/>
              <a:buNone/>
              <a:defRPr/>
            </a:pPr>
            <a:r>
              <a:rPr lang="zh-CN" altLang="en-US" sz="2400" b="1" dirty="0">
                <a:solidFill>
                  <a:srgbClr val="336600"/>
                </a:solidFill>
                <a:latin typeface="黑体" panose="02010609060101010101" pitchFamily="49" charset="-122"/>
                <a:ea typeface="黑体" panose="02010609060101010101" pitchFamily="49" charset="-122"/>
              </a:rPr>
              <a:t>如气体压强与分子运动速度间的关系</a:t>
            </a:r>
            <a:r>
              <a:rPr lang="en-US" altLang="zh-CN" sz="2400" b="1" dirty="0">
                <a:solidFill>
                  <a:srgbClr val="336600"/>
                </a:solidFill>
                <a:latin typeface="黑体" panose="02010609060101010101" pitchFamily="49" charset="-122"/>
                <a:ea typeface="黑体" panose="02010609060101010101" pitchFamily="49" charset="-122"/>
              </a:rPr>
              <a:t>:  </a:t>
            </a:r>
            <a:r>
              <a:rPr lang="en-US" altLang="zh-CN" sz="2400" b="1" i="1" dirty="0" smtClean="0">
                <a:solidFill>
                  <a:srgbClr val="FF0000"/>
                </a:solidFill>
                <a:latin typeface="Times New Roman"/>
                <a:ea typeface="黑体" panose="02010609060101010101" pitchFamily="49" charset="-122"/>
              </a:rPr>
              <a:t>P </a:t>
            </a:r>
            <a:r>
              <a:rPr lang="en-US" altLang="zh-CN" sz="2400" b="1" i="1" dirty="0">
                <a:solidFill>
                  <a:srgbClr val="FF0000"/>
                </a:solidFill>
                <a:latin typeface="Times New Roman"/>
                <a:ea typeface="黑体" panose="02010609060101010101" pitchFamily="49" charset="-122"/>
              </a:rPr>
              <a:t>= </a:t>
            </a:r>
            <a:r>
              <a:rPr lang="en-US" altLang="zh-CN" sz="2400" b="1" i="1" dirty="0">
                <a:solidFill>
                  <a:srgbClr val="FF0000"/>
                </a:solidFill>
                <a:latin typeface="Times New Roman"/>
                <a:ea typeface="黑体" panose="02010609060101010101" pitchFamily="49" charset="-122"/>
                <a:sym typeface="Symbol" pitchFamily="18" charset="2"/>
              </a:rPr>
              <a:t>mv</a:t>
            </a:r>
            <a:r>
              <a:rPr lang="en-US" altLang="zh-CN" sz="2400" b="1" i="1" baseline="30000" dirty="0">
                <a:solidFill>
                  <a:srgbClr val="FF0000"/>
                </a:solidFill>
                <a:latin typeface="Times New Roman"/>
                <a:ea typeface="黑体" panose="02010609060101010101" pitchFamily="49" charset="-122"/>
                <a:sym typeface="Symbol" pitchFamily="18" charset="2"/>
              </a:rPr>
              <a:t>2</a:t>
            </a:r>
            <a:r>
              <a:rPr lang="en-US" altLang="zh-CN" sz="2400" b="1" i="1" dirty="0">
                <a:solidFill>
                  <a:srgbClr val="FF0000"/>
                </a:solidFill>
                <a:latin typeface="Times New Roman"/>
                <a:ea typeface="黑体" panose="02010609060101010101" pitchFamily="49" charset="-122"/>
                <a:sym typeface="Symbol" pitchFamily="18" charset="2"/>
              </a:rPr>
              <a:t>/3</a:t>
            </a:r>
            <a:r>
              <a:rPr lang="en-US" altLang="zh-CN" sz="2400" b="1" i="1" dirty="0">
                <a:solidFill>
                  <a:srgbClr val="336600"/>
                </a:solidFill>
                <a:latin typeface="Times New Roman"/>
                <a:ea typeface="黑体" panose="02010609060101010101" pitchFamily="49" charset="-122"/>
                <a:sym typeface="Symbol" pitchFamily="18" charset="2"/>
              </a:rPr>
              <a:t>  </a:t>
            </a:r>
            <a:endParaRPr lang="en-US" altLang="zh-CN" sz="2400" b="1" i="1" dirty="0" smtClean="0">
              <a:solidFill>
                <a:srgbClr val="336600"/>
              </a:solidFill>
              <a:latin typeface="Times New Roman"/>
              <a:ea typeface="黑体" panose="02010609060101010101" pitchFamily="49" charset="-122"/>
              <a:sym typeface="Symbol" pitchFamily="18" charset="2"/>
            </a:endParaRPr>
          </a:p>
          <a:p>
            <a:pPr eaLnBrk="1" fontAlgn="base" hangingPunct="1">
              <a:lnSpc>
                <a:spcPct val="110000"/>
              </a:lnSpc>
              <a:spcBef>
                <a:spcPct val="50000"/>
              </a:spcBef>
              <a:spcAft>
                <a:spcPct val="0"/>
              </a:spcAft>
              <a:buFontTx/>
              <a:buNone/>
              <a:defRPr/>
            </a:pPr>
            <a:r>
              <a:rPr lang="en-US" altLang="zh-CN" sz="2400" b="1" i="1" dirty="0" smtClean="0">
                <a:solidFill>
                  <a:srgbClr val="336600"/>
                </a:solidFill>
                <a:latin typeface="黑体" panose="02010609060101010101" pitchFamily="49" charset="-122"/>
                <a:ea typeface="黑体" panose="02010609060101010101" pitchFamily="49" charset="-122"/>
                <a:sym typeface="Symbol" pitchFamily="18" charset="2"/>
              </a:rPr>
              <a:t>(</a:t>
            </a:r>
            <a:r>
              <a:rPr lang="zh-CN" altLang="en-US" sz="2400" b="1" dirty="0">
                <a:solidFill>
                  <a:srgbClr val="336600"/>
                </a:solidFill>
                <a:latin typeface="黑体" panose="02010609060101010101" pitchFamily="49" charset="-122"/>
                <a:ea typeface="黑体" panose="02010609060101010101" pitchFamily="49" charset="-122"/>
                <a:sym typeface="Symbol" pitchFamily="18" charset="2"/>
              </a:rPr>
              <a:t>由分子碰撞器壁</a:t>
            </a:r>
            <a:r>
              <a:rPr lang="zh-CN" altLang="en-US" sz="2400" b="1" dirty="0" smtClean="0">
                <a:solidFill>
                  <a:srgbClr val="336600"/>
                </a:solidFill>
                <a:latin typeface="黑体" panose="02010609060101010101" pitchFamily="49" charset="-122"/>
                <a:ea typeface="黑体" panose="02010609060101010101" pitchFamily="49" charset="-122"/>
                <a:sym typeface="Symbol" pitchFamily="18" charset="2"/>
              </a:rPr>
              <a:t>前后动量</a:t>
            </a:r>
            <a:r>
              <a:rPr lang="zh-CN" altLang="en-US" sz="2400" b="1" dirty="0">
                <a:solidFill>
                  <a:srgbClr val="336600"/>
                </a:solidFill>
                <a:latin typeface="黑体" panose="02010609060101010101" pitchFamily="49" charset="-122"/>
                <a:ea typeface="黑体" panose="02010609060101010101" pitchFamily="49" charset="-122"/>
                <a:sym typeface="Symbol" pitchFamily="18" charset="2"/>
              </a:rPr>
              <a:t>变化</a:t>
            </a:r>
            <a:r>
              <a:rPr lang="zh-CN" altLang="en-US" sz="2400" b="1" dirty="0" smtClean="0">
                <a:solidFill>
                  <a:srgbClr val="336600"/>
                </a:solidFill>
                <a:latin typeface="黑体" panose="02010609060101010101" pitchFamily="49" charset="-122"/>
                <a:ea typeface="黑体" panose="02010609060101010101" pitchFamily="49" charset="-122"/>
                <a:sym typeface="Symbol" pitchFamily="18" charset="2"/>
              </a:rPr>
              <a:t>推导）</a:t>
            </a:r>
            <a:r>
              <a:rPr lang="zh-CN" altLang="en-US" sz="2400" b="1" i="1" dirty="0">
                <a:solidFill>
                  <a:srgbClr val="336600"/>
                </a:solidFill>
                <a:latin typeface="Times New Roman"/>
                <a:ea typeface="黑体" panose="02010609060101010101" pitchFamily="49" charset="-122"/>
                <a:sym typeface="Symbol" pitchFamily="18" charset="2"/>
              </a:rPr>
              <a:t></a:t>
            </a:r>
            <a:r>
              <a:rPr lang="zh-CN" altLang="en-US" sz="2400" b="1" dirty="0">
                <a:solidFill>
                  <a:srgbClr val="336600"/>
                </a:solidFill>
                <a:latin typeface="Times New Roman"/>
                <a:ea typeface="黑体" panose="02010609060101010101" pitchFamily="49" charset="-122"/>
                <a:sym typeface="Symbol" pitchFamily="18" charset="2"/>
              </a:rPr>
              <a:t>、 </a:t>
            </a:r>
            <a:r>
              <a:rPr lang="en-US" altLang="zh-CN" sz="2400" b="1" i="1" dirty="0">
                <a:solidFill>
                  <a:srgbClr val="336600"/>
                </a:solidFill>
                <a:latin typeface="Times New Roman"/>
                <a:ea typeface="黑体" panose="02010609060101010101" pitchFamily="49" charset="-122"/>
                <a:sym typeface="Symbol" pitchFamily="18" charset="2"/>
              </a:rPr>
              <a:t>m</a:t>
            </a:r>
            <a:r>
              <a:rPr lang="zh-CN" altLang="en-US" sz="2400" b="1" dirty="0">
                <a:solidFill>
                  <a:srgbClr val="336600"/>
                </a:solidFill>
                <a:latin typeface="Times New Roman"/>
                <a:ea typeface="黑体" panose="02010609060101010101" pitchFamily="49" charset="-122"/>
                <a:sym typeface="Symbol" pitchFamily="18" charset="2"/>
              </a:rPr>
              <a:t>、</a:t>
            </a:r>
            <a:r>
              <a:rPr lang="en-US" altLang="zh-CN" sz="2400" b="1" i="1" dirty="0">
                <a:solidFill>
                  <a:srgbClr val="336600"/>
                </a:solidFill>
                <a:latin typeface="Times New Roman"/>
                <a:ea typeface="黑体" panose="02010609060101010101" pitchFamily="49" charset="-122"/>
                <a:sym typeface="Symbol" pitchFamily="18" charset="2"/>
              </a:rPr>
              <a:t>v</a:t>
            </a:r>
            <a:r>
              <a:rPr lang="en-US" altLang="zh-CN" sz="2400" b="1" i="1" baseline="30000" dirty="0">
                <a:solidFill>
                  <a:srgbClr val="336600"/>
                </a:solidFill>
                <a:latin typeface="Times New Roman"/>
                <a:ea typeface="黑体" panose="02010609060101010101" pitchFamily="49" charset="-122"/>
                <a:sym typeface="Symbol" pitchFamily="18" charset="2"/>
              </a:rPr>
              <a:t>2</a:t>
            </a:r>
            <a:r>
              <a:rPr lang="zh-CN" altLang="en-US" sz="2400" b="1" dirty="0">
                <a:solidFill>
                  <a:srgbClr val="336600"/>
                </a:solidFill>
                <a:latin typeface="黑体" panose="02010609060101010101" pitchFamily="49" charset="-122"/>
                <a:ea typeface="黑体" panose="02010609060101010101" pitchFamily="49" charset="-122"/>
                <a:sym typeface="Symbol" pitchFamily="18" charset="2"/>
              </a:rPr>
              <a:t>分别为分子的数密度、质量和速度方均值。</a:t>
            </a:r>
          </a:p>
        </p:txBody>
      </p:sp>
    </p:spTree>
    <p:extLst>
      <p:ext uri="{BB962C8B-B14F-4D97-AF65-F5344CB8AC3E}">
        <p14:creationId xmlns:p14="http://schemas.microsoft.com/office/powerpoint/2010/main" val="40478446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2286000" y="3657600"/>
            <a:ext cx="7772400" cy="1143000"/>
          </a:xfrm>
        </p:spPr>
        <p:txBody>
          <a:bodyPr/>
          <a:lstStyle/>
          <a:p>
            <a:pPr eaLnBrk="1" hangingPunct="1"/>
            <a:endParaRPr lang="zh-CN" altLang="zh-CN" smtClean="0"/>
          </a:p>
        </p:txBody>
      </p:sp>
      <p:sp>
        <p:nvSpPr>
          <p:cNvPr id="38915" name="Rectangle 1027"/>
          <p:cNvSpPr>
            <a:spLocks noGrp="1" noChangeArrowheads="1"/>
          </p:cNvSpPr>
          <p:nvPr>
            <p:ph type="body" idx="1"/>
          </p:nvPr>
        </p:nvSpPr>
        <p:spPr>
          <a:xfrm>
            <a:off x="864524" y="648279"/>
            <a:ext cx="10745584" cy="3025948"/>
          </a:xfrm>
        </p:spPr>
        <p:txBody>
          <a:bodyPr/>
          <a:lstStyle/>
          <a:p>
            <a:pPr algn="just" eaLnBrk="1" hangingPunct="1"/>
            <a:r>
              <a:rPr lang="zh-CN" altLang="en-US" sz="3000" b="1" dirty="0"/>
              <a:t>例</a:t>
            </a:r>
            <a:r>
              <a:rPr lang="en-US" altLang="zh-CN" sz="3000" b="1" dirty="0"/>
              <a:t>1  </a:t>
            </a:r>
            <a:r>
              <a:rPr lang="zh-CN" altLang="en-US" sz="3000" b="1" dirty="0"/>
              <a:t>麦克斯韦分布律可表示为几率分布函数的形式，即</a:t>
            </a:r>
          </a:p>
          <a:p>
            <a:pPr algn="just" eaLnBrk="1" hangingPunct="1"/>
            <a:endParaRPr lang="zh-CN" altLang="en-US" sz="3000" b="1" dirty="0"/>
          </a:p>
          <a:p>
            <a:pPr algn="just" eaLnBrk="1" hangingPunct="1"/>
            <a:endParaRPr lang="zh-CN" altLang="en-US" sz="3000" b="1" dirty="0"/>
          </a:p>
          <a:p>
            <a:pPr algn="just" eaLnBrk="1" hangingPunct="1">
              <a:buFontTx/>
              <a:buNone/>
            </a:pPr>
            <a:endParaRPr lang="zh-CN" altLang="en-US" sz="3000" b="1" dirty="0"/>
          </a:p>
          <a:p>
            <a:pPr algn="just" eaLnBrk="1" hangingPunct="1">
              <a:buFontTx/>
              <a:buNone/>
            </a:pPr>
            <a:r>
              <a:rPr lang="zh-CN" altLang="en-US" sz="3000" b="1" dirty="0"/>
              <a:t>求分子的平均速度。</a:t>
            </a:r>
          </a:p>
          <a:p>
            <a:pPr algn="just" eaLnBrk="1" hangingPunct="1">
              <a:buFontTx/>
              <a:buNone/>
            </a:pPr>
            <a:endParaRPr lang="zh-CN" altLang="en-US" sz="3000" b="1" dirty="0"/>
          </a:p>
          <a:p>
            <a:pPr algn="just" eaLnBrk="1" hangingPunct="1">
              <a:buFontTx/>
              <a:buNone/>
            </a:pPr>
            <a:endParaRPr lang="en-US" altLang="zh-CN" sz="3000" b="1" dirty="0"/>
          </a:p>
        </p:txBody>
      </p:sp>
      <p:graphicFrame>
        <p:nvGraphicFramePr>
          <p:cNvPr id="38916" name="Object 1028"/>
          <p:cNvGraphicFramePr>
            <a:graphicFrameLocks noChangeAspect="1"/>
          </p:cNvGraphicFramePr>
          <p:nvPr>
            <p:extLst>
              <p:ext uri="{D42A27DB-BD31-4B8C-83A1-F6EECF244321}">
                <p14:modId xmlns:p14="http://schemas.microsoft.com/office/powerpoint/2010/main" val="3576947024"/>
              </p:ext>
            </p:extLst>
          </p:nvPr>
        </p:nvGraphicFramePr>
        <p:xfrm>
          <a:off x="2895601" y="1276005"/>
          <a:ext cx="6519863" cy="1268413"/>
        </p:xfrm>
        <a:graphic>
          <a:graphicData uri="http://schemas.openxmlformats.org/presentationml/2006/ole">
            <mc:AlternateContent xmlns:mc="http://schemas.openxmlformats.org/markup-compatibility/2006">
              <mc:Choice xmlns:v="urn:schemas-microsoft-com:vml" Requires="v">
                <p:oleObj spid="_x0000_s12437" name="Equation" r:id="rId3" imgW="2413000" imgH="469900" progId="Equation.3">
                  <p:embed/>
                </p:oleObj>
              </mc:Choice>
              <mc:Fallback>
                <p:oleObj name="Equation" r:id="rId3" imgW="24130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1" y="1276005"/>
                        <a:ext cx="6519863" cy="12684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1" name="Object 1029"/>
          <p:cNvGraphicFramePr>
            <a:graphicFrameLocks noChangeAspect="1"/>
          </p:cNvGraphicFramePr>
          <p:nvPr>
            <p:extLst>
              <p:ext uri="{D42A27DB-BD31-4B8C-83A1-F6EECF244321}">
                <p14:modId xmlns:p14="http://schemas.microsoft.com/office/powerpoint/2010/main" val="1858945337"/>
              </p:ext>
            </p:extLst>
          </p:nvPr>
        </p:nvGraphicFramePr>
        <p:xfrm>
          <a:off x="2640013" y="4585854"/>
          <a:ext cx="7791450" cy="1268413"/>
        </p:xfrm>
        <a:graphic>
          <a:graphicData uri="http://schemas.openxmlformats.org/presentationml/2006/ole">
            <mc:AlternateContent xmlns:mc="http://schemas.openxmlformats.org/markup-compatibility/2006">
              <mc:Choice xmlns:v="urn:schemas-microsoft-com:vml" Requires="v">
                <p:oleObj spid="_x0000_s12438" name="公式" r:id="rId5" imgW="2882900" imgH="469900" progId="Equation.3">
                  <p:embed/>
                </p:oleObj>
              </mc:Choice>
              <mc:Fallback>
                <p:oleObj name="公式" r:id="rId5" imgW="28829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0013" y="4585854"/>
                        <a:ext cx="7791450" cy="12684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1427831709"/>
              </p:ext>
            </p:extLst>
          </p:nvPr>
        </p:nvGraphicFramePr>
        <p:xfrm>
          <a:off x="2351088" y="3517439"/>
          <a:ext cx="2711450" cy="890588"/>
        </p:xfrm>
        <a:graphic>
          <a:graphicData uri="http://schemas.openxmlformats.org/presentationml/2006/ole">
            <mc:AlternateContent xmlns:mc="http://schemas.openxmlformats.org/markup-compatibility/2006">
              <mc:Choice xmlns:v="urn:schemas-microsoft-com:vml" Requires="v">
                <p:oleObj spid="_x0000_s12439" name="公式" r:id="rId7" imgW="1002865" imgH="330057" progId="Equation.3">
                  <p:embed/>
                </p:oleObj>
              </mc:Choice>
              <mc:Fallback>
                <p:oleObj name="公式" r:id="rId7" imgW="1002865" imgH="3300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1088" y="3517439"/>
                        <a:ext cx="2711450" cy="8905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86464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4821"/>
                                        </p:tgtEl>
                                        <p:attrNameLst>
                                          <p:attrName>style.visibility</p:attrName>
                                        </p:attrNameLst>
                                      </p:cBhvr>
                                      <p:to>
                                        <p:strVal val="visible"/>
                                      </p:to>
                                    </p:set>
                                    <p:animEffect transition="in" filter="fade">
                                      <p:cBhvr>
                                        <p:cTn id="12" dur="500"/>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86000" y="3657600"/>
            <a:ext cx="7772400" cy="1143000"/>
          </a:xfrm>
        </p:spPr>
        <p:txBody>
          <a:bodyPr/>
          <a:lstStyle/>
          <a:p>
            <a:pPr eaLnBrk="1" hangingPunct="1"/>
            <a:endParaRPr lang="zh-CN" altLang="zh-CN" smtClean="0"/>
          </a:p>
        </p:txBody>
      </p:sp>
      <p:sp>
        <p:nvSpPr>
          <p:cNvPr id="39939" name="Rectangle 3"/>
          <p:cNvSpPr>
            <a:spLocks noGrp="1" noChangeArrowheads="1"/>
          </p:cNvSpPr>
          <p:nvPr>
            <p:ph type="body" idx="1"/>
          </p:nvPr>
        </p:nvSpPr>
        <p:spPr>
          <a:xfrm>
            <a:off x="421178" y="260350"/>
            <a:ext cx="9865822" cy="647700"/>
          </a:xfrm>
        </p:spPr>
        <p:txBody>
          <a:bodyPr/>
          <a:lstStyle/>
          <a:p>
            <a:pPr algn="just" eaLnBrk="1" hangingPunct="1">
              <a:buFontTx/>
              <a:buNone/>
            </a:pPr>
            <a:r>
              <a:rPr lang="zh-CN" altLang="en-US" sz="3000" b="1" dirty="0"/>
              <a:t>分子的方均速度为</a:t>
            </a:r>
          </a:p>
          <a:p>
            <a:pPr algn="just" eaLnBrk="1" hangingPunct="1"/>
            <a:endParaRPr lang="zh-CN" altLang="en-US" sz="3000" b="1" dirty="0"/>
          </a:p>
        </p:txBody>
      </p:sp>
      <p:graphicFrame>
        <p:nvGraphicFramePr>
          <p:cNvPr id="35844" name="Object 5"/>
          <p:cNvGraphicFramePr>
            <a:graphicFrameLocks noChangeAspect="1"/>
          </p:cNvGraphicFramePr>
          <p:nvPr/>
        </p:nvGraphicFramePr>
        <p:xfrm>
          <a:off x="2855913" y="1989138"/>
          <a:ext cx="6932612" cy="1268412"/>
        </p:xfrm>
        <a:graphic>
          <a:graphicData uri="http://schemas.openxmlformats.org/presentationml/2006/ole">
            <mc:AlternateContent xmlns:mc="http://schemas.openxmlformats.org/markup-compatibility/2006">
              <mc:Choice xmlns:v="urn:schemas-microsoft-com:vml" Requires="v">
                <p:oleObj spid="_x0000_s13461" name="公式" r:id="rId3" imgW="2565400" imgH="469900" progId="Equation.3">
                  <p:embed/>
                </p:oleObj>
              </mc:Choice>
              <mc:Fallback>
                <p:oleObj name="公式" r:id="rId3" imgW="25654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5913" y="1989138"/>
                        <a:ext cx="6932612" cy="12684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5" name="Object 6"/>
          <p:cNvGraphicFramePr>
            <a:graphicFrameLocks noChangeAspect="1"/>
          </p:cNvGraphicFramePr>
          <p:nvPr/>
        </p:nvGraphicFramePr>
        <p:xfrm>
          <a:off x="3432175" y="4286251"/>
          <a:ext cx="3810000" cy="1355725"/>
        </p:xfrm>
        <a:graphic>
          <a:graphicData uri="http://schemas.openxmlformats.org/presentationml/2006/ole">
            <mc:AlternateContent xmlns:mc="http://schemas.openxmlformats.org/markup-compatibility/2006">
              <mc:Choice xmlns:v="urn:schemas-microsoft-com:vml" Requires="v">
                <p:oleObj spid="_x0000_s13462" name="Equation" r:id="rId5" imgW="1104900" imgH="393700" progId="Equation.3">
                  <p:embed/>
                </p:oleObj>
              </mc:Choice>
              <mc:Fallback>
                <p:oleObj name="Equation" r:id="rId5" imgW="11049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32175" y="4286251"/>
                        <a:ext cx="3810000" cy="13557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对象 1"/>
          <p:cNvGraphicFramePr>
            <a:graphicFrameLocks noChangeAspect="1"/>
          </p:cNvGraphicFramePr>
          <p:nvPr/>
        </p:nvGraphicFramePr>
        <p:xfrm>
          <a:off x="2424113" y="908050"/>
          <a:ext cx="3054350" cy="890588"/>
        </p:xfrm>
        <a:graphic>
          <a:graphicData uri="http://schemas.openxmlformats.org/presentationml/2006/ole">
            <mc:AlternateContent xmlns:mc="http://schemas.openxmlformats.org/markup-compatibility/2006">
              <mc:Choice xmlns:v="urn:schemas-microsoft-com:vml" Requires="v">
                <p:oleObj spid="_x0000_s13463" name="公式" r:id="rId7" imgW="1129810" imgH="330057" progId="Equation.3">
                  <p:embed/>
                </p:oleObj>
              </mc:Choice>
              <mc:Fallback>
                <p:oleObj name="公式" r:id="rId7" imgW="1129810" imgH="3300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4113" y="908050"/>
                        <a:ext cx="3054350" cy="8905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592975" y="3500439"/>
            <a:ext cx="773505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buFontTx/>
              <a:buNone/>
              <a:defRPr/>
            </a:pPr>
            <a:r>
              <a:rPr lang="zh-CN" altLang="en-US" sz="3000" b="1" kern="0" dirty="0">
                <a:solidFill>
                  <a:srgbClr val="FFFFFF"/>
                </a:solidFill>
              </a:rPr>
              <a:t>分子的平动能平均为</a:t>
            </a:r>
          </a:p>
          <a:p>
            <a:pPr algn="just" eaLnBrk="1" hangingPunct="1">
              <a:buFontTx/>
              <a:buNone/>
              <a:defRPr/>
            </a:pPr>
            <a:endParaRPr lang="zh-CN" altLang="en-US" sz="3000" b="1" kern="0" dirty="0">
              <a:solidFill>
                <a:srgbClr val="FFFFFF"/>
              </a:solidFill>
            </a:endParaRPr>
          </a:p>
          <a:p>
            <a:pPr algn="just" eaLnBrk="1" hangingPunct="1">
              <a:buFontTx/>
              <a:buNone/>
              <a:defRPr/>
            </a:pPr>
            <a:endParaRPr lang="en-US" altLang="zh-CN" sz="3000" b="1" kern="0" dirty="0">
              <a:solidFill>
                <a:srgbClr val="FFFFFF"/>
              </a:solidFill>
            </a:endParaRPr>
          </a:p>
        </p:txBody>
      </p:sp>
    </p:spTree>
    <p:extLst>
      <p:ext uri="{BB962C8B-B14F-4D97-AF65-F5344CB8AC3E}">
        <p14:creationId xmlns:p14="http://schemas.microsoft.com/office/powerpoint/2010/main" val="4102193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5844"/>
                                        </p:tgtEl>
                                        <p:attrNameLst>
                                          <p:attrName>style.visibility</p:attrName>
                                        </p:attrNameLst>
                                      </p:cBhvr>
                                      <p:to>
                                        <p:strVal val="visible"/>
                                      </p:to>
                                    </p:set>
                                    <p:animEffect transition="in" filter="fade">
                                      <p:cBhvr>
                                        <p:cTn id="12" dur="500"/>
                                        <p:tgtEl>
                                          <p:spTgt spid="358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5845"/>
                                        </p:tgtEl>
                                        <p:attrNameLst>
                                          <p:attrName>style.visibility</p:attrName>
                                        </p:attrNameLst>
                                      </p:cBhvr>
                                      <p:to>
                                        <p:strVal val="visible"/>
                                      </p:to>
                                    </p:set>
                                    <p:animEffect transition="in" filter="fade">
                                      <p:cBhvr>
                                        <p:cTn id="22" dur="5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0" y="3657600"/>
            <a:ext cx="7772400" cy="1143000"/>
          </a:xfrm>
        </p:spPr>
        <p:txBody>
          <a:bodyPr/>
          <a:lstStyle/>
          <a:p>
            <a:pPr eaLnBrk="1" hangingPunct="1"/>
            <a:endParaRPr lang="zh-CN" altLang="zh-CN" smtClean="0"/>
          </a:p>
        </p:txBody>
      </p:sp>
      <p:sp>
        <p:nvSpPr>
          <p:cNvPr id="36867" name="Rectangle 3"/>
          <p:cNvSpPr>
            <a:spLocks noGrp="1" noChangeArrowheads="1"/>
          </p:cNvSpPr>
          <p:nvPr>
            <p:ph type="body" idx="1"/>
          </p:nvPr>
        </p:nvSpPr>
        <p:spPr>
          <a:xfrm>
            <a:off x="443345" y="3564110"/>
            <a:ext cx="11105804" cy="1871663"/>
          </a:xfrm>
        </p:spPr>
        <p:txBody>
          <a:bodyPr/>
          <a:lstStyle/>
          <a:p>
            <a:pPr algn="just" eaLnBrk="1" hangingPunct="1">
              <a:lnSpc>
                <a:spcPct val="130000"/>
              </a:lnSpc>
            </a:pPr>
            <a:r>
              <a:rPr lang="zh-CN" altLang="en-US" sz="2800" dirty="0">
                <a:latin typeface="黑体" panose="02010609060101010101" pitchFamily="49" charset="-122"/>
                <a:ea typeface="黑体" panose="02010609060101010101" pitchFamily="49" charset="-122"/>
              </a:rPr>
              <a:t>求平均值的几条简单法则：</a:t>
            </a:r>
          </a:p>
          <a:p>
            <a:pPr algn="just" eaLnBrk="1" hangingPunct="1">
              <a:lnSpc>
                <a:spcPct val="130000"/>
              </a:lnSpc>
              <a:buFontTx/>
              <a:buNone/>
            </a:pPr>
            <a:r>
              <a:rPr lang="zh-CN" altLang="en-US" sz="2800" dirty="0">
                <a:latin typeface="黑体" panose="02010609060101010101" pitchFamily="49" charset="-122"/>
                <a:ea typeface="黑体" panose="02010609060101010101" pitchFamily="49" charset="-122"/>
              </a:rPr>
              <a:t>   </a:t>
            </a:r>
            <a:r>
              <a:rPr lang="en-US" altLang="zh-CN" sz="2800" dirty="0">
                <a:latin typeface="黑体" panose="02010609060101010101" pitchFamily="49" charset="-122"/>
                <a:ea typeface="黑体" panose="02010609060101010101" pitchFamily="49" charset="-122"/>
              </a:rPr>
              <a:t>(1)  </a:t>
            </a:r>
            <a:r>
              <a:rPr lang="zh-CN" altLang="en-US" sz="2800" dirty="0">
                <a:latin typeface="黑体" panose="02010609060101010101" pitchFamily="49" charset="-122"/>
                <a:ea typeface="黑体" panose="02010609060101010101" pitchFamily="49" charset="-122"/>
              </a:rPr>
              <a:t>设</a:t>
            </a:r>
            <a:r>
              <a:rPr lang="en-US" altLang="zh-CN" sz="2800" i="1" dirty="0">
                <a:solidFill>
                  <a:srgbClr val="FFFF99"/>
                </a:solidFill>
                <a:latin typeface="黑体" panose="02010609060101010101" pitchFamily="49" charset="-122"/>
                <a:ea typeface="黑体" panose="02010609060101010101" pitchFamily="49" charset="-122"/>
              </a:rPr>
              <a:t>a</a:t>
            </a:r>
            <a:r>
              <a:rPr lang="zh-CN" altLang="en-US" sz="2800" dirty="0">
                <a:latin typeface="黑体" panose="02010609060101010101" pitchFamily="49" charset="-122"/>
                <a:ea typeface="黑体" panose="02010609060101010101" pitchFamily="49" charset="-122"/>
              </a:rPr>
              <a:t>为常数，</a:t>
            </a:r>
            <a:r>
              <a:rPr lang="en-US" altLang="zh-CN" sz="2800" i="1" dirty="0">
                <a:solidFill>
                  <a:srgbClr val="FFFF99"/>
                </a:solidFill>
                <a:latin typeface="黑体" panose="02010609060101010101" pitchFamily="49" charset="-122"/>
                <a:ea typeface="黑体" panose="02010609060101010101" pitchFamily="49" charset="-122"/>
              </a:rPr>
              <a:t>x</a:t>
            </a:r>
            <a:r>
              <a:rPr lang="zh-CN" altLang="en-US" sz="2800" dirty="0">
                <a:latin typeface="黑体" panose="02010609060101010101" pitchFamily="49" charset="-122"/>
                <a:ea typeface="黑体" panose="02010609060101010101" pitchFamily="49" charset="-122"/>
              </a:rPr>
              <a:t>为随机变量，则</a:t>
            </a:r>
            <a:r>
              <a:rPr lang="en-US" altLang="zh-CN" sz="2800" dirty="0">
                <a:latin typeface="黑体" panose="02010609060101010101" pitchFamily="49" charset="-122"/>
                <a:ea typeface="黑体" panose="02010609060101010101" pitchFamily="49" charset="-122"/>
              </a:rPr>
              <a:t>ax</a:t>
            </a:r>
            <a:r>
              <a:rPr lang="zh-CN" altLang="en-US" sz="2800" dirty="0">
                <a:latin typeface="黑体" panose="02010609060101010101" pitchFamily="49" charset="-122"/>
                <a:ea typeface="黑体" panose="02010609060101010101" pitchFamily="49" charset="-122"/>
              </a:rPr>
              <a:t>的平均值为：</a:t>
            </a:r>
          </a:p>
        </p:txBody>
      </p:sp>
      <p:graphicFrame>
        <p:nvGraphicFramePr>
          <p:cNvPr id="36868" name="Object 6"/>
          <p:cNvGraphicFramePr>
            <a:graphicFrameLocks noChangeAspect="1"/>
          </p:cNvGraphicFramePr>
          <p:nvPr>
            <p:extLst>
              <p:ext uri="{D42A27DB-BD31-4B8C-83A1-F6EECF244321}">
                <p14:modId xmlns:p14="http://schemas.microsoft.com/office/powerpoint/2010/main" val="102984017"/>
              </p:ext>
            </p:extLst>
          </p:nvPr>
        </p:nvGraphicFramePr>
        <p:xfrm>
          <a:off x="2928939" y="5045740"/>
          <a:ext cx="6332537" cy="1012825"/>
        </p:xfrm>
        <a:graphic>
          <a:graphicData uri="http://schemas.openxmlformats.org/presentationml/2006/ole">
            <mc:AlternateContent xmlns:mc="http://schemas.openxmlformats.org/markup-compatibility/2006">
              <mc:Choice xmlns:v="urn:schemas-microsoft-com:vml" Requires="v">
                <p:oleObj spid="_x0000_s14387" name="Equation" r:id="rId3" imgW="2222500" imgH="355600" progId="Equation.3">
                  <p:embed/>
                </p:oleObj>
              </mc:Choice>
              <mc:Fallback>
                <p:oleObj name="Equation" r:id="rId3" imgW="22225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9" y="5045740"/>
                        <a:ext cx="6332537" cy="10128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3"/>
          <p:cNvSpPr txBox="1">
            <a:spLocks noChangeArrowheads="1"/>
          </p:cNvSpPr>
          <p:nvPr/>
        </p:nvSpPr>
        <p:spPr bwMode="auto">
          <a:xfrm>
            <a:off x="443345" y="260351"/>
            <a:ext cx="11039302" cy="352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lnSpc>
                <a:spcPct val="130000"/>
              </a:lnSpc>
              <a:defRPr/>
            </a:pPr>
            <a:r>
              <a:rPr lang="zh-CN" altLang="en-US" sz="2800" kern="0" dirty="0">
                <a:solidFill>
                  <a:srgbClr val="FFFFFF"/>
                </a:solidFill>
                <a:latin typeface="黑体" panose="02010609060101010101" pitchFamily="49" charset="-122"/>
                <a:ea typeface="黑体" panose="02010609060101010101" pitchFamily="49" charset="-122"/>
              </a:rPr>
              <a:t>一般而言，从粒子的微观力学行为预测体系的宏观物理量可能遇到两种情况：</a:t>
            </a:r>
            <a:endParaRPr lang="en-US" altLang="zh-CN" sz="2800" kern="0" dirty="0">
              <a:solidFill>
                <a:srgbClr val="FFFFFF"/>
              </a:solidFill>
              <a:latin typeface="黑体" panose="02010609060101010101" pitchFamily="49" charset="-122"/>
              <a:ea typeface="黑体" panose="02010609060101010101" pitchFamily="49" charset="-122"/>
            </a:endParaRPr>
          </a:p>
          <a:p>
            <a:pPr marL="0" indent="0" algn="just" eaLnBrk="1" hangingPunct="1">
              <a:lnSpc>
                <a:spcPct val="130000"/>
              </a:lnSpc>
              <a:buNone/>
              <a:defRPr/>
            </a:pPr>
            <a:r>
              <a:rPr lang="en-US" altLang="zh-CN" sz="2800" kern="0" dirty="0">
                <a:solidFill>
                  <a:srgbClr val="FFFFFF"/>
                </a:solidFill>
                <a:latin typeface="黑体" panose="02010609060101010101" pitchFamily="49" charset="-122"/>
                <a:ea typeface="黑体" panose="02010609060101010101" pitchFamily="49" charset="-122"/>
              </a:rPr>
              <a:t>  1</a:t>
            </a:r>
            <a:r>
              <a:rPr lang="zh-CN" altLang="en-US" sz="2800" kern="0" dirty="0">
                <a:solidFill>
                  <a:srgbClr val="FFFFFF"/>
                </a:solidFill>
                <a:latin typeface="黑体" panose="02010609060101010101" pitchFamily="49" charset="-122"/>
                <a:ea typeface="黑体" panose="02010609060101010101" pitchFamily="49" charset="-122"/>
              </a:rPr>
              <a:t>）</a:t>
            </a:r>
            <a:r>
              <a:rPr lang="zh-CN" altLang="en-US" sz="2800" i="1" kern="0" dirty="0">
                <a:solidFill>
                  <a:srgbClr val="FFFF99"/>
                </a:solidFill>
                <a:latin typeface="黑体" panose="02010609060101010101" pitchFamily="49" charset="-122"/>
                <a:ea typeface="黑体" panose="02010609060101010101" pitchFamily="49" charset="-122"/>
              </a:rPr>
              <a:t>有明确的微观属性与宏观性质参数相对应</a:t>
            </a:r>
            <a:r>
              <a:rPr lang="zh-CN" altLang="en-US" sz="2800" kern="0" dirty="0">
                <a:solidFill>
                  <a:srgbClr val="FFFFFF"/>
                </a:solidFill>
                <a:latin typeface="黑体" panose="02010609060101010101" pitchFamily="49" charset="-122"/>
                <a:ea typeface="黑体" panose="02010609060101010101" pitchFamily="49" charset="-122"/>
              </a:rPr>
              <a:t>，如压力对应于分子碰撞器壁的动量变化；</a:t>
            </a:r>
            <a:endParaRPr lang="en-US" altLang="zh-CN" sz="2800" kern="0" dirty="0">
              <a:solidFill>
                <a:srgbClr val="FFFFFF"/>
              </a:solidFill>
              <a:latin typeface="黑体" panose="02010609060101010101" pitchFamily="49" charset="-122"/>
              <a:ea typeface="黑体" panose="02010609060101010101" pitchFamily="49" charset="-122"/>
            </a:endParaRPr>
          </a:p>
          <a:p>
            <a:pPr marL="0" indent="0" algn="just" eaLnBrk="1" hangingPunct="1">
              <a:lnSpc>
                <a:spcPct val="130000"/>
              </a:lnSpc>
              <a:buNone/>
              <a:defRPr/>
            </a:pPr>
            <a:r>
              <a:rPr lang="en-US" altLang="zh-CN" sz="2800" kern="0" dirty="0">
                <a:solidFill>
                  <a:srgbClr val="FFFFFF"/>
                </a:solidFill>
                <a:latin typeface="黑体" panose="02010609060101010101" pitchFamily="49" charset="-122"/>
                <a:ea typeface="黑体" panose="02010609060101010101" pitchFamily="49" charset="-122"/>
              </a:rPr>
              <a:t>  2</a:t>
            </a:r>
            <a:r>
              <a:rPr lang="zh-CN" altLang="en-US" sz="2800" kern="0" dirty="0">
                <a:solidFill>
                  <a:srgbClr val="FFFFFF"/>
                </a:solidFill>
                <a:latin typeface="黑体" panose="02010609060101010101" pitchFamily="49" charset="-122"/>
                <a:ea typeface="黑体" panose="02010609060101010101" pitchFamily="49" charset="-122"/>
              </a:rPr>
              <a:t>）</a:t>
            </a:r>
            <a:r>
              <a:rPr lang="zh-CN" altLang="en-US" sz="2800" i="1" kern="0" dirty="0">
                <a:solidFill>
                  <a:srgbClr val="FFFF99"/>
                </a:solidFill>
                <a:latin typeface="黑体" panose="02010609060101010101" pitchFamily="49" charset="-122"/>
                <a:ea typeface="黑体" panose="02010609060101010101" pitchFamily="49" charset="-122"/>
              </a:rPr>
              <a:t>该宏观性质寄托于大量粒子集合运动的整体行为</a:t>
            </a:r>
            <a:r>
              <a:rPr lang="zh-CN" altLang="en-US" sz="2800" kern="0" dirty="0">
                <a:solidFill>
                  <a:srgbClr val="FFFFFF"/>
                </a:solidFill>
                <a:latin typeface="黑体" panose="02010609060101010101" pitchFamily="49" charset="-122"/>
                <a:ea typeface="黑体" panose="02010609060101010101" pitchFamily="49" charset="-122"/>
              </a:rPr>
              <a:t>，如温度和熵。</a:t>
            </a:r>
          </a:p>
        </p:txBody>
      </p:sp>
    </p:spTree>
    <p:extLst>
      <p:ext uri="{BB962C8B-B14F-4D97-AF65-F5344CB8AC3E}">
        <p14:creationId xmlns:p14="http://schemas.microsoft.com/office/powerpoint/2010/main" val="602543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gtEl>
                                        <p:attrNameLst>
                                          <p:attrName>style.visibility</p:attrName>
                                        </p:attrNameLst>
                                      </p:cBhvr>
                                      <p:to>
                                        <p:strVal val="visible"/>
                                      </p:to>
                                    </p:set>
                                    <p:animEffect transition="in" filter="fade">
                                      <p:cBhvr>
                                        <p:cTn id="17" dur="500"/>
                                        <p:tgtEl>
                                          <p:spTgt spid="368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68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pPr eaLnBrk="1" hangingPunct="1"/>
            <a:endParaRPr lang="zh-CN" altLang="zh-CN" smtClean="0"/>
          </a:p>
        </p:txBody>
      </p:sp>
      <p:sp>
        <p:nvSpPr>
          <p:cNvPr id="41987" name="Rectangle 1027"/>
          <p:cNvSpPr>
            <a:spLocks noGrp="1" noChangeArrowheads="1"/>
          </p:cNvSpPr>
          <p:nvPr>
            <p:ph type="body" idx="1"/>
          </p:nvPr>
        </p:nvSpPr>
        <p:spPr>
          <a:xfrm>
            <a:off x="609599" y="809367"/>
            <a:ext cx="11249891" cy="1439862"/>
          </a:xfrm>
        </p:spPr>
        <p:txBody>
          <a:bodyPr/>
          <a:lstStyle/>
          <a:p>
            <a:pPr eaLnBrk="1" hangingPunct="1">
              <a:lnSpc>
                <a:spcPct val="120000"/>
              </a:lnSpc>
              <a:buFontTx/>
              <a:buNone/>
            </a:pPr>
            <a:r>
              <a:rPr lang="zh-CN" altLang="en-US" sz="2800" dirty="0">
                <a:ea typeface="黑体" panose="02010609060101010101" pitchFamily="49" charset="-122"/>
              </a:rPr>
              <a:t>（</a:t>
            </a:r>
            <a:r>
              <a:rPr lang="en-US" altLang="zh-CN" sz="2800" dirty="0">
                <a:ea typeface="黑体" panose="02010609060101010101" pitchFamily="49" charset="-122"/>
              </a:rPr>
              <a:t>2</a:t>
            </a:r>
            <a:r>
              <a:rPr lang="zh-CN" altLang="en-US" sz="2800" dirty="0">
                <a:ea typeface="黑体" panose="02010609060101010101" pitchFamily="49" charset="-122"/>
              </a:rPr>
              <a:t>）设</a:t>
            </a:r>
            <a:r>
              <a:rPr lang="en-US" altLang="zh-CN" sz="2800" i="1" dirty="0">
                <a:solidFill>
                  <a:srgbClr val="FFFF99"/>
                </a:solidFill>
                <a:ea typeface="黑体" panose="02010609060101010101" pitchFamily="49" charset="-122"/>
              </a:rPr>
              <a:t>x</a:t>
            </a:r>
            <a:r>
              <a:rPr lang="zh-CN" altLang="en-US" sz="2800" dirty="0">
                <a:ea typeface="黑体" panose="02010609060101010101" pitchFamily="49" charset="-122"/>
              </a:rPr>
              <a:t>和</a:t>
            </a:r>
            <a:r>
              <a:rPr lang="en-US" altLang="zh-CN" sz="2800" i="1" dirty="0">
                <a:solidFill>
                  <a:srgbClr val="FFFF99"/>
                </a:solidFill>
                <a:ea typeface="黑体" panose="02010609060101010101" pitchFamily="49" charset="-122"/>
              </a:rPr>
              <a:t>y</a:t>
            </a:r>
            <a:r>
              <a:rPr lang="zh-CN" altLang="en-US" sz="2800" dirty="0">
                <a:ea typeface="黑体" panose="02010609060101010101" pitchFamily="49" charset="-122"/>
              </a:rPr>
              <a:t>为独立的随机变量，则联属出现随机值</a:t>
            </a:r>
            <a:r>
              <a:rPr lang="en-US" altLang="zh-CN" sz="2800" i="1" dirty="0">
                <a:solidFill>
                  <a:srgbClr val="FFFF99"/>
                </a:solidFill>
                <a:ea typeface="黑体" panose="02010609060101010101" pitchFamily="49" charset="-122"/>
              </a:rPr>
              <a:t>x</a:t>
            </a:r>
            <a:r>
              <a:rPr lang="en-US" altLang="zh-CN" sz="2800" i="1" baseline="-25000" dirty="0">
                <a:solidFill>
                  <a:srgbClr val="FFFF99"/>
                </a:solidFill>
                <a:ea typeface="黑体" panose="02010609060101010101" pitchFamily="49" charset="-122"/>
              </a:rPr>
              <a:t>i</a:t>
            </a:r>
            <a:r>
              <a:rPr lang="zh-CN" altLang="en-US" sz="2800" dirty="0">
                <a:ea typeface="黑体" panose="02010609060101010101" pitchFamily="49" charset="-122"/>
              </a:rPr>
              <a:t>和</a:t>
            </a:r>
            <a:r>
              <a:rPr lang="en-US" altLang="zh-CN" sz="2800" i="1" dirty="0" err="1">
                <a:solidFill>
                  <a:srgbClr val="FFFF99"/>
                </a:solidFill>
                <a:ea typeface="黑体" panose="02010609060101010101" pitchFamily="49" charset="-122"/>
              </a:rPr>
              <a:t>y</a:t>
            </a:r>
            <a:r>
              <a:rPr lang="en-US" altLang="zh-CN" sz="2800" i="1" baseline="-25000" dirty="0" err="1">
                <a:solidFill>
                  <a:srgbClr val="FFFF99"/>
                </a:solidFill>
                <a:ea typeface="黑体" panose="02010609060101010101" pitchFamily="49" charset="-122"/>
              </a:rPr>
              <a:t>i</a:t>
            </a:r>
            <a:r>
              <a:rPr lang="en-US" altLang="zh-CN" sz="2800" i="1" dirty="0">
                <a:ea typeface="黑体" panose="02010609060101010101" pitchFamily="49" charset="-122"/>
              </a:rPr>
              <a:t>  </a:t>
            </a:r>
            <a:r>
              <a:rPr lang="zh-CN" altLang="en-US" sz="2800" dirty="0">
                <a:ea typeface="黑体" panose="02010609060101010101" pitchFamily="49" charset="-122"/>
              </a:rPr>
              <a:t>的几率为：</a:t>
            </a:r>
          </a:p>
        </p:txBody>
      </p:sp>
      <p:graphicFrame>
        <p:nvGraphicFramePr>
          <p:cNvPr id="41988" name="Object 1028"/>
          <p:cNvGraphicFramePr>
            <a:graphicFrameLocks noChangeAspect="1"/>
          </p:cNvGraphicFramePr>
          <p:nvPr/>
        </p:nvGraphicFramePr>
        <p:xfrm>
          <a:off x="2076451" y="1700213"/>
          <a:ext cx="8188325" cy="895350"/>
        </p:xfrm>
        <a:graphic>
          <a:graphicData uri="http://schemas.openxmlformats.org/presentationml/2006/ole">
            <mc:AlternateContent xmlns:mc="http://schemas.openxmlformats.org/markup-compatibility/2006">
              <mc:Choice xmlns:v="urn:schemas-microsoft-com:vml" Requires="v">
                <p:oleObj spid="_x0000_s15509" name="Equation" r:id="rId3" imgW="3251200" imgH="355600" progId="Equation.3">
                  <p:embed/>
                </p:oleObj>
              </mc:Choice>
              <mc:Fallback>
                <p:oleObj name="Equation" r:id="rId3" imgW="32512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6451" y="1700213"/>
                        <a:ext cx="8188325" cy="8953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9" name="Object 1029"/>
          <p:cNvGraphicFramePr>
            <a:graphicFrameLocks noChangeAspect="1"/>
          </p:cNvGraphicFramePr>
          <p:nvPr/>
        </p:nvGraphicFramePr>
        <p:xfrm>
          <a:off x="2063750" y="2708276"/>
          <a:ext cx="5340350" cy="1033463"/>
        </p:xfrm>
        <a:graphic>
          <a:graphicData uri="http://schemas.openxmlformats.org/presentationml/2006/ole">
            <mc:AlternateContent xmlns:mc="http://schemas.openxmlformats.org/markup-compatibility/2006">
              <mc:Choice xmlns:v="urn:schemas-microsoft-com:vml" Requires="v">
                <p:oleObj spid="_x0000_s15510" name="Equation" r:id="rId5" imgW="1905000" imgH="368300" progId="Equation.3">
                  <p:embed/>
                </p:oleObj>
              </mc:Choice>
              <mc:Fallback>
                <p:oleObj name="Equation" r:id="rId5" imgW="1905000" imgH="368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63750" y="2708276"/>
                        <a:ext cx="5340350" cy="10334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90" name="Object 1030"/>
          <p:cNvGraphicFramePr>
            <a:graphicFrameLocks noChangeAspect="1"/>
          </p:cNvGraphicFramePr>
          <p:nvPr/>
        </p:nvGraphicFramePr>
        <p:xfrm>
          <a:off x="2063751" y="3789364"/>
          <a:ext cx="7432675" cy="1512887"/>
        </p:xfrm>
        <a:graphic>
          <a:graphicData uri="http://schemas.openxmlformats.org/presentationml/2006/ole">
            <mc:AlternateContent xmlns:mc="http://schemas.openxmlformats.org/markup-compatibility/2006">
              <mc:Choice xmlns:v="urn:schemas-microsoft-com:vml" Requires="v">
                <p:oleObj spid="_x0000_s15511" name="Equation" r:id="rId7" imgW="2870200" imgH="584200" progId="Equation.3">
                  <p:embed/>
                </p:oleObj>
              </mc:Choice>
              <mc:Fallback>
                <p:oleObj name="Equation" r:id="rId7" imgW="2870200" imgH="584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63751" y="3789364"/>
                        <a:ext cx="7432675" cy="15128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027"/>
          <p:cNvSpPr txBox="1">
            <a:spLocks noChangeArrowheads="1"/>
          </p:cNvSpPr>
          <p:nvPr/>
        </p:nvSpPr>
        <p:spPr bwMode="auto">
          <a:xfrm>
            <a:off x="2208213" y="5445126"/>
            <a:ext cx="79248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buFontTx/>
              <a:buNone/>
              <a:defRPr/>
            </a:pPr>
            <a:r>
              <a:rPr lang="zh-CN" altLang="en-US" sz="2800" kern="0" dirty="0">
                <a:solidFill>
                  <a:srgbClr val="FFFF99"/>
                </a:solidFill>
                <a:ea typeface="黑体" panose="02010609060101010101" pitchFamily="49" charset="-122"/>
              </a:rPr>
              <a:t>二量之和的平均值等于其平均值之和。</a:t>
            </a:r>
          </a:p>
        </p:txBody>
      </p:sp>
    </p:spTree>
    <p:extLst>
      <p:ext uri="{BB962C8B-B14F-4D97-AF65-F5344CB8AC3E}">
        <p14:creationId xmlns:p14="http://schemas.microsoft.com/office/powerpoint/2010/main" val="36842665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310640" y="3657600"/>
            <a:ext cx="7772400" cy="1143000"/>
          </a:xfrm>
        </p:spPr>
        <p:txBody>
          <a:bodyPr/>
          <a:lstStyle/>
          <a:p>
            <a:pPr eaLnBrk="1" hangingPunct="1"/>
            <a:endParaRPr lang="zh-CN" altLang="zh-CN" smtClean="0"/>
          </a:p>
        </p:txBody>
      </p:sp>
      <p:sp>
        <p:nvSpPr>
          <p:cNvPr id="43011" name="Rectangle 3"/>
          <p:cNvSpPr>
            <a:spLocks noGrp="1" noChangeArrowheads="1"/>
          </p:cNvSpPr>
          <p:nvPr>
            <p:ph type="body" idx="1"/>
          </p:nvPr>
        </p:nvSpPr>
        <p:spPr>
          <a:xfrm>
            <a:off x="753687" y="354562"/>
            <a:ext cx="10806546" cy="1728788"/>
          </a:xfrm>
        </p:spPr>
        <p:txBody>
          <a:bodyPr/>
          <a:lstStyle/>
          <a:p>
            <a:pPr algn="just" eaLnBrk="1" hangingPunct="1">
              <a:lnSpc>
                <a:spcPct val="120000"/>
              </a:lnSpc>
            </a:pPr>
            <a:r>
              <a:rPr lang="zh-CN" altLang="en-US" sz="2800" dirty="0">
                <a:ea typeface="黑体" panose="02010609060101010101" pitchFamily="49" charset="-122"/>
              </a:rPr>
              <a:t>例</a:t>
            </a:r>
            <a:r>
              <a:rPr lang="en-US" altLang="zh-CN" sz="2800" dirty="0">
                <a:ea typeface="黑体" panose="02010609060101010101" pitchFamily="49" charset="-122"/>
              </a:rPr>
              <a:t>2  </a:t>
            </a:r>
            <a:r>
              <a:rPr lang="zh-CN" altLang="en-US" sz="2800" dirty="0">
                <a:ea typeface="黑体" panose="02010609060101010101" pitchFamily="49" charset="-122"/>
              </a:rPr>
              <a:t>分掷两颗骰子，以</a:t>
            </a:r>
            <a:r>
              <a:rPr lang="en-US" altLang="zh-CN" sz="2800" i="1" dirty="0" err="1">
                <a:ea typeface="黑体" panose="02010609060101010101" pitchFamily="49" charset="-122"/>
              </a:rPr>
              <a:t>x</a:t>
            </a:r>
            <a:r>
              <a:rPr lang="en-US" altLang="zh-CN" sz="2800" i="1" baseline="-25000" dirty="0" err="1">
                <a:ea typeface="黑体" panose="02010609060101010101" pitchFamily="49" charset="-122"/>
              </a:rPr>
              <a:t>i</a:t>
            </a:r>
            <a:r>
              <a:rPr lang="en-US" altLang="zh-CN" sz="2800" dirty="0" err="1">
                <a:ea typeface="黑体" panose="02010609060101010101" pitchFamily="49" charset="-122"/>
              </a:rPr>
              <a:t>,</a:t>
            </a:r>
            <a:r>
              <a:rPr lang="en-US" altLang="zh-CN" sz="2800" i="1" dirty="0" err="1">
                <a:ea typeface="黑体" panose="02010609060101010101" pitchFamily="49" charset="-122"/>
              </a:rPr>
              <a:t>P</a:t>
            </a:r>
            <a:r>
              <a:rPr lang="en-US" altLang="zh-CN" sz="2800" i="1" dirty="0">
                <a:ea typeface="黑体" panose="02010609060101010101" pitchFamily="49" charset="-122"/>
              </a:rPr>
              <a:t>(x</a:t>
            </a:r>
            <a:r>
              <a:rPr lang="en-US" altLang="zh-CN" sz="2800" i="1" baseline="-25000" dirty="0">
                <a:ea typeface="黑体" panose="02010609060101010101" pitchFamily="49" charset="-122"/>
              </a:rPr>
              <a:t>i</a:t>
            </a:r>
            <a:r>
              <a:rPr lang="en-US" altLang="zh-CN" sz="2800" i="1" dirty="0">
                <a:ea typeface="黑体" panose="02010609060101010101" pitchFamily="49" charset="-122"/>
              </a:rPr>
              <a:t>)</a:t>
            </a:r>
            <a:r>
              <a:rPr lang="zh-CN" altLang="en-US" sz="2800" dirty="0">
                <a:ea typeface="黑体" panose="02010609060101010101" pitchFamily="49" charset="-122"/>
              </a:rPr>
              <a:t>和</a:t>
            </a:r>
            <a:r>
              <a:rPr lang="en-US" altLang="zh-CN" sz="2800" i="1" dirty="0" err="1">
                <a:ea typeface="黑体" panose="02010609060101010101" pitchFamily="49" charset="-122"/>
              </a:rPr>
              <a:t>y</a:t>
            </a:r>
            <a:r>
              <a:rPr lang="en-US" altLang="zh-CN" sz="2800" i="1" baseline="-25000" dirty="0" err="1">
                <a:ea typeface="黑体" panose="02010609060101010101" pitchFamily="49" charset="-122"/>
              </a:rPr>
              <a:t>i</a:t>
            </a:r>
            <a:r>
              <a:rPr lang="en-US" altLang="zh-CN" sz="2800" dirty="0" err="1">
                <a:ea typeface="黑体" panose="02010609060101010101" pitchFamily="49" charset="-122"/>
              </a:rPr>
              <a:t>,</a:t>
            </a:r>
            <a:r>
              <a:rPr lang="en-US" altLang="zh-CN" sz="2800" i="1" dirty="0" err="1">
                <a:ea typeface="黑体" panose="02010609060101010101" pitchFamily="49" charset="-122"/>
              </a:rPr>
              <a:t>P</a:t>
            </a:r>
            <a:r>
              <a:rPr lang="en-US" altLang="zh-CN" sz="2800" i="1" dirty="0">
                <a:ea typeface="黑体" panose="02010609060101010101" pitchFamily="49" charset="-122"/>
              </a:rPr>
              <a:t>(</a:t>
            </a:r>
            <a:r>
              <a:rPr lang="en-US" altLang="zh-CN" sz="2800" i="1" dirty="0" err="1">
                <a:ea typeface="黑体" panose="02010609060101010101" pitchFamily="49" charset="-122"/>
              </a:rPr>
              <a:t>y</a:t>
            </a:r>
            <a:r>
              <a:rPr lang="en-US" altLang="zh-CN" sz="2800" i="1" baseline="-25000" dirty="0" err="1">
                <a:ea typeface="黑体" panose="02010609060101010101" pitchFamily="49" charset="-122"/>
              </a:rPr>
              <a:t>i</a:t>
            </a:r>
            <a:r>
              <a:rPr lang="en-US" altLang="zh-CN" sz="2800" i="1" dirty="0">
                <a:ea typeface="黑体" panose="02010609060101010101" pitchFamily="49" charset="-122"/>
              </a:rPr>
              <a:t>)</a:t>
            </a:r>
            <a:r>
              <a:rPr lang="zh-CN" altLang="en-US" sz="2800" dirty="0">
                <a:ea typeface="黑体" panose="02010609060101010101" pitchFamily="49" charset="-122"/>
              </a:rPr>
              <a:t>分别表示第一和第二颗骰子的随机点数及其出现几率，将每次掷出的点数相加再求平均值。</a:t>
            </a:r>
          </a:p>
        </p:txBody>
      </p:sp>
      <p:graphicFrame>
        <p:nvGraphicFramePr>
          <p:cNvPr id="38916" name="Object 5"/>
          <p:cNvGraphicFramePr>
            <a:graphicFrameLocks noChangeAspect="1"/>
          </p:cNvGraphicFramePr>
          <p:nvPr>
            <p:extLst>
              <p:ext uri="{D42A27DB-BD31-4B8C-83A1-F6EECF244321}">
                <p14:modId xmlns:p14="http://schemas.microsoft.com/office/powerpoint/2010/main" val="1398085090"/>
              </p:ext>
            </p:extLst>
          </p:nvPr>
        </p:nvGraphicFramePr>
        <p:xfrm>
          <a:off x="1232853" y="4581526"/>
          <a:ext cx="2881312" cy="650875"/>
        </p:xfrm>
        <a:graphic>
          <a:graphicData uri="http://schemas.openxmlformats.org/presentationml/2006/ole">
            <mc:AlternateContent xmlns:mc="http://schemas.openxmlformats.org/markup-compatibility/2006">
              <mc:Choice xmlns:v="urn:schemas-microsoft-com:vml" Requires="v">
                <p:oleObj spid="_x0000_s16484" name="公式" r:id="rId3" imgW="1066800" imgH="241300" progId="Equation.3">
                  <p:embed/>
                </p:oleObj>
              </mc:Choice>
              <mc:Fallback>
                <p:oleObj name="公式" r:id="rId3" imgW="10668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853" y="4581526"/>
                        <a:ext cx="2881312" cy="6508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7" name="Object 6"/>
          <p:cNvGraphicFramePr>
            <a:graphicFrameLocks noChangeAspect="1"/>
          </p:cNvGraphicFramePr>
          <p:nvPr>
            <p:extLst>
              <p:ext uri="{D42A27DB-BD31-4B8C-83A1-F6EECF244321}">
                <p14:modId xmlns:p14="http://schemas.microsoft.com/office/powerpoint/2010/main" val="3321763623"/>
              </p:ext>
            </p:extLst>
          </p:nvPr>
        </p:nvGraphicFramePr>
        <p:xfrm>
          <a:off x="1847015" y="2276014"/>
          <a:ext cx="8099425" cy="1165225"/>
        </p:xfrm>
        <a:graphic>
          <a:graphicData uri="http://schemas.openxmlformats.org/presentationml/2006/ole">
            <mc:AlternateContent xmlns:mc="http://schemas.openxmlformats.org/markup-compatibility/2006">
              <mc:Choice xmlns:v="urn:schemas-microsoft-com:vml" Requires="v">
                <p:oleObj spid="_x0000_s16485" name="Equation" r:id="rId5" imgW="2997200" imgH="431800" progId="Equation.3">
                  <p:embed/>
                </p:oleObj>
              </mc:Choice>
              <mc:Fallback>
                <p:oleObj name="Equation" r:id="rId5" imgW="29972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7015" y="2276014"/>
                        <a:ext cx="8099425" cy="11652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1048787" y="5300664"/>
            <a:ext cx="8586788"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lnSpc>
                <a:spcPct val="120000"/>
              </a:lnSpc>
              <a:buFontTx/>
              <a:buNone/>
              <a:defRPr/>
            </a:pPr>
            <a:r>
              <a:rPr lang="zh-CN" altLang="en-US" sz="2800" kern="0" dirty="0">
                <a:solidFill>
                  <a:srgbClr val="FFFFFF"/>
                </a:solidFill>
                <a:ea typeface="黑体" panose="02010609060101010101" pitchFamily="49" charset="-122"/>
              </a:rPr>
              <a:t>这相当于同时掷两颗骰子所给出的平均点数。</a:t>
            </a:r>
          </a:p>
        </p:txBody>
      </p:sp>
      <p:sp>
        <p:nvSpPr>
          <p:cNvPr id="7" name="Rectangle 3"/>
          <p:cNvSpPr txBox="1">
            <a:spLocks noChangeArrowheads="1"/>
          </p:cNvSpPr>
          <p:nvPr/>
        </p:nvSpPr>
        <p:spPr bwMode="auto">
          <a:xfrm>
            <a:off x="1119447" y="1506393"/>
            <a:ext cx="10313324"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buNone/>
              <a:defRPr/>
            </a:pPr>
            <a:r>
              <a:rPr lang="zh-CN" altLang="en-US" sz="2800" kern="0" dirty="0">
                <a:solidFill>
                  <a:srgbClr val="FFFFFF"/>
                </a:solidFill>
                <a:ea typeface="黑体" panose="02010609060101010101" pitchFamily="49" charset="-122"/>
              </a:rPr>
              <a:t>解：骰子的点数</a:t>
            </a:r>
            <a:r>
              <a:rPr lang="en-US" altLang="zh-CN" sz="2800" i="1" kern="0" dirty="0">
                <a:solidFill>
                  <a:srgbClr val="FFFFFF"/>
                </a:solidFill>
                <a:ea typeface="黑体" panose="02010609060101010101" pitchFamily="49" charset="-122"/>
              </a:rPr>
              <a:t>x</a:t>
            </a:r>
            <a:r>
              <a:rPr lang="en-US" altLang="zh-CN" sz="2800" i="1" kern="0" baseline="-25000" dirty="0">
                <a:solidFill>
                  <a:srgbClr val="FFFFFF"/>
                </a:solidFill>
                <a:ea typeface="黑体" panose="02010609060101010101" pitchFamily="49" charset="-122"/>
              </a:rPr>
              <a:t>i</a:t>
            </a:r>
            <a:r>
              <a:rPr lang="zh-CN" altLang="en-US" sz="2800" kern="0" dirty="0">
                <a:solidFill>
                  <a:srgbClr val="FFFFFF"/>
                </a:solidFill>
                <a:ea typeface="黑体" panose="02010609060101010101" pitchFamily="49" charset="-122"/>
              </a:rPr>
              <a:t>和</a:t>
            </a:r>
            <a:r>
              <a:rPr lang="en-US" altLang="zh-CN" sz="2800" i="1" kern="0" dirty="0" err="1">
                <a:solidFill>
                  <a:srgbClr val="FFFFFF"/>
                </a:solidFill>
                <a:ea typeface="黑体" panose="02010609060101010101" pitchFamily="49" charset="-122"/>
              </a:rPr>
              <a:t>y</a:t>
            </a:r>
            <a:r>
              <a:rPr lang="en-US" altLang="zh-CN" sz="2800" i="1" kern="0" baseline="-25000" dirty="0" err="1">
                <a:solidFill>
                  <a:srgbClr val="FFFFFF"/>
                </a:solidFill>
                <a:ea typeface="黑体" panose="02010609060101010101" pitchFamily="49" charset="-122"/>
              </a:rPr>
              <a:t>i</a:t>
            </a:r>
            <a:r>
              <a:rPr lang="zh-CN" altLang="en-US" sz="2800" kern="0" dirty="0">
                <a:solidFill>
                  <a:srgbClr val="FFFFFF"/>
                </a:solidFill>
                <a:ea typeface="黑体" panose="02010609060101010101" pitchFamily="49" charset="-122"/>
              </a:rPr>
              <a:t>从</a:t>
            </a:r>
            <a:r>
              <a:rPr lang="en-US" altLang="zh-CN" sz="2800" kern="0" dirty="0">
                <a:solidFill>
                  <a:srgbClr val="FFFFFF"/>
                </a:solidFill>
                <a:ea typeface="黑体" panose="02010609060101010101" pitchFamily="49" charset="-122"/>
              </a:rPr>
              <a:t>1</a:t>
            </a:r>
            <a:r>
              <a:rPr lang="zh-CN" altLang="en-US" sz="2800" kern="0" dirty="0">
                <a:solidFill>
                  <a:srgbClr val="FFFFFF"/>
                </a:solidFill>
                <a:ea typeface="黑体" panose="02010609060101010101" pitchFamily="49" charset="-122"/>
              </a:rPr>
              <a:t>至</a:t>
            </a:r>
            <a:r>
              <a:rPr lang="en-US" altLang="zh-CN" sz="2800" kern="0" dirty="0">
                <a:solidFill>
                  <a:srgbClr val="FFFFFF"/>
                </a:solidFill>
                <a:ea typeface="黑体" panose="02010609060101010101" pitchFamily="49" charset="-122"/>
              </a:rPr>
              <a:t>6</a:t>
            </a:r>
            <a:r>
              <a:rPr lang="zh-CN" altLang="en-US" sz="2800" kern="0" dirty="0">
                <a:solidFill>
                  <a:srgbClr val="FFFFFF"/>
                </a:solidFill>
                <a:ea typeface="黑体" panose="02010609060101010101" pitchFamily="49" charset="-122"/>
              </a:rPr>
              <a:t>，且</a:t>
            </a:r>
            <a:r>
              <a:rPr lang="zh-CN" altLang="en-US" sz="2800" i="1" kern="0" dirty="0">
                <a:solidFill>
                  <a:srgbClr val="FFFFFF"/>
                </a:solidFill>
                <a:ea typeface="黑体" panose="02010609060101010101" pitchFamily="49" charset="-122"/>
              </a:rPr>
              <a:t>  </a:t>
            </a:r>
            <a:r>
              <a:rPr lang="en-US" altLang="zh-CN" sz="2800" i="1" kern="0" dirty="0">
                <a:solidFill>
                  <a:srgbClr val="FFFFFF"/>
                </a:solidFill>
                <a:ea typeface="黑体" panose="02010609060101010101" pitchFamily="49" charset="-122"/>
              </a:rPr>
              <a:t>P(x</a:t>
            </a:r>
            <a:r>
              <a:rPr lang="en-US" altLang="zh-CN" sz="2800" i="1" kern="0" baseline="-25000" dirty="0">
                <a:solidFill>
                  <a:srgbClr val="FFFFFF"/>
                </a:solidFill>
                <a:ea typeface="黑体" panose="02010609060101010101" pitchFamily="49" charset="-122"/>
              </a:rPr>
              <a:t>i</a:t>
            </a:r>
            <a:r>
              <a:rPr lang="en-US" altLang="zh-CN" sz="2800" i="1"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a:t>
            </a:r>
            <a:r>
              <a:rPr lang="en-US" altLang="zh-CN" sz="2800" i="1" kern="0" dirty="0">
                <a:solidFill>
                  <a:srgbClr val="FFFFFF"/>
                </a:solidFill>
                <a:ea typeface="黑体" panose="02010609060101010101" pitchFamily="49" charset="-122"/>
              </a:rPr>
              <a:t>P(</a:t>
            </a:r>
            <a:r>
              <a:rPr lang="en-US" altLang="zh-CN" sz="2800" i="1" kern="0" dirty="0" err="1">
                <a:solidFill>
                  <a:srgbClr val="FFFFFF"/>
                </a:solidFill>
                <a:ea typeface="黑体" panose="02010609060101010101" pitchFamily="49" charset="-122"/>
              </a:rPr>
              <a:t>y</a:t>
            </a:r>
            <a:r>
              <a:rPr lang="en-US" altLang="zh-CN" sz="2800" i="1" kern="0" baseline="-25000" dirty="0" err="1">
                <a:solidFill>
                  <a:srgbClr val="FFFFFF"/>
                </a:solidFill>
                <a:ea typeface="黑体" panose="02010609060101010101" pitchFamily="49" charset="-122"/>
              </a:rPr>
              <a:t>i</a:t>
            </a:r>
            <a:r>
              <a:rPr lang="en-US" altLang="zh-CN" sz="2800" i="1"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=1/6</a:t>
            </a:r>
          </a:p>
        </p:txBody>
      </p:sp>
      <p:sp>
        <p:nvSpPr>
          <p:cNvPr id="8" name="Rectangle 3"/>
          <p:cNvSpPr txBox="1">
            <a:spLocks noChangeArrowheads="1"/>
          </p:cNvSpPr>
          <p:nvPr/>
        </p:nvSpPr>
        <p:spPr bwMode="auto">
          <a:xfrm>
            <a:off x="1083629" y="3933825"/>
            <a:ext cx="8586787"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lnSpc>
                <a:spcPct val="120000"/>
              </a:lnSpc>
              <a:buFontTx/>
              <a:buNone/>
              <a:defRPr/>
            </a:pPr>
            <a:r>
              <a:rPr lang="zh-CN" altLang="en-US" sz="2800" kern="0" dirty="0">
                <a:solidFill>
                  <a:srgbClr val="FFFFFF"/>
                </a:solidFill>
                <a:ea typeface="黑体" panose="02010609060101010101" pitchFamily="49" charset="-122"/>
              </a:rPr>
              <a:t>于是</a:t>
            </a:r>
          </a:p>
        </p:txBody>
      </p:sp>
    </p:spTree>
    <p:extLst>
      <p:ext uri="{BB962C8B-B14F-4D97-AF65-F5344CB8AC3E}">
        <p14:creationId xmlns:p14="http://schemas.microsoft.com/office/powerpoint/2010/main" val="946918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8917"/>
                                        </p:tgtEl>
                                        <p:attrNameLst>
                                          <p:attrName>style.visibility</p:attrName>
                                        </p:attrNameLst>
                                      </p:cBhvr>
                                      <p:to>
                                        <p:strVal val="visible"/>
                                      </p:to>
                                    </p:set>
                                    <p:animEffect transition="in" filter="fade">
                                      <p:cBhvr>
                                        <p:cTn id="12" dur="500"/>
                                        <p:tgtEl>
                                          <p:spTgt spid="389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nodeType="withEffect">
                                  <p:stCondLst>
                                    <p:cond delay="0"/>
                                  </p:stCondLst>
                                  <p:childTnLst>
                                    <p:set>
                                      <p:cBhvr>
                                        <p:cTn id="19" dur="1" fill="hold">
                                          <p:stCondLst>
                                            <p:cond delay="0"/>
                                          </p:stCondLst>
                                        </p:cTn>
                                        <p:tgtEl>
                                          <p:spTgt spid="38916"/>
                                        </p:tgtEl>
                                        <p:attrNameLst>
                                          <p:attrName>style.visibility</p:attrName>
                                        </p:attrNameLst>
                                      </p:cBhvr>
                                      <p:to>
                                        <p:strVal val="visible"/>
                                      </p:to>
                                    </p:set>
                                    <p:animEffect transition="in" filter="fade">
                                      <p:cBhvr>
                                        <p:cTn id="20" dur="500"/>
                                        <p:tgtEl>
                                          <p:spTgt spid="3891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753687" y="549275"/>
            <a:ext cx="10474037" cy="3816350"/>
          </a:xfrm>
        </p:spPr>
        <p:txBody>
          <a:bodyPr/>
          <a:lstStyle/>
          <a:p>
            <a:pPr eaLnBrk="1" hangingPunct="1">
              <a:buFontTx/>
              <a:buNone/>
            </a:pPr>
            <a:r>
              <a:rPr lang="zh-CN" altLang="en-US" sz="2800">
                <a:ea typeface="黑体" panose="02010609060101010101" pitchFamily="49" charset="-122"/>
              </a:rPr>
              <a:t>（</a:t>
            </a:r>
            <a:r>
              <a:rPr lang="en-US" altLang="zh-CN" sz="2800">
                <a:ea typeface="黑体" panose="02010609060101010101" pitchFamily="49" charset="-122"/>
              </a:rPr>
              <a:t>3</a:t>
            </a:r>
            <a:r>
              <a:rPr lang="zh-CN" altLang="en-US" sz="2800">
                <a:ea typeface="黑体" panose="02010609060101010101" pitchFamily="49" charset="-122"/>
              </a:rPr>
              <a:t>）依</a:t>
            </a:r>
            <a:r>
              <a:rPr lang="en-US" altLang="zh-CN" sz="2800">
                <a:ea typeface="黑体" panose="02010609060101010101" pitchFamily="49" charset="-122"/>
              </a:rPr>
              <a:t>(2)</a:t>
            </a:r>
            <a:r>
              <a:rPr lang="zh-CN" altLang="en-US" sz="2800">
                <a:ea typeface="黑体" panose="02010609060101010101" pitchFamily="49" charset="-122"/>
              </a:rPr>
              <a:t>中假设还可导出：</a:t>
            </a:r>
          </a:p>
          <a:p>
            <a:pPr eaLnBrk="1" hangingPunct="1">
              <a:buFontTx/>
              <a:buNone/>
            </a:pPr>
            <a:endParaRPr lang="zh-CN" altLang="en-US" sz="2800">
              <a:ea typeface="黑体" panose="02010609060101010101" pitchFamily="49" charset="-122"/>
            </a:endParaRPr>
          </a:p>
          <a:p>
            <a:pPr eaLnBrk="1" hangingPunct="1">
              <a:buFontTx/>
              <a:buNone/>
            </a:pPr>
            <a:endParaRPr lang="zh-CN" altLang="en-US" sz="2800">
              <a:ea typeface="黑体" panose="02010609060101010101" pitchFamily="49" charset="-122"/>
            </a:endParaRPr>
          </a:p>
          <a:p>
            <a:pPr eaLnBrk="1" hangingPunct="1">
              <a:buFontTx/>
              <a:buNone/>
            </a:pPr>
            <a:endParaRPr lang="zh-CN" altLang="en-US" sz="2800">
              <a:ea typeface="黑体" panose="02010609060101010101" pitchFamily="49" charset="-122"/>
            </a:endParaRPr>
          </a:p>
          <a:p>
            <a:pPr eaLnBrk="1" hangingPunct="1">
              <a:buFontTx/>
              <a:buNone/>
            </a:pPr>
            <a:endParaRPr lang="zh-CN" altLang="en-US" sz="2800">
              <a:ea typeface="黑体" panose="02010609060101010101" pitchFamily="49" charset="-122"/>
            </a:endParaRPr>
          </a:p>
          <a:p>
            <a:pPr eaLnBrk="1" hangingPunct="1">
              <a:buFontTx/>
              <a:buNone/>
            </a:pPr>
            <a:endParaRPr lang="en-US" altLang="zh-CN" sz="2800">
              <a:solidFill>
                <a:srgbClr val="FFFF99"/>
              </a:solidFill>
              <a:ea typeface="黑体" panose="02010609060101010101" pitchFamily="49" charset="-122"/>
            </a:endParaRPr>
          </a:p>
          <a:p>
            <a:pPr eaLnBrk="1" hangingPunct="1">
              <a:buFontTx/>
              <a:buNone/>
            </a:pPr>
            <a:r>
              <a:rPr lang="zh-CN" altLang="en-US" sz="2800">
                <a:solidFill>
                  <a:srgbClr val="FFFF99"/>
                </a:solidFill>
                <a:ea typeface="黑体" panose="02010609060101010101" pitchFamily="49" charset="-122"/>
              </a:rPr>
              <a:t>二量积之平均值等于二量平均值之积</a:t>
            </a:r>
            <a:r>
              <a:rPr lang="zh-CN" altLang="en-US" sz="2800">
                <a:ea typeface="黑体" panose="02010609060101010101" pitchFamily="49" charset="-122"/>
              </a:rPr>
              <a:t>。</a:t>
            </a:r>
          </a:p>
        </p:txBody>
      </p:sp>
      <p:graphicFrame>
        <p:nvGraphicFramePr>
          <p:cNvPr id="44035" name="Object 4"/>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17557" name="Equation" r:id="rId3" imgW="114151" imgH="215619" progId="Equation.3">
                  <p:embed/>
                </p:oleObj>
              </mc:Choice>
              <mc:Fallback>
                <p:oleObj name="Equation"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036" name="Object 5"/>
          <p:cNvGraphicFramePr>
            <a:graphicFrameLocks noChangeAspect="1"/>
          </p:cNvGraphicFramePr>
          <p:nvPr/>
        </p:nvGraphicFramePr>
        <p:xfrm>
          <a:off x="2927350" y="1341439"/>
          <a:ext cx="5657850" cy="2066925"/>
        </p:xfrm>
        <a:graphic>
          <a:graphicData uri="http://schemas.openxmlformats.org/presentationml/2006/ole">
            <mc:AlternateContent xmlns:mc="http://schemas.openxmlformats.org/markup-compatibility/2006">
              <mc:Choice xmlns:v="urn:schemas-microsoft-com:vml" Requires="v">
                <p:oleObj spid="_x0000_s17558" name="Equation" r:id="rId5" imgW="2019300" imgH="736600" progId="Equation.3">
                  <p:embed/>
                </p:oleObj>
              </mc:Choice>
              <mc:Fallback>
                <p:oleObj name="Equation" r:id="rId5" imgW="2019300" imgH="736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7350" y="1341439"/>
                        <a:ext cx="5657850" cy="20669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1" name="Object 6"/>
          <p:cNvGraphicFramePr>
            <a:graphicFrameLocks noChangeAspect="1"/>
          </p:cNvGraphicFramePr>
          <p:nvPr>
            <p:extLst>
              <p:ext uri="{D42A27DB-BD31-4B8C-83A1-F6EECF244321}">
                <p14:modId xmlns:p14="http://schemas.microsoft.com/office/powerpoint/2010/main" val="534241601"/>
              </p:ext>
            </p:extLst>
          </p:nvPr>
        </p:nvGraphicFramePr>
        <p:xfrm>
          <a:off x="4136218" y="5090682"/>
          <a:ext cx="5045075" cy="650875"/>
        </p:xfrm>
        <a:graphic>
          <a:graphicData uri="http://schemas.openxmlformats.org/presentationml/2006/ole">
            <mc:AlternateContent xmlns:mc="http://schemas.openxmlformats.org/markup-compatibility/2006">
              <mc:Choice xmlns:v="urn:schemas-microsoft-com:vml" Requires="v">
                <p:oleObj spid="_x0000_s17559" name="Equation" r:id="rId7" imgW="1866900" imgH="241300" progId="Equation.3">
                  <p:embed/>
                </p:oleObj>
              </mc:Choice>
              <mc:Fallback>
                <p:oleObj name="Equation" r:id="rId7" imgW="18669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36218" y="5090682"/>
                        <a:ext cx="5045075" cy="6508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908858" y="4365625"/>
            <a:ext cx="907175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itchFamily="49" charset="-122"/>
              </a:rPr>
              <a:t>例</a:t>
            </a:r>
            <a:r>
              <a:rPr lang="en-US" altLang="zh-CN" sz="2800" kern="0" dirty="0">
                <a:solidFill>
                  <a:srgbClr val="FFFFFF"/>
                </a:solidFill>
                <a:ea typeface="黑体" pitchFamily="49" charset="-122"/>
              </a:rPr>
              <a:t>3  </a:t>
            </a:r>
            <a:r>
              <a:rPr lang="zh-CN" altLang="en-US" sz="2800" kern="0" dirty="0">
                <a:solidFill>
                  <a:srgbClr val="FFFFFF"/>
                </a:solidFill>
                <a:ea typeface="黑体" pitchFamily="49" charset="-122"/>
              </a:rPr>
              <a:t>同时掷两颗骰子，其点数乘积的平均值为</a:t>
            </a:r>
          </a:p>
        </p:txBody>
      </p:sp>
    </p:spTree>
    <p:extLst>
      <p:ext uri="{BB962C8B-B14F-4D97-AF65-F5344CB8AC3E}">
        <p14:creationId xmlns:p14="http://schemas.microsoft.com/office/powerpoint/2010/main" val="1302047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9941"/>
                                        </p:tgtEl>
                                        <p:attrNameLst>
                                          <p:attrName>style.visibility</p:attrName>
                                        </p:attrNameLst>
                                      </p:cBhvr>
                                      <p:to>
                                        <p:strVal val="visible"/>
                                      </p:to>
                                    </p:set>
                                    <p:animEffect transition="in" filter="fade">
                                      <p:cBhvr>
                                        <p:cTn id="12" dur="500"/>
                                        <p:tgtEl>
                                          <p:spTgt spid="39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992313" y="144463"/>
            <a:ext cx="7467600" cy="762000"/>
          </a:xfrm>
        </p:spPr>
        <p:txBody>
          <a:bodyPr/>
          <a:lstStyle/>
          <a:p>
            <a:pPr eaLnBrk="1" hangingPunct="1"/>
            <a:r>
              <a:rPr lang="en-US" altLang="zh-CN" sz="3600" b="1" i="1">
                <a:latin typeface="Arial" panose="020B0604020202020204" pitchFamily="34" charset="0"/>
              </a:rPr>
              <a:t>4.3 </a:t>
            </a:r>
            <a:r>
              <a:rPr lang="zh-CN" altLang="en-US" sz="3600" b="1" i="1">
                <a:latin typeface="Arial" panose="020B0604020202020204" pitchFamily="34" charset="0"/>
              </a:rPr>
              <a:t>内能与熵函数</a:t>
            </a:r>
          </a:p>
        </p:txBody>
      </p:sp>
      <p:sp>
        <p:nvSpPr>
          <p:cNvPr id="39939" name="Rectangle 4"/>
          <p:cNvSpPr>
            <a:spLocks noChangeArrowheads="1"/>
          </p:cNvSpPr>
          <p:nvPr/>
        </p:nvSpPr>
        <p:spPr bwMode="auto">
          <a:xfrm>
            <a:off x="498764" y="838200"/>
            <a:ext cx="11344101" cy="1251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algn="just" eaLnBrk="1" fontAlgn="base" hangingPunct="1">
              <a:lnSpc>
                <a:spcPct val="130000"/>
              </a:lnSpc>
              <a:spcBef>
                <a:spcPct val="20000"/>
              </a:spcBef>
              <a:spcAft>
                <a:spcPct val="0"/>
              </a:spcAft>
              <a:defRPr/>
            </a:pPr>
            <a:r>
              <a:rPr lang="zh-CN" altLang="en-US" sz="2800" i="1" dirty="0">
                <a:solidFill>
                  <a:srgbClr val="FFFF99"/>
                </a:solidFill>
                <a:latin typeface="Times New Roman"/>
                <a:ea typeface="黑体" panose="02010609060101010101" pitchFamily="49" charset="-122"/>
              </a:rPr>
              <a:t>内能（</a:t>
            </a:r>
            <a:r>
              <a:rPr lang="en-US" altLang="zh-CN" sz="2800" b="1" i="1" dirty="0">
                <a:solidFill>
                  <a:srgbClr val="FFFF99"/>
                </a:solidFill>
                <a:latin typeface="Times New Roman"/>
                <a:ea typeface="黑体" panose="02010609060101010101" pitchFamily="49" charset="-122"/>
              </a:rPr>
              <a:t>U</a:t>
            </a:r>
            <a:r>
              <a:rPr lang="zh-CN" altLang="en-US" sz="2800" i="1" dirty="0">
                <a:solidFill>
                  <a:srgbClr val="FFFF99"/>
                </a:solidFill>
                <a:latin typeface="Times New Roman"/>
                <a:ea typeface="黑体" panose="02010609060101010101" pitchFamily="49" charset="-122"/>
              </a:rPr>
              <a:t>）为体系内部的能量总和</a:t>
            </a:r>
            <a:r>
              <a:rPr lang="zh-CN" altLang="en-US" sz="2800" dirty="0">
                <a:solidFill>
                  <a:srgbClr val="FFFF99"/>
                </a:solidFill>
                <a:latin typeface="Times New Roman"/>
                <a:ea typeface="黑体" panose="02010609060101010101" pitchFamily="49" charset="-122"/>
              </a:rPr>
              <a:t>， </a:t>
            </a:r>
            <a:r>
              <a:rPr lang="zh-CN" altLang="en-US" sz="2800" dirty="0">
                <a:solidFill>
                  <a:srgbClr val="FFFFFF"/>
                </a:solidFill>
                <a:latin typeface="Times New Roman"/>
                <a:ea typeface="黑体" panose="02010609060101010101" pitchFamily="49" charset="-122"/>
              </a:rPr>
              <a:t>是热力学体系中最基本的状态函数，孤立体系的内能守恒。</a:t>
            </a:r>
          </a:p>
        </p:txBody>
      </p:sp>
      <p:sp>
        <p:nvSpPr>
          <p:cNvPr id="39940" name="Rectangle 5"/>
          <p:cNvSpPr>
            <a:spLocks noChangeArrowheads="1"/>
          </p:cNvSpPr>
          <p:nvPr/>
        </p:nvSpPr>
        <p:spPr bwMode="auto">
          <a:xfrm>
            <a:off x="753688" y="4464914"/>
            <a:ext cx="110060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algn="just" eaLnBrk="1" fontAlgn="base" hangingPunct="1">
              <a:lnSpc>
                <a:spcPct val="120000"/>
              </a:lnSpc>
              <a:spcBef>
                <a:spcPct val="20000"/>
              </a:spcBef>
              <a:spcAft>
                <a:spcPct val="0"/>
              </a:spcAft>
              <a:buFontTx/>
              <a:buNone/>
              <a:defRPr/>
            </a:pPr>
            <a:r>
              <a:rPr lang="en-US" altLang="zh-CN" sz="2800" b="1" i="1" dirty="0">
                <a:solidFill>
                  <a:srgbClr val="FFFF00"/>
                </a:solidFill>
                <a:latin typeface="Times New Roman"/>
                <a:ea typeface="黑体" panose="02010609060101010101" pitchFamily="49" charset="-122"/>
                <a:sym typeface="Symbol"/>
              </a:rPr>
              <a:t></a:t>
            </a:r>
            <a:r>
              <a:rPr lang="en-US" altLang="zh-CN" sz="2800" b="1" i="1" baseline="-25000" dirty="0">
                <a:solidFill>
                  <a:srgbClr val="FFFF00"/>
                </a:solidFill>
                <a:latin typeface="Times New Roman"/>
                <a:ea typeface="黑体" panose="02010609060101010101" pitchFamily="49" charset="-122"/>
              </a:rPr>
              <a:t>k</a:t>
            </a:r>
            <a:r>
              <a:rPr lang="zh-CN" altLang="en-US" sz="2800" dirty="0">
                <a:solidFill>
                  <a:srgbClr val="FFFFFF"/>
                </a:solidFill>
                <a:latin typeface="Times New Roman"/>
                <a:ea typeface="黑体" panose="02010609060101010101" pitchFamily="49" charset="-122"/>
              </a:rPr>
              <a:t>概括了</a:t>
            </a:r>
            <a:r>
              <a:rPr lang="en-US" altLang="zh-CN" sz="2800" b="1" i="1" dirty="0">
                <a:solidFill>
                  <a:srgbClr val="FFFF00"/>
                </a:solidFill>
                <a:latin typeface="Times New Roman"/>
                <a:ea typeface="黑体" panose="02010609060101010101" pitchFamily="49" charset="-122"/>
              </a:rPr>
              <a:t>k</a:t>
            </a:r>
            <a:r>
              <a:rPr lang="zh-CN" altLang="en-US" sz="2800" dirty="0">
                <a:solidFill>
                  <a:srgbClr val="FFFFFF"/>
                </a:solidFill>
                <a:latin typeface="Times New Roman"/>
                <a:ea typeface="黑体" panose="02010609060101010101" pitchFamily="49" charset="-122"/>
              </a:rPr>
              <a:t>粒子的各种运动形态的能量，而</a:t>
            </a:r>
            <a:r>
              <a:rPr lang="en-US" altLang="zh-CN" sz="2800" b="1" i="1" dirty="0" err="1">
                <a:solidFill>
                  <a:srgbClr val="FFFF00"/>
                </a:solidFill>
                <a:latin typeface="Times New Roman"/>
                <a:ea typeface="黑体" panose="02010609060101010101" pitchFamily="49" charset="-122"/>
              </a:rPr>
              <a:t>V</a:t>
            </a:r>
            <a:r>
              <a:rPr lang="en-US" altLang="zh-CN" sz="2800" b="1" i="1" baseline="-25000" dirty="0" err="1">
                <a:solidFill>
                  <a:srgbClr val="FFFF00"/>
                </a:solidFill>
                <a:latin typeface="Times New Roman"/>
                <a:ea typeface="黑体" panose="02010609060101010101" pitchFamily="49" charset="-122"/>
              </a:rPr>
              <a:t>p</a:t>
            </a:r>
            <a:r>
              <a:rPr lang="zh-CN" altLang="en-US" sz="2800" dirty="0">
                <a:solidFill>
                  <a:srgbClr val="FFFFFF"/>
                </a:solidFill>
                <a:latin typeface="Times New Roman"/>
                <a:ea typeface="黑体" panose="02010609060101010101" pitchFamily="49" charset="-122"/>
              </a:rPr>
              <a:t>则代表了体系中全部粒子间相互作用的势能的总和。</a:t>
            </a:r>
          </a:p>
        </p:txBody>
      </p:sp>
      <p:graphicFrame>
        <p:nvGraphicFramePr>
          <p:cNvPr id="40965" name="Object 6"/>
          <p:cNvGraphicFramePr>
            <a:graphicFrameLocks noChangeAspect="1"/>
          </p:cNvGraphicFramePr>
          <p:nvPr>
            <p:extLst>
              <p:ext uri="{D42A27DB-BD31-4B8C-83A1-F6EECF244321}">
                <p14:modId xmlns:p14="http://schemas.microsoft.com/office/powerpoint/2010/main" val="4056899908"/>
              </p:ext>
            </p:extLst>
          </p:nvPr>
        </p:nvGraphicFramePr>
        <p:xfrm>
          <a:off x="3462339" y="2930841"/>
          <a:ext cx="5267325" cy="1295400"/>
        </p:xfrm>
        <a:graphic>
          <a:graphicData uri="http://schemas.openxmlformats.org/presentationml/2006/ole">
            <mc:AlternateContent xmlns:mc="http://schemas.openxmlformats.org/markup-compatibility/2006">
              <mc:Choice xmlns:v="urn:schemas-microsoft-com:vml" Requires="v">
                <p:oleObj spid="_x0000_s18483" name="Equation" r:id="rId3" imgW="1752600" imgH="431800" progId="Equation.3">
                  <p:embed/>
                </p:oleObj>
              </mc:Choice>
              <mc:Fallback>
                <p:oleObj name="Equation" r:id="rId3" imgW="17526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2339" y="2930841"/>
                        <a:ext cx="5267325" cy="12954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4"/>
          <p:cNvSpPr>
            <a:spLocks noChangeArrowheads="1"/>
          </p:cNvSpPr>
          <p:nvPr/>
        </p:nvSpPr>
        <p:spPr bwMode="auto">
          <a:xfrm>
            <a:off x="498763" y="2133600"/>
            <a:ext cx="11405061" cy="158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indent="0" algn="just" eaLnBrk="1" fontAlgn="base" hangingPunct="1">
              <a:lnSpc>
                <a:spcPct val="130000"/>
              </a:lnSpc>
              <a:spcBef>
                <a:spcPct val="20000"/>
              </a:spcBef>
              <a:spcAft>
                <a:spcPct val="0"/>
              </a:spcAft>
              <a:buNone/>
              <a:defRPr/>
            </a:pPr>
            <a:r>
              <a:rPr lang="zh-CN" altLang="en-US" sz="2800" dirty="0">
                <a:solidFill>
                  <a:srgbClr val="FFFFFF"/>
                </a:solidFill>
                <a:latin typeface="Times New Roman"/>
                <a:ea typeface="黑体" panose="02010609060101010101" pitchFamily="49" charset="-122"/>
              </a:rPr>
              <a:t>在统计力学中，对一个给定</a:t>
            </a:r>
            <a:r>
              <a:rPr lang="en-US" altLang="zh-CN" sz="2800" b="1" i="1" dirty="0">
                <a:solidFill>
                  <a:srgbClr val="FFFF99"/>
                </a:solidFill>
                <a:latin typeface="Times New Roman"/>
                <a:ea typeface="黑体" panose="02010609060101010101" pitchFamily="49" charset="-122"/>
              </a:rPr>
              <a:t>E</a:t>
            </a:r>
            <a:r>
              <a:rPr lang="zh-CN" altLang="en-US" sz="2800" b="1" i="1" dirty="0">
                <a:solidFill>
                  <a:srgbClr val="FFFF99"/>
                </a:solidFill>
                <a:latin typeface="Times New Roman"/>
                <a:ea typeface="黑体" panose="02010609060101010101" pitchFamily="49" charset="-122"/>
              </a:rPr>
              <a:t>、</a:t>
            </a:r>
            <a:r>
              <a:rPr lang="en-US" altLang="zh-CN" sz="2800" b="1" i="1" dirty="0">
                <a:solidFill>
                  <a:srgbClr val="FFFF99"/>
                </a:solidFill>
                <a:latin typeface="Times New Roman"/>
                <a:ea typeface="黑体" panose="02010609060101010101" pitchFamily="49" charset="-122"/>
              </a:rPr>
              <a:t>V</a:t>
            </a:r>
            <a:r>
              <a:rPr lang="zh-CN" altLang="en-US" sz="2800" b="1" i="1" dirty="0">
                <a:solidFill>
                  <a:srgbClr val="FFFF99"/>
                </a:solidFill>
                <a:latin typeface="Times New Roman"/>
                <a:ea typeface="黑体" panose="02010609060101010101" pitchFamily="49" charset="-122"/>
              </a:rPr>
              <a:t>、</a:t>
            </a:r>
            <a:r>
              <a:rPr lang="en-US" altLang="zh-CN" sz="2800" b="1" i="1" dirty="0">
                <a:solidFill>
                  <a:srgbClr val="FFFF99"/>
                </a:solidFill>
                <a:latin typeface="Times New Roman"/>
                <a:ea typeface="黑体" panose="02010609060101010101" pitchFamily="49" charset="-122"/>
              </a:rPr>
              <a:t>N</a:t>
            </a:r>
            <a:r>
              <a:rPr lang="zh-CN" altLang="en-US" sz="2800" dirty="0">
                <a:solidFill>
                  <a:srgbClr val="FFFFFF"/>
                </a:solidFill>
                <a:latin typeface="Times New Roman"/>
                <a:ea typeface="黑体" panose="02010609060101010101" pitchFamily="49" charset="-122"/>
              </a:rPr>
              <a:t>的孤立体系，通常将体系的总能量</a:t>
            </a:r>
            <a:r>
              <a:rPr lang="en-US" altLang="zh-CN" sz="2800" b="1" i="1" dirty="0">
                <a:solidFill>
                  <a:srgbClr val="FFFF99"/>
                </a:solidFill>
                <a:latin typeface="Times New Roman"/>
                <a:ea typeface="黑体" panose="02010609060101010101" pitchFamily="49" charset="-122"/>
              </a:rPr>
              <a:t>E</a:t>
            </a:r>
            <a:r>
              <a:rPr lang="zh-CN" altLang="en-US" sz="2800" dirty="0">
                <a:solidFill>
                  <a:srgbClr val="FFFFFF"/>
                </a:solidFill>
                <a:latin typeface="Times New Roman"/>
                <a:ea typeface="黑体" panose="02010609060101010101" pitchFamily="49" charset="-122"/>
              </a:rPr>
              <a:t>表示为：</a:t>
            </a:r>
          </a:p>
        </p:txBody>
      </p:sp>
    </p:spTree>
    <p:extLst>
      <p:ext uri="{BB962C8B-B14F-4D97-AF65-F5344CB8AC3E}">
        <p14:creationId xmlns:p14="http://schemas.microsoft.com/office/powerpoint/2010/main" val="1755360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0965"/>
                                        </p:tgtEl>
                                        <p:attrNameLst>
                                          <p:attrName>style.visibility</p:attrName>
                                        </p:attrNameLst>
                                      </p:cBhvr>
                                      <p:to>
                                        <p:strVal val="visible"/>
                                      </p:to>
                                    </p:set>
                                    <p:animEffect transition="in" filter="fade">
                                      <p:cBhvr>
                                        <p:cTn id="12" dur="500"/>
                                        <p:tgtEl>
                                          <p:spTgt spid="4096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9940"/>
                                        </p:tgtEl>
                                        <p:attrNameLst>
                                          <p:attrName>style.visibility</p:attrName>
                                        </p:attrNameLst>
                                      </p:cBhvr>
                                      <p:to>
                                        <p:strVal val="visible"/>
                                      </p:to>
                                    </p:set>
                                    <p:animEffect transition="in" filter="fade">
                                      <p:cBhvr>
                                        <p:cTn id="15" dur="5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zh-CN" altLang="zh-CN" smtClean="0"/>
          </a:p>
        </p:txBody>
      </p:sp>
      <p:sp>
        <p:nvSpPr>
          <p:cNvPr id="46083" name="Rectangle 3"/>
          <p:cNvSpPr>
            <a:spLocks noGrp="1" noChangeArrowheads="1"/>
          </p:cNvSpPr>
          <p:nvPr>
            <p:ph type="body" idx="1"/>
          </p:nvPr>
        </p:nvSpPr>
        <p:spPr>
          <a:xfrm>
            <a:off x="642851" y="737063"/>
            <a:ext cx="11144596" cy="1395413"/>
          </a:xfrm>
        </p:spPr>
        <p:txBody>
          <a:bodyPr/>
          <a:lstStyle/>
          <a:p>
            <a:pPr marL="609600" indent="-609600" eaLnBrk="1" hangingPunct="1">
              <a:lnSpc>
                <a:spcPct val="110000"/>
              </a:lnSpc>
            </a:pPr>
            <a:r>
              <a:rPr lang="zh-CN" altLang="en-US" sz="2800" dirty="0">
                <a:ea typeface="黑体" panose="02010609060101010101" pitchFamily="49" charset="-122"/>
              </a:rPr>
              <a:t>若体系粒子间相互作用可忽略，则有独立粒子体系的理想状态，</a:t>
            </a:r>
          </a:p>
          <a:p>
            <a:pPr marL="609600" indent="-609600" eaLnBrk="1" hangingPunct="1">
              <a:lnSpc>
                <a:spcPct val="110000"/>
              </a:lnSpc>
            </a:pPr>
            <a:endParaRPr lang="zh-CN" altLang="en-US" sz="2800" dirty="0">
              <a:ea typeface="黑体" panose="02010609060101010101" pitchFamily="49" charset="-122"/>
            </a:endParaRPr>
          </a:p>
        </p:txBody>
      </p:sp>
      <p:graphicFrame>
        <p:nvGraphicFramePr>
          <p:cNvPr id="46084" name="Object 6"/>
          <p:cNvGraphicFramePr>
            <a:graphicFrameLocks noChangeAspect="1"/>
          </p:cNvGraphicFramePr>
          <p:nvPr>
            <p:extLst>
              <p:ext uri="{D42A27DB-BD31-4B8C-83A1-F6EECF244321}">
                <p14:modId xmlns:p14="http://schemas.microsoft.com/office/powerpoint/2010/main" val="859023020"/>
              </p:ext>
            </p:extLst>
          </p:nvPr>
        </p:nvGraphicFramePr>
        <p:xfrm>
          <a:off x="3812400" y="1285266"/>
          <a:ext cx="1676400" cy="1162050"/>
        </p:xfrm>
        <a:graphic>
          <a:graphicData uri="http://schemas.openxmlformats.org/presentationml/2006/ole">
            <mc:AlternateContent xmlns:mc="http://schemas.openxmlformats.org/markup-compatibility/2006">
              <mc:Choice xmlns:v="urn:schemas-microsoft-com:vml" Requires="v">
                <p:oleObj spid="_x0000_s19556" name="Equation" r:id="rId3" imgW="622030" imgH="431613" progId="Equation.3">
                  <p:embed/>
                </p:oleObj>
              </mc:Choice>
              <mc:Fallback>
                <p:oleObj name="Equation" r:id="rId3" imgW="622030"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2400" y="1285266"/>
                        <a:ext cx="1676400" cy="1162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9" name="Object 7"/>
          <p:cNvGraphicFramePr>
            <a:graphicFrameLocks noChangeAspect="1"/>
          </p:cNvGraphicFramePr>
          <p:nvPr>
            <p:extLst>
              <p:ext uri="{D42A27DB-BD31-4B8C-83A1-F6EECF244321}">
                <p14:modId xmlns:p14="http://schemas.microsoft.com/office/powerpoint/2010/main" val="3501861709"/>
              </p:ext>
            </p:extLst>
          </p:nvPr>
        </p:nvGraphicFramePr>
        <p:xfrm>
          <a:off x="3779064" y="5123324"/>
          <a:ext cx="2774950" cy="762000"/>
        </p:xfrm>
        <a:graphic>
          <a:graphicData uri="http://schemas.openxmlformats.org/presentationml/2006/ole">
            <mc:AlternateContent xmlns:mc="http://schemas.openxmlformats.org/markup-compatibility/2006">
              <mc:Choice xmlns:v="urn:schemas-microsoft-com:vml" Requires="v">
                <p:oleObj spid="_x0000_s19557" name="公式" r:id="rId5" imgW="647419" imgH="177723" progId="Equation.3">
                  <p:embed/>
                </p:oleObj>
              </mc:Choice>
              <mc:Fallback>
                <p:oleObj name="公式" r:id="rId5" imgW="647419" imgH="17772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064" y="5123324"/>
                        <a:ext cx="2774950" cy="7620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581891" y="3716339"/>
            <a:ext cx="109728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lnSpc>
                <a:spcPct val="130000"/>
              </a:lnSpc>
              <a:buFontTx/>
              <a:buAutoNum type="arabicParenBoth" startAt="2"/>
              <a:defRPr/>
            </a:pPr>
            <a:r>
              <a:rPr lang="zh-CN" altLang="en-US" sz="2800" kern="0" dirty="0">
                <a:solidFill>
                  <a:srgbClr val="FFFFFF"/>
                </a:solidFill>
                <a:ea typeface="黑体" pitchFamily="49" charset="-122"/>
              </a:rPr>
              <a:t>熵函数</a:t>
            </a:r>
            <a:r>
              <a:rPr lang="en-US" altLang="zh-CN" sz="2800" kern="0" dirty="0">
                <a:solidFill>
                  <a:srgbClr val="FFFFFF"/>
                </a:solidFill>
                <a:ea typeface="黑体" pitchFamily="49" charset="-122"/>
              </a:rPr>
              <a:t>(</a:t>
            </a:r>
            <a:r>
              <a:rPr lang="en-US" altLang="zh-CN" sz="2800" b="1" i="1" kern="0" dirty="0">
                <a:solidFill>
                  <a:srgbClr val="FFFF00"/>
                </a:solidFill>
                <a:ea typeface="黑体" pitchFamily="49" charset="-122"/>
              </a:rPr>
              <a:t>S</a:t>
            </a:r>
            <a:r>
              <a:rPr lang="en-US" altLang="zh-CN" sz="2800" kern="0" dirty="0">
                <a:solidFill>
                  <a:srgbClr val="FFFFFF"/>
                </a:solidFill>
                <a:ea typeface="黑体" pitchFamily="49" charset="-122"/>
              </a:rPr>
              <a:t>)</a:t>
            </a:r>
            <a:r>
              <a:rPr lang="zh-CN" altLang="en-US" sz="2800" kern="0" dirty="0">
                <a:solidFill>
                  <a:srgbClr val="FFFFFF"/>
                </a:solidFill>
                <a:ea typeface="黑体" pitchFamily="49" charset="-122"/>
              </a:rPr>
              <a:t>亦为热力学体系最基本的状态函数。</a:t>
            </a:r>
            <a:r>
              <a:rPr lang="en-US" altLang="zh-CN" sz="2800" kern="0" dirty="0" err="1">
                <a:solidFill>
                  <a:srgbClr val="FFFFFF"/>
                </a:solidFill>
                <a:ea typeface="黑体" pitchFamily="49" charset="-122"/>
              </a:rPr>
              <a:t>Boltzman</a:t>
            </a:r>
            <a:r>
              <a:rPr lang="zh-CN" altLang="en-US" sz="2800" kern="0" dirty="0">
                <a:solidFill>
                  <a:srgbClr val="FFFFFF"/>
                </a:solidFill>
                <a:ea typeface="黑体" pitchFamily="49" charset="-122"/>
              </a:rPr>
              <a:t>最先提出，体系的熵与其微观状态总数</a:t>
            </a:r>
            <a:r>
              <a:rPr lang="zh-CN" altLang="en-US" sz="2800" b="1" i="1" kern="0" dirty="0">
                <a:solidFill>
                  <a:srgbClr val="FFFF00"/>
                </a:solidFill>
                <a:ea typeface="黑体" pitchFamily="49" charset="-122"/>
                <a:sym typeface="Symbol" pitchFamily="18" charset="2"/>
              </a:rPr>
              <a:t></a:t>
            </a:r>
            <a:r>
              <a:rPr lang="zh-CN" altLang="en-US" sz="2800" kern="0" dirty="0">
                <a:solidFill>
                  <a:srgbClr val="FFFFFF"/>
                </a:solidFill>
                <a:ea typeface="黑体" pitchFamily="49" charset="-122"/>
              </a:rPr>
              <a:t>存在如下关系：</a:t>
            </a:r>
          </a:p>
        </p:txBody>
      </p:sp>
      <p:sp>
        <p:nvSpPr>
          <p:cNvPr id="7" name="Rectangle 3"/>
          <p:cNvSpPr txBox="1">
            <a:spLocks noChangeArrowheads="1"/>
          </p:cNvSpPr>
          <p:nvPr/>
        </p:nvSpPr>
        <p:spPr bwMode="auto">
          <a:xfrm>
            <a:off x="709353" y="2349500"/>
            <a:ext cx="10751127"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lnSpc>
                <a:spcPct val="130000"/>
              </a:lnSpc>
              <a:defRPr/>
            </a:pPr>
            <a:r>
              <a:rPr lang="zh-CN" altLang="en-US" sz="2800" kern="0" dirty="0">
                <a:solidFill>
                  <a:srgbClr val="FFFFFF"/>
                </a:solidFill>
                <a:ea typeface="黑体" pitchFamily="49" charset="-122"/>
              </a:rPr>
              <a:t>统计力学体系表示的</a:t>
            </a:r>
            <a:r>
              <a:rPr lang="en-US" altLang="zh-CN" sz="2800" b="1" i="1" kern="0" dirty="0">
                <a:solidFill>
                  <a:srgbClr val="FFFF00"/>
                </a:solidFill>
                <a:ea typeface="黑体" pitchFamily="49" charset="-122"/>
              </a:rPr>
              <a:t>E</a:t>
            </a:r>
            <a:r>
              <a:rPr lang="zh-CN" altLang="en-US" sz="2800" kern="0" dirty="0">
                <a:solidFill>
                  <a:srgbClr val="FFFFFF"/>
                </a:solidFill>
                <a:ea typeface="黑体" pitchFamily="49" charset="-122"/>
              </a:rPr>
              <a:t>与热力学定义的</a:t>
            </a:r>
            <a:r>
              <a:rPr lang="en-US" altLang="zh-CN" sz="2800" b="1" i="1" kern="0" dirty="0">
                <a:solidFill>
                  <a:srgbClr val="FFFF00"/>
                </a:solidFill>
                <a:ea typeface="黑体" pitchFamily="49" charset="-122"/>
              </a:rPr>
              <a:t>U</a:t>
            </a:r>
            <a:r>
              <a:rPr lang="zh-CN" altLang="en-US" sz="2800" kern="0" dirty="0">
                <a:solidFill>
                  <a:srgbClr val="FFFFFF"/>
                </a:solidFill>
                <a:ea typeface="黑体" pitchFamily="49" charset="-122"/>
              </a:rPr>
              <a:t>是相当的，对任何过程具有： </a:t>
            </a:r>
            <a:r>
              <a:rPr lang="en-US" altLang="zh-CN" sz="2800" b="1" i="1" kern="0" dirty="0">
                <a:solidFill>
                  <a:srgbClr val="FFFF00"/>
                </a:solidFill>
                <a:ea typeface="黑体" pitchFamily="49" charset="-122"/>
                <a:sym typeface="Symbol" pitchFamily="18" charset="2"/>
              </a:rPr>
              <a:t></a:t>
            </a:r>
            <a:r>
              <a:rPr lang="en-US" altLang="zh-CN" sz="2800" b="1" i="1" kern="0" dirty="0">
                <a:solidFill>
                  <a:srgbClr val="FFFF00"/>
                </a:solidFill>
                <a:ea typeface="黑体" pitchFamily="49" charset="-122"/>
              </a:rPr>
              <a:t>E=</a:t>
            </a:r>
            <a:r>
              <a:rPr lang="en-US" altLang="zh-CN" sz="2800" b="1" i="1" kern="0" dirty="0">
                <a:solidFill>
                  <a:srgbClr val="FFFF00"/>
                </a:solidFill>
                <a:ea typeface="黑体" pitchFamily="49" charset="-122"/>
                <a:sym typeface="Symbol" pitchFamily="18" charset="2"/>
              </a:rPr>
              <a:t> </a:t>
            </a:r>
            <a:r>
              <a:rPr lang="en-US" altLang="zh-CN" sz="2800" b="1" i="1" kern="0" dirty="0">
                <a:solidFill>
                  <a:srgbClr val="FFFF00"/>
                </a:solidFill>
                <a:ea typeface="黑体" pitchFamily="49" charset="-122"/>
              </a:rPr>
              <a:t>U</a:t>
            </a:r>
          </a:p>
        </p:txBody>
      </p:sp>
    </p:spTree>
    <p:extLst>
      <p:ext uri="{BB962C8B-B14F-4D97-AF65-F5344CB8AC3E}">
        <p14:creationId xmlns:p14="http://schemas.microsoft.com/office/powerpoint/2010/main" val="32728975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1989"/>
                                        </p:tgtEl>
                                        <p:attrNameLst>
                                          <p:attrName>style.visibility</p:attrName>
                                        </p:attrNameLst>
                                      </p:cBhvr>
                                      <p:to>
                                        <p:strVal val="visible"/>
                                      </p:to>
                                    </p:set>
                                    <p:animEffect transition="in" filter="fade">
                                      <p:cBhvr>
                                        <p:cTn id="7" dur="500"/>
                                        <p:tgtEl>
                                          <p:spTgt spid="4198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543098" y="1169324"/>
            <a:ext cx="11399520" cy="4637088"/>
          </a:xfrm>
        </p:spPr>
        <p:txBody>
          <a:bodyPr/>
          <a:lstStyle/>
          <a:p>
            <a:pPr eaLnBrk="1" hangingPunct="1">
              <a:lnSpc>
                <a:spcPct val="120000"/>
              </a:lnSpc>
              <a:defRPr/>
            </a:pPr>
            <a:r>
              <a:rPr lang="zh-CN" altLang="en-US" sz="2800" dirty="0">
                <a:latin typeface="黑体" panose="02010609060101010101" pitchFamily="49" charset="-122"/>
                <a:ea typeface="黑体" panose="02010609060101010101" pitchFamily="49" charset="-122"/>
              </a:rPr>
              <a:t>体系中每一可及微观态出现当占有的几率为：</a:t>
            </a:r>
            <a:endParaRPr lang="en-US" altLang="zh-CN" sz="2800" dirty="0">
              <a:latin typeface="黑体" panose="02010609060101010101" pitchFamily="49" charset="-122"/>
              <a:ea typeface="黑体" panose="02010609060101010101" pitchFamily="49" charset="-122"/>
            </a:endParaRPr>
          </a:p>
          <a:p>
            <a:pPr marL="0" indent="0" eaLnBrk="1" hangingPunct="1">
              <a:lnSpc>
                <a:spcPct val="120000"/>
              </a:lnSpc>
              <a:buNone/>
              <a:defRPr/>
            </a:pPr>
            <a:r>
              <a:rPr lang="en-US" altLang="zh-CN" sz="2800" b="1" i="1" dirty="0">
                <a:solidFill>
                  <a:schemeClr val="tx2"/>
                </a:solidFill>
                <a:latin typeface="黑体" panose="02010609060101010101" pitchFamily="49" charset="-122"/>
                <a:ea typeface="黑体" panose="02010609060101010101" pitchFamily="49" charset="-122"/>
                <a:sym typeface="Symbol" pitchFamily="18" charset="2"/>
              </a:rPr>
              <a:t>      </a:t>
            </a:r>
            <a:r>
              <a:rPr lang="zh-CN" altLang="en-US" sz="2800" b="1" i="1" dirty="0">
                <a:solidFill>
                  <a:schemeClr val="tx2"/>
                </a:solidFill>
                <a:latin typeface="黑体" panose="02010609060101010101" pitchFamily="49" charset="-122"/>
                <a:ea typeface="黑体" panose="02010609060101010101" pitchFamily="49" charset="-122"/>
                <a:sym typeface="Symbol" pitchFamily="18" charset="2"/>
              </a:rPr>
              <a:t> </a:t>
            </a:r>
            <a:r>
              <a:rPr lang="en-US" altLang="zh-CN" sz="2800" b="1" i="1" dirty="0">
                <a:solidFill>
                  <a:schemeClr val="tx2"/>
                </a:solidFill>
                <a:latin typeface="黑体" panose="02010609060101010101" pitchFamily="49" charset="-122"/>
                <a:ea typeface="黑体" panose="02010609060101010101" pitchFamily="49" charset="-122"/>
                <a:sym typeface="Symbol" pitchFamily="18" charset="2"/>
              </a:rPr>
              <a:t>= 1/</a:t>
            </a:r>
            <a:r>
              <a:rPr lang="en-US" altLang="zh-CN" sz="2800" dirty="0">
                <a:latin typeface="黑体" panose="02010609060101010101" pitchFamily="49" charset="-122"/>
                <a:ea typeface="黑体" panose="02010609060101010101" pitchFamily="49" charset="-122"/>
                <a:sym typeface="Symbol" pitchFamily="18" charset="2"/>
              </a:rPr>
              <a:t> </a:t>
            </a:r>
          </a:p>
          <a:p>
            <a:pPr marL="0" indent="0" eaLnBrk="1" hangingPunct="1">
              <a:lnSpc>
                <a:spcPct val="120000"/>
              </a:lnSpc>
              <a:buNone/>
              <a:defRPr/>
            </a:pPr>
            <a:r>
              <a:rPr lang="zh-CN" altLang="en-US" sz="2800" dirty="0">
                <a:latin typeface="黑体" panose="02010609060101010101" pitchFamily="49" charset="-122"/>
                <a:ea typeface="黑体" panose="02010609060101010101" pitchFamily="49" charset="-122"/>
                <a:sym typeface="Symbol" pitchFamily="18" charset="2"/>
              </a:rPr>
              <a:t>  则有：</a:t>
            </a:r>
          </a:p>
          <a:p>
            <a:pPr eaLnBrk="1" hangingPunct="1">
              <a:lnSpc>
                <a:spcPct val="120000"/>
              </a:lnSpc>
              <a:defRPr/>
            </a:pPr>
            <a:endParaRPr lang="zh-CN" altLang="en-US" sz="2800" dirty="0">
              <a:latin typeface="黑体" panose="02010609060101010101" pitchFamily="49" charset="-122"/>
              <a:ea typeface="黑体" panose="02010609060101010101" pitchFamily="49" charset="-122"/>
              <a:sym typeface="Symbol" pitchFamily="18" charset="2"/>
            </a:endParaRPr>
          </a:p>
          <a:p>
            <a:pPr eaLnBrk="1" hangingPunct="1">
              <a:lnSpc>
                <a:spcPct val="120000"/>
              </a:lnSpc>
              <a:defRPr/>
            </a:pPr>
            <a:endParaRPr lang="zh-CN" altLang="en-US" sz="2800" dirty="0">
              <a:latin typeface="黑体" panose="02010609060101010101" pitchFamily="49" charset="-122"/>
              <a:ea typeface="黑体" panose="02010609060101010101" pitchFamily="49" charset="-122"/>
              <a:sym typeface="Symbol" pitchFamily="18" charset="2"/>
            </a:endParaRPr>
          </a:p>
          <a:p>
            <a:pPr marL="0" indent="0" eaLnBrk="1" hangingPunct="1">
              <a:lnSpc>
                <a:spcPct val="120000"/>
              </a:lnSpc>
              <a:buNone/>
              <a:defRPr/>
            </a:pPr>
            <a:r>
              <a:rPr lang="zh-CN" altLang="en-US" sz="2800" dirty="0">
                <a:latin typeface="黑体" panose="02010609060101010101" pitchFamily="49" charset="-122"/>
                <a:ea typeface="黑体" panose="02010609060101010101" pitchFamily="49" charset="-122"/>
                <a:sym typeface="Symbol" pitchFamily="18" charset="2"/>
              </a:rPr>
              <a:t>    此式将熵和体系微观态的出现几率直接联系起来，体现了更加深刻广泛的意义。</a:t>
            </a:r>
            <a:endParaRPr lang="en-US" altLang="zh-CN" sz="2800" dirty="0">
              <a:latin typeface="黑体" panose="02010609060101010101" pitchFamily="49" charset="-122"/>
              <a:ea typeface="黑体" panose="02010609060101010101" pitchFamily="49" charset="-122"/>
              <a:sym typeface="Symbol" pitchFamily="18" charset="2"/>
            </a:endParaRPr>
          </a:p>
          <a:p>
            <a:pPr eaLnBrk="1" hangingPunct="1">
              <a:lnSpc>
                <a:spcPct val="120000"/>
              </a:lnSpc>
              <a:defRPr/>
            </a:pPr>
            <a:endParaRPr lang="en-US" altLang="zh-CN" sz="2800" dirty="0">
              <a:latin typeface="黑体" panose="02010609060101010101" pitchFamily="49" charset="-122"/>
              <a:ea typeface="黑体" panose="02010609060101010101" pitchFamily="49" charset="-122"/>
              <a:sym typeface="Symbol" pitchFamily="18" charset="2"/>
            </a:endParaRPr>
          </a:p>
          <a:p>
            <a:pPr marL="0" indent="0" eaLnBrk="1" hangingPunct="1">
              <a:lnSpc>
                <a:spcPct val="120000"/>
              </a:lnSpc>
              <a:buNone/>
              <a:defRPr/>
            </a:pPr>
            <a:endParaRPr lang="zh-CN" altLang="en-US" sz="2800" dirty="0">
              <a:latin typeface="黑体" panose="02010609060101010101" pitchFamily="49" charset="-122"/>
              <a:ea typeface="黑体" panose="02010609060101010101" pitchFamily="49" charset="-122"/>
              <a:sym typeface="Symbol" pitchFamily="18" charset="2"/>
            </a:endParaRPr>
          </a:p>
          <a:p>
            <a:pPr eaLnBrk="1" hangingPunct="1">
              <a:lnSpc>
                <a:spcPct val="120000"/>
              </a:lnSpc>
              <a:buFontTx/>
              <a:buNone/>
              <a:defRPr/>
            </a:pPr>
            <a:endParaRPr lang="zh-CN" altLang="en-US" sz="2800" dirty="0">
              <a:latin typeface="黑体" panose="02010609060101010101" pitchFamily="49" charset="-122"/>
              <a:ea typeface="黑体" panose="02010609060101010101" pitchFamily="49" charset="-122"/>
            </a:endParaRPr>
          </a:p>
        </p:txBody>
      </p:sp>
      <p:graphicFrame>
        <p:nvGraphicFramePr>
          <p:cNvPr id="47107" name="Object 4"/>
          <p:cNvGraphicFramePr>
            <a:graphicFrameLocks noChangeAspect="1"/>
          </p:cNvGraphicFramePr>
          <p:nvPr>
            <p:extLst>
              <p:ext uri="{D42A27DB-BD31-4B8C-83A1-F6EECF244321}">
                <p14:modId xmlns:p14="http://schemas.microsoft.com/office/powerpoint/2010/main" val="3608892609"/>
              </p:ext>
            </p:extLst>
          </p:nvPr>
        </p:nvGraphicFramePr>
        <p:xfrm>
          <a:off x="3575050" y="2998125"/>
          <a:ext cx="5181600" cy="931863"/>
        </p:xfrm>
        <a:graphic>
          <a:graphicData uri="http://schemas.openxmlformats.org/presentationml/2006/ole">
            <mc:AlternateContent xmlns:mc="http://schemas.openxmlformats.org/markup-compatibility/2006">
              <mc:Choice xmlns:v="urn:schemas-microsoft-com:vml" Requires="v">
                <p:oleObj spid="_x0000_s20531" name="Equation" r:id="rId3" imgW="1270000" imgH="228600" progId="Equation.3">
                  <p:embed/>
                </p:oleObj>
              </mc:Choice>
              <mc:Fallback>
                <p:oleObj name="Equation" r:id="rId3" imgW="12700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5050" y="2998125"/>
                        <a:ext cx="5181600" cy="9318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732578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3075" y="212035"/>
            <a:ext cx="10363200" cy="1143000"/>
          </a:xfrm>
        </p:spPr>
        <p:txBody>
          <a:bodyPr/>
          <a:lstStyle/>
          <a:p>
            <a:r>
              <a:rPr lang="zh-CN" altLang="en-US" sz="3600" dirty="0">
                <a:latin typeface="Malgun Gothic" panose="020B0503020000020004" pitchFamily="34" charset="-127"/>
                <a:ea typeface="Malgun Gothic" panose="020B0503020000020004" pitchFamily="34" charset="-127"/>
              </a:rPr>
              <a:t>课后</a:t>
            </a:r>
            <a:r>
              <a:rPr lang="zh-CN" altLang="en-US" sz="3600" dirty="0" smtClean="0">
                <a:latin typeface="Malgun Gothic" panose="020B0503020000020004" pitchFamily="34" charset="-127"/>
                <a:ea typeface="Malgun Gothic" panose="020B0503020000020004" pitchFamily="34" charset="-127"/>
              </a:rPr>
              <a:t>思考题</a:t>
            </a:r>
            <a:r>
              <a:rPr lang="en-US" altLang="zh-CN" sz="3600" dirty="0" smtClean="0">
                <a:latin typeface="Malgun Gothic" panose="020B0503020000020004" pitchFamily="34" charset="-127"/>
                <a:ea typeface="Malgun Gothic" panose="020B0503020000020004" pitchFamily="34" charset="-127"/>
              </a:rPr>
              <a:t>3</a:t>
            </a:r>
            <a:endParaRPr lang="zh-CN" altLang="en-US" sz="3600" dirty="0">
              <a:latin typeface="Malgun Gothic" panose="020B0503020000020004" pitchFamily="34" charset="-127"/>
              <a:ea typeface="Malgun Gothic" panose="020B0503020000020004" pitchFamily="34" charset="-127"/>
            </a:endParaRPr>
          </a:p>
        </p:txBody>
      </p:sp>
      <p:sp>
        <p:nvSpPr>
          <p:cNvPr id="3" name="内容占位符 2"/>
          <p:cNvSpPr>
            <a:spLocks noGrp="1"/>
          </p:cNvSpPr>
          <p:nvPr>
            <p:ph idx="1"/>
          </p:nvPr>
        </p:nvSpPr>
        <p:spPr>
          <a:xfrm>
            <a:off x="329979" y="1489706"/>
            <a:ext cx="11529391" cy="2210461"/>
          </a:xfrm>
        </p:spPr>
        <p:txBody>
          <a:bodyPr/>
          <a:lstStyle/>
          <a:p>
            <a:pPr>
              <a:lnSpc>
                <a:spcPct val="150000"/>
              </a:lnSpc>
            </a:pPr>
            <a:r>
              <a:rPr lang="en-US" altLang="zh-CN" sz="2800" dirty="0" smtClean="0">
                <a:latin typeface="黑体" panose="02010609060101010101" pitchFamily="49" charset="-122"/>
                <a:ea typeface="黑体" panose="02010609060101010101" pitchFamily="49" charset="-122"/>
              </a:rPr>
              <a:t>5</a:t>
            </a:r>
            <a:r>
              <a:rPr lang="zh-CN" altLang="en-US" sz="2800" dirty="0" smtClean="0">
                <a:latin typeface="黑体" panose="02010609060101010101" pitchFamily="49" charset="-122"/>
                <a:ea typeface="黑体" panose="02010609060101010101" pitchFamily="49" charset="-122"/>
              </a:rPr>
              <a:t>个纸盒一字排开，现有</a:t>
            </a:r>
            <a:r>
              <a:rPr lang="en-US" altLang="zh-CN" sz="2800" dirty="0" smtClean="0">
                <a:latin typeface="黑体" panose="02010609060101010101" pitchFamily="49" charset="-122"/>
                <a:ea typeface="黑体" panose="02010609060101010101" pitchFamily="49" charset="-122"/>
              </a:rPr>
              <a:t>10</a:t>
            </a:r>
            <a:r>
              <a:rPr lang="zh-CN" altLang="en-US" sz="2800" dirty="0" smtClean="0">
                <a:latin typeface="黑体" panose="02010609060101010101" pitchFamily="49" charset="-122"/>
                <a:ea typeface="黑体" panose="02010609060101010101" pitchFamily="49" charset="-122"/>
              </a:rPr>
              <a:t>个形状大小颜色完全相同的小球放入这些纸盒中，每个纸盒容纳的球数不限，总共有多少种不同的放法</a:t>
            </a:r>
            <a:r>
              <a:rPr lang="en-US" altLang="zh-CN" sz="2800" dirty="0" smtClean="0">
                <a:latin typeface="黑体" panose="02010609060101010101" pitchFamily="49" charset="-122"/>
                <a:ea typeface="黑体" panose="02010609060101010101" pitchFamily="49" charset="-122"/>
              </a:rPr>
              <a:t>?  </a:t>
            </a:r>
            <a:r>
              <a:rPr lang="zh-CN" altLang="en-US" sz="2800" dirty="0" smtClean="0">
                <a:latin typeface="黑体" panose="02010609060101010101" pitchFamily="49" charset="-122"/>
                <a:ea typeface="黑体" panose="02010609060101010101" pitchFamily="49" charset="-122"/>
              </a:rPr>
              <a:t>若</a:t>
            </a:r>
            <a:r>
              <a:rPr lang="en-US" altLang="zh-CN" sz="2800" dirty="0" smtClean="0">
                <a:latin typeface="黑体" panose="02010609060101010101" pitchFamily="49" charset="-122"/>
                <a:ea typeface="黑体" panose="02010609060101010101" pitchFamily="49" charset="-122"/>
              </a:rPr>
              <a:t>10</a:t>
            </a:r>
            <a:r>
              <a:rPr lang="zh-CN" altLang="en-US" sz="2800" dirty="0" smtClean="0">
                <a:latin typeface="黑体" panose="02010609060101010101" pitchFamily="49" charset="-122"/>
                <a:ea typeface="黑体" panose="02010609060101010101" pitchFamily="49" charset="-122"/>
              </a:rPr>
              <a:t>个球分别标记了不同的数字以示区别，则又有多少种不同的放法？</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48611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050"/>
          <p:cNvSpPr>
            <a:spLocks noGrp="1" noChangeArrowheads="1"/>
          </p:cNvSpPr>
          <p:nvPr>
            <p:ph type="title"/>
          </p:nvPr>
        </p:nvSpPr>
        <p:spPr>
          <a:xfrm>
            <a:off x="3874907" y="438150"/>
            <a:ext cx="5334000" cy="762000"/>
          </a:xfrm>
        </p:spPr>
        <p:txBody>
          <a:bodyPr/>
          <a:lstStyle/>
          <a:p>
            <a:pPr algn="l" eaLnBrk="1" hangingPunct="1"/>
            <a:r>
              <a:rPr lang="zh-CN" altLang="en-US" sz="3600" b="1" dirty="0">
                <a:latin typeface="黑体" panose="02010609060101010101" pitchFamily="49" charset="-122"/>
                <a:ea typeface="黑体" panose="02010609060101010101" pitchFamily="49" charset="-122"/>
              </a:rPr>
              <a:t>统计力学的理论领域</a:t>
            </a:r>
          </a:p>
        </p:txBody>
      </p:sp>
      <p:sp>
        <p:nvSpPr>
          <p:cNvPr id="8195" name="Rectangle 2051"/>
          <p:cNvSpPr>
            <a:spLocks noGrp="1" noChangeArrowheads="1"/>
          </p:cNvSpPr>
          <p:nvPr>
            <p:ph type="body" idx="1"/>
          </p:nvPr>
        </p:nvSpPr>
        <p:spPr>
          <a:xfrm>
            <a:off x="292100" y="1489529"/>
            <a:ext cx="11607799" cy="4403271"/>
          </a:xfrm>
        </p:spPr>
        <p:txBody>
          <a:bodyPr/>
          <a:lstStyle/>
          <a:p>
            <a:pPr eaLnBrk="1" hangingPunct="1">
              <a:lnSpc>
                <a:spcPct val="120000"/>
              </a:lnSpc>
              <a:spcBef>
                <a:spcPts val="1200"/>
              </a:spcBef>
              <a:defRPr/>
            </a:pPr>
            <a:r>
              <a:rPr lang="zh-CN" altLang="en-US" sz="2600" dirty="0">
                <a:solidFill>
                  <a:schemeClr val="tx2"/>
                </a:solidFill>
                <a:latin typeface="黑体" panose="02010609060101010101" pitchFamily="49" charset="-122"/>
                <a:ea typeface="黑体" panose="02010609060101010101" pitchFamily="49" charset="-122"/>
              </a:rPr>
              <a:t>平衡态理论</a:t>
            </a:r>
            <a:r>
              <a:rPr lang="en-US" altLang="zh-CN" sz="2600" dirty="0">
                <a:solidFill>
                  <a:schemeClr val="tx2"/>
                </a:solidFill>
                <a:latin typeface="黑体" panose="02010609060101010101" pitchFamily="49" charset="-122"/>
                <a:ea typeface="黑体" panose="02010609060101010101" pitchFamily="49" charset="-122"/>
              </a:rPr>
              <a:t>(</a:t>
            </a:r>
            <a:r>
              <a:rPr lang="zh-CN" altLang="en-US" sz="2600" dirty="0">
                <a:solidFill>
                  <a:schemeClr val="tx2"/>
                </a:solidFill>
                <a:latin typeface="黑体" panose="02010609060101010101" pitchFamily="49" charset="-122"/>
                <a:ea typeface="黑体" panose="02010609060101010101" pitchFamily="49" charset="-122"/>
              </a:rPr>
              <a:t>统计热力学</a:t>
            </a:r>
            <a:r>
              <a:rPr lang="en-US" altLang="zh-CN" sz="2600" dirty="0">
                <a:solidFill>
                  <a:schemeClr val="tx2"/>
                </a:solidFill>
                <a:latin typeface="黑体" panose="02010609060101010101" pitchFamily="49" charset="-122"/>
                <a:ea typeface="黑体" panose="02010609060101010101" pitchFamily="49" charset="-122"/>
              </a:rPr>
              <a:t>)</a:t>
            </a:r>
            <a:r>
              <a:rPr lang="zh-CN" altLang="en-US" sz="2600" dirty="0">
                <a:latin typeface="黑体" panose="02010609060101010101" pitchFamily="49" charset="-122"/>
                <a:ea typeface="黑体" panose="02010609060101010101" pitchFamily="49" charset="-122"/>
              </a:rPr>
              <a:t>：其内容仅涉及体系平衡性质，与</a:t>
            </a:r>
            <a:r>
              <a:rPr lang="zh-CN" altLang="en-US" sz="2600" dirty="0" smtClean="0">
                <a:latin typeface="黑体" panose="02010609060101010101" pitchFamily="49" charset="-122"/>
                <a:ea typeface="黑体" panose="02010609060101010101" pitchFamily="49" charset="-122"/>
              </a:rPr>
              <a:t>热力学研究</a:t>
            </a:r>
            <a:r>
              <a:rPr lang="zh-CN" altLang="en-US" sz="2600" dirty="0">
                <a:latin typeface="黑体" panose="02010609060101010101" pitchFamily="49" charset="-122"/>
                <a:ea typeface="黑体" panose="02010609060101010101" pitchFamily="49" charset="-122"/>
              </a:rPr>
              <a:t>相当。</a:t>
            </a:r>
          </a:p>
          <a:p>
            <a:pPr eaLnBrk="1" hangingPunct="1">
              <a:lnSpc>
                <a:spcPct val="120000"/>
              </a:lnSpc>
              <a:spcBef>
                <a:spcPts val="1200"/>
              </a:spcBef>
              <a:defRPr/>
            </a:pPr>
            <a:r>
              <a:rPr lang="zh-CN" altLang="en-US" sz="2600" dirty="0">
                <a:solidFill>
                  <a:schemeClr val="tx2"/>
                </a:solidFill>
                <a:latin typeface="黑体" panose="02010609060101010101" pitchFamily="49" charset="-122"/>
                <a:ea typeface="黑体" panose="02010609060101010101" pitchFamily="49" charset="-122"/>
              </a:rPr>
              <a:t>非平衡态理论</a:t>
            </a:r>
            <a:r>
              <a:rPr lang="zh-CN" altLang="en-US" sz="2600" dirty="0" smtClean="0">
                <a:latin typeface="黑体" panose="02010609060101010101" pitchFamily="49" charset="-122"/>
                <a:ea typeface="黑体" panose="02010609060101010101" pitchFamily="49" charset="-122"/>
              </a:rPr>
              <a:t>：主要</a:t>
            </a:r>
            <a:r>
              <a:rPr lang="zh-CN" altLang="en-US" sz="2600" dirty="0">
                <a:latin typeface="黑体" panose="02010609060101010101" pitchFamily="49" charset="-122"/>
                <a:ea typeface="黑体" panose="02010609060101010101" pitchFamily="49" charset="-122"/>
              </a:rPr>
              <a:t>研究</a:t>
            </a:r>
            <a:r>
              <a:rPr lang="zh-CN" altLang="en-US" sz="2600" dirty="0">
                <a:solidFill>
                  <a:srgbClr val="FFFF00"/>
                </a:solidFill>
                <a:latin typeface="黑体" panose="02010609060101010101" pitchFamily="49" charset="-122"/>
                <a:ea typeface="黑体" panose="02010609060101010101" pitchFamily="49" charset="-122"/>
              </a:rPr>
              <a:t>化学反应的分子动态和微观机制</a:t>
            </a:r>
            <a:r>
              <a:rPr lang="zh-CN" altLang="en-US" sz="2600" dirty="0">
                <a:latin typeface="黑体" panose="02010609060101010101" pitchFamily="49" charset="-122"/>
                <a:ea typeface="黑体" panose="02010609060101010101" pitchFamily="49" charset="-122"/>
              </a:rPr>
              <a:t>。</a:t>
            </a:r>
          </a:p>
          <a:p>
            <a:pPr eaLnBrk="1" hangingPunct="1">
              <a:lnSpc>
                <a:spcPct val="120000"/>
              </a:lnSpc>
              <a:spcBef>
                <a:spcPts val="1200"/>
              </a:spcBef>
              <a:defRPr/>
            </a:pPr>
            <a:r>
              <a:rPr lang="zh-CN" altLang="en-US" sz="2600" dirty="0">
                <a:solidFill>
                  <a:schemeClr val="tx2"/>
                </a:solidFill>
                <a:latin typeface="黑体" panose="02010609060101010101" pitchFamily="49" charset="-122"/>
                <a:ea typeface="黑体" panose="02010609060101010101" pitchFamily="49" charset="-122"/>
              </a:rPr>
              <a:t>涨落现象</a:t>
            </a:r>
            <a:r>
              <a:rPr lang="zh-CN" altLang="en-US" sz="2600" dirty="0">
                <a:latin typeface="黑体" panose="02010609060101010101" pitchFamily="49" charset="-122"/>
                <a:ea typeface="黑体" panose="02010609060101010101" pitchFamily="49" charset="-122"/>
              </a:rPr>
              <a:t>：体系的状态性质总是围绕着各自的统计平均值起伏波动的现象谓之“</a:t>
            </a:r>
            <a:r>
              <a:rPr lang="zh-CN" altLang="en-US" sz="2600" dirty="0">
                <a:solidFill>
                  <a:srgbClr val="FFFF00"/>
                </a:solidFill>
                <a:latin typeface="黑体" panose="02010609060101010101" pitchFamily="49" charset="-122"/>
                <a:ea typeface="黑体" panose="02010609060101010101" pitchFamily="49" charset="-122"/>
              </a:rPr>
              <a:t>涨落</a:t>
            </a:r>
            <a:r>
              <a:rPr lang="zh-CN" altLang="en-US" sz="2600" dirty="0">
                <a:latin typeface="黑体" panose="02010609060101010101" pitchFamily="49" charset="-122"/>
                <a:ea typeface="黑体" panose="02010609060101010101" pitchFamily="49" charset="-122"/>
              </a:rPr>
              <a:t>”，如布朗运动。</a:t>
            </a:r>
            <a:endParaRPr lang="en-US" altLang="zh-CN" sz="2600" dirty="0">
              <a:latin typeface="黑体" panose="02010609060101010101" pitchFamily="49" charset="-122"/>
              <a:ea typeface="黑体" panose="02010609060101010101" pitchFamily="49" charset="-122"/>
            </a:endParaRPr>
          </a:p>
          <a:p>
            <a:pPr marL="358775" indent="0" eaLnBrk="1" hangingPunct="1">
              <a:lnSpc>
                <a:spcPct val="120000"/>
              </a:lnSpc>
              <a:spcBef>
                <a:spcPts val="1200"/>
              </a:spcBef>
              <a:buNone/>
              <a:defRPr/>
            </a:pPr>
            <a:r>
              <a:rPr lang="en-US" altLang="zh-CN" sz="2600" dirty="0">
                <a:latin typeface="黑体" panose="02010609060101010101" pitchFamily="49" charset="-122"/>
                <a:ea typeface="黑体" panose="02010609060101010101" pitchFamily="49" charset="-122"/>
              </a:rPr>
              <a:t>    </a:t>
            </a:r>
            <a:r>
              <a:rPr lang="zh-CN" altLang="en-US" sz="2600" dirty="0">
                <a:latin typeface="黑体" panose="02010609060101010101" pitchFamily="49" charset="-122"/>
                <a:ea typeface="黑体" panose="02010609060101010101" pitchFamily="49" charset="-122"/>
              </a:rPr>
              <a:t>涨落的产生是随机的，体系粒子数越少，涨落的程度越显著。</a:t>
            </a:r>
          </a:p>
          <a:p>
            <a:pPr eaLnBrk="1" hangingPunct="1">
              <a:lnSpc>
                <a:spcPct val="120000"/>
              </a:lnSpc>
              <a:spcBef>
                <a:spcPts val="1200"/>
              </a:spcBef>
              <a:buFontTx/>
              <a:buNone/>
              <a:defRPr/>
            </a:pPr>
            <a:r>
              <a:rPr lang="zh-CN" altLang="en-US" sz="2600" dirty="0">
                <a:latin typeface="黑体" panose="02010609060101010101" pitchFamily="49" charset="-122"/>
                <a:ea typeface="黑体" panose="02010609060101010101" pitchFamily="49" charset="-122"/>
              </a:rPr>
              <a:t>      统计力学从个别粒子所遵循的运动规律出发，根据事件发生的</a:t>
            </a:r>
            <a:r>
              <a:rPr lang="zh-CN" altLang="en-US" sz="2600" dirty="0">
                <a:solidFill>
                  <a:schemeClr val="tx2"/>
                </a:solidFill>
                <a:latin typeface="黑体" panose="02010609060101010101" pitchFamily="49" charset="-122"/>
                <a:ea typeface="黑体" panose="02010609060101010101" pitchFamily="49" charset="-122"/>
              </a:rPr>
              <a:t>可几率</a:t>
            </a:r>
            <a:r>
              <a:rPr lang="zh-CN" altLang="en-US" sz="2600" dirty="0">
                <a:latin typeface="黑体" panose="02010609060101010101" pitchFamily="49" charset="-122"/>
                <a:ea typeface="黑体" panose="02010609060101010101" pitchFamily="49" charset="-122"/>
              </a:rPr>
              <a:t>而导出体系的统计行为，进而诠释体系的各种宏观性质乃至各种物理化学过程。</a:t>
            </a:r>
          </a:p>
        </p:txBody>
      </p:sp>
    </p:spTree>
    <p:extLst>
      <p:ext uri="{BB962C8B-B14F-4D97-AF65-F5344CB8AC3E}">
        <p14:creationId xmlns:p14="http://schemas.microsoft.com/office/powerpoint/2010/main" val="174316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133600" y="228600"/>
            <a:ext cx="6858000" cy="685800"/>
          </a:xfrm>
        </p:spPr>
        <p:txBody>
          <a:bodyPr/>
          <a:lstStyle/>
          <a:p>
            <a:pPr algn="l" eaLnBrk="1" hangingPunct="1">
              <a:defRPr/>
            </a:pPr>
            <a:r>
              <a:rPr lang="en-US" altLang="zh-CN" sz="3600" b="1" dirty="0">
                <a:latin typeface="+mn-lt"/>
                <a:ea typeface="黑体" panose="02010609060101010101" pitchFamily="49" charset="-122"/>
              </a:rPr>
              <a:t>Chapter 2  M-B</a:t>
            </a:r>
            <a:r>
              <a:rPr lang="zh-CN" altLang="en-US" sz="3600" b="1" dirty="0">
                <a:latin typeface="+mn-lt"/>
                <a:ea typeface="黑体" panose="02010609060101010101" pitchFamily="49" charset="-122"/>
              </a:rPr>
              <a:t>统计分布率</a:t>
            </a:r>
          </a:p>
        </p:txBody>
      </p:sp>
      <p:sp>
        <p:nvSpPr>
          <p:cNvPr id="5123" name="Rectangle 3"/>
          <p:cNvSpPr>
            <a:spLocks noGrp="1" noChangeArrowheads="1"/>
          </p:cNvSpPr>
          <p:nvPr>
            <p:ph type="body" idx="1"/>
          </p:nvPr>
        </p:nvSpPr>
        <p:spPr>
          <a:xfrm>
            <a:off x="604058" y="3716339"/>
            <a:ext cx="10922923" cy="1081087"/>
          </a:xfrm>
        </p:spPr>
        <p:txBody>
          <a:bodyPr/>
          <a:lstStyle/>
          <a:p>
            <a:pPr marL="0" indent="0" eaLnBrk="1" hangingPunct="1">
              <a:lnSpc>
                <a:spcPct val="110000"/>
              </a:lnSpc>
              <a:buNone/>
              <a:defRPr/>
            </a:pPr>
            <a:r>
              <a:rPr lang="en-US" altLang="zh-CN" sz="2800" b="1" i="1" dirty="0" err="1">
                <a:solidFill>
                  <a:schemeClr val="accent5">
                    <a:lumMod val="90000"/>
                  </a:schemeClr>
                </a:solidFill>
                <a:ea typeface="黑体" panose="02010609060101010101" pitchFamily="49" charset="-122"/>
              </a:rPr>
              <a:t>n</a:t>
            </a:r>
            <a:r>
              <a:rPr lang="en-US" altLang="zh-CN" sz="2800" b="1" i="1" baseline="-25000" dirty="0" err="1">
                <a:solidFill>
                  <a:schemeClr val="accent5">
                    <a:lumMod val="90000"/>
                  </a:schemeClr>
                </a:solidFill>
                <a:ea typeface="黑体" panose="02010609060101010101" pitchFamily="49" charset="-122"/>
              </a:rPr>
              <a:t>i</a:t>
            </a:r>
            <a:r>
              <a:rPr lang="en-US" altLang="zh-CN" sz="2800" b="1" i="1" baseline="-25000" dirty="0">
                <a:solidFill>
                  <a:schemeClr val="tx2"/>
                </a:solidFill>
                <a:ea typeface="黑体" panose="02010609060101010101" pitchFamily="49" charset="-122"/>
              </a:rPr>
              <a:t> </a:t>
            </a:r>
            <a:r>
              <a:rPr lang="zh-CN" altLang="en-US" sz="2800" dirty="0">
                <a:ea typeface="黑体" panose="02010609060101010101" pitchFamily="49" charset="-122"/>
              </a:rPr>
              <a:t>为集居在能级</a:t>
            </a:r>
            <a:r>
              <a:rPr lang="zh-CN" altLang="en-US" sz="2800" b="1" i="1" dirty="0">
                <a:solidFill>
                  <a:schemeClr val="tx2"/>
                </a:solidFill>
                <a:ea typeface="黑体" panose="02010609060101010101" pitchFamily="49" charset="-122"/>
                <a:sym typeface="Symbol" pitchFamily="18" charset="2"/>
              </a:rPr>
              <a:t></a:t>
            </a:r>
            <a:r>
              <a:rPr lang="en-US" altLang="zh-CN" sz="2800" b="1" i="1" baseline="-25000" dirty="0" err="1">
                <a:solidFill>
                  <a:schemeClr val="tx2"/>
                </a:solidFill>
                <a:ea typeface="黑体" panose="02010609060101010101" pitchFamily="49" charset="-122"/>
              </a:rPr>
              <a:t>i</a:t>
            </a:r>
            <a:r>
              <a:rPr lang="zh-CN" altLang="en-US" sz="2800" dirty="0">
                <a:ea typeface="黑体" panose="02010609060101010101" pitchFamily="49" charset="-122"/>
              </a:rPr>
              <a:t>上的粒子数，同一能级的粒子可各自随机占据该能级的任何一个简并态。</a:t>
            </a:r>
          </a:p>
        </p:txBody>
      </p:sp>
      <p:graphicFrame>
        <p:nvGraphicFramePr>
          <p:cNvPr id="47108" name="对象 1"/>
          <p:cNvGraphicFramePr>
            <a:graphicFrameLocks noChangeAspect="1"/>
          </p:cNvGraphicFramePr>
          <p:nvPr>
            <p:extLst>
              <p:ext uri="{D42A27DB-BD31-4B8C-83A1-F6EECF244321}">
                <p14:modId xmlns:p14="http://schemas.microsoft.com/office/powerpoint/2010/main" val="1485958681"/>
              </p:ext>
            </p:extLst>
          </p:nvPr>
        </p:nvGraphicFramePr>
        <p:xfrm>
          <a:off x="3049416" y="5380931"/>
          <a:ext cx="5362575" cy="1322388"/>
        </p:xfrm>
        <a:graphic>
          <a:graphicData uri="http://schemas.openxmlformats.org/presentationml/2006/ole">
            <mc:AlternateContent xmlns:mc="http://schemas.openxmlformats.org/markup-compatibility/2006">
              <mc:Choice xmlns:v="urn:schemas-microsoft-com:vml" Requires="v">
                <p:oleObj spid="_x0000_s21555" name="公式" r:id="rId3" imgW="3301920" imgH="812520" progId="Equation.3">
                  <p:embed/>
                </p:oleObj>
              </mc:Choice>
              <mc:Fallback>
                <p:oleObj name="公式" r:id="rId3" imgW="3301920" imgH="812520" progId="Equation.3">
                  <p:embed/>
                  <p:pic>
                    <p:nvPicPr>
                      <p:cNvPr id="0" name=""/>
                      <p:cNvPicPr>
                        <a:picLocks noChangeAspect="1" noChangeArrowheads="1"/>
                      </p:cNvPicPr>
                      <p:nvPr/>
                    </p:nvPicPr>
                    <p:blipFill>
                      <a:blip r:embed="rId4"/>
                      <a:srcRect/>
                      <a:stretch>
                        <a:fillRect/>
                      </a:stretch>
                    </p:blipFill>
                    <p:spPr bwMode="auto">
                      <a:xfrm>
                        <a:off x="3049416" y="5380931"/>
                        <a:ext cx="5362575" cy="13223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3"/>
          <p:cNvSpPr txBox="1">
            <a:spLocks noChangeArrowheads="1"/>
          </p:cNvSpPr>
          <p:nvPr/>
        </p:nvSpPr>
        <p:spPr bwMode="auto">
          <a:xfrm>
            <a:off x="426720" y="981076"/>
            <a:ext cx="11211097" cy="287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defRPr/>
            </a:pPr>
            <a:r>
              <a:rPr lang="zh-CN" altLang="en-US" sz="2800" kern="0" dirty="0">
                <a:solidFill>
                  <a:srgbClr val="FFFFFF"/>
                </a:solidFill>
                <a:ea typeface="黑体" panose="02010609060101010101" pitchFamily="49" charset="-122"/>
              </a:rPr>
              <a:t>对一给定</a:t>
            </a:r>
            <a:r>
              <a:rPr lang="en-US" altLang="zh-CN" sz="2800" kern="0" dirty="0">
                <a:solidFill>
                  <a:srgbClr val="FFFFFF"/>
                </a:solidFill>
                <a:ea typeface="黑体" panose="02010609060101010101" pitchFamily="49" charset="-122"/>
              </a:rPr>
              <a:t>E</a:t>
            </a:r>
            <a:r>
              <a:rPr lang="zh-CN" altLang="en-US" sz="2800"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V</a:t>
            </a:r>
            <a:r>
              <a:rPr lang="zh-CN" altLang="en-US" sz="2800"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N</a:t>
            </a:r>
            <a:r>
              <a:rPr lang="zh-CN" altLang="en-US" sz="2800" kern="0" dirty="0">
                <a:solidFill>
                  <a:srgbClr val="FFFFFF"/>
                </a:solidFill>
                <a:ea typeface="黑体" panose="02010609060101010101" pitchFamily="49" charset="-122"/>
              </a:rPr>
              <a:t>的全同离域子体系，其中粒子的能量可呈现下列一套能级分布 </a:t>
            </a:r>
            <a:r>
              <a:rPr lang="en-US" altLang="zh-CN" sz="2800" b="1" i="1" kern="0" dirty="0">
                <a:solidFill>
                  <a:srgbClr val="FFCAAA">
                    <a:lumMod val="90000"/>
                  </a:srgbClr>
                </a:solidFill>
                <a:ea typeface="黑体" panose="02010609060101010101" pitchFamily="49" charset="-122"/>
              </a:rPr>
              <a:t>{</a:t>
            </a:r>
            <a:r>
              <a:rPr lang="en-US" altLang="zh-CN" sz="2800" b="1" i="1" kern="0" dirty="0" err="1">
                <a:solidFill>
                  <a:srgbClr val="FFCAAA">
                    <a:lumMod val="90000"/>
                  </a:srgbClr>
                </a:solidFill>
                <a:ea typeface="黑体" panose="02010609060101010101" pitchFamily="49" charset="-122"/>
              </a:rPr>
              <a:t>n</a:t>
            </a:r>
            <a:r>
              <a:rPr lang="en-US" altLang="zh-CN" sz="2800" b="1" i="1" kern="0" baseline="-25000" dirty="0" err="1">
                <a:solidFill>
                  <a:srgbClr val="FFCAAA">
                    <a:lumMod val="90000"/>
                  </a:srgbClr>
                </a:solidFill>
                <a:ea typeface="黑体" panose="02010609060101010101" pitchFamily="49" charset="-122"/>
              </a:rPr>
              <a:t>i</a:t>
            </a:r>
            <a:r>
              <a:rPr lang="en-US" altLang="zh-CN" sz="2800" b="1" i="1" kern="0" dirty="0">
                <a:solidFill>
                  <a:srgbClr val="FFCAAA">
                    <a:lumMod val="90000"/>
                  </a:srgbClr>
                </a:solidFill>
                <a:ea typeface="黑体" panose="02010609060101010101" pitchFamily="49" charset="-122"/>
              </a:rPr>
              <a:t>}</a:t>
            </a:r>
            <a:r>
              <a:rPr lang="en-US" altLang="zh-CN" sz="2800" kern="0" dirty="0">
                <a:solidFill>
                  <a:srgbClr val="FFFFFF"/>
                </a:solidFill>
                <a:ea typeface="黑体" panose="02010609060101010101" pitchFamily="49" charset="-122"/>
              </a:rPr>
              <a:t>:</a:t>
            </a:r>
          </a:p>
          <a:p>
            <a:pPr eaLnBrk="1" hangingPunct="1">
              <a:lnSpc>
                <a:spcPct val="110000"/>
              </a:lnSpc>
              <a:buFontTx/>
              <a:buNone/>
              <a:defRPr/>
            </a:pPr>
            <a:r>
              <a:rPr lang="en-US" altLang="zh-CN" sz="2800" kern="0" dirty="0">
                <a:solidFill>
                  <a:srgbClr val="FFFFFF"/>
                </a:solidFill>
                <a:ea typeface="黑体" panose="02010609060101010101" pitchFamily="49" charset="-122"/>
              </a:rPr>
              <a:t>    </a:t>
            </a:r>
            <a:r>
              <a:rPr lang="zh-CN" altLang="en-US" sz="2800" b="1" kern="0" dirty="0">
                <a:solidFill>
                  <a:srgbClr val="FFFF00"/>
                </a:solidFill>
                <a:ea typeface="黑体" panose="02010609060101010101" pitchFamily="49" charset="-122"/>
              </a:rPr>
              <a:t>能级                   </a:t>
            </a:r>
            <a:r>
              <a:rPr lang="zh-CN" altLang="en-US" sz="2800" b="1" kern="0" dirty="0">
                <a:solidFill>
                  <a:srgbClr val="FFFF00"/>
                </a:solidFill>
                <a:ea typeface="黑体" panose="02010609060101010101" pitchFamily="49" charset="-122"/>
                <a:sym typeface="Symbol" pitchFamily="18" charset="2"/>
              </a:rPr>
              <a:t></a:t>
            </a:r>
            <a:r>
              <a:rPr lang="en-US" altLang="zh-CN" sz="2800" b="1" kern="0" baseline="-25000" dirty="0">
                <a:solidFill>
                  <a:srgbClr val="FFFF00"/>
                </a:solidFill>
                <a:ea typeface="黑体" panose="02010609060101010101" pitchFamily="49" charset="-122"/>
              </a:rPr>
              <a:t>1</a:t>
            </a:r>
            <a:r>
              <a:rPr lang="en-US" altLang="zh-CN" sz="2800" b="1" kern="0" dirty="0">
                <a:solidFill>
                  <a:srgbClr val="FFFF00"/>
                </a:solidFill>
                <a:ea typeface="黑体" panose="02010609060101010101" pitchFamily="49" charset="-122"/>
              </a:rPr>
              <a:t>,  </a:t>
            </a:r>
            <a:r>
              <a:rPr lang="en-US" altLang="zh-CN" sz="2800" b="1" kern="0" dirty="0">
                <a:solidFill>
                  <a:srgbClr val="FFFF00"/>
                </a:solidFill>
                <a:ea typeface="黑体" panose="02010609060101010101" pitchFamily="49" charset="-122"/>
                <a:sym typeface="Symbol" pitchFamily="18" charset="2"/>
              </a:rPr>
              <a:t></a:t>
            </a:r>
            <a:r>
              <a:rPr lang="en-US" altLang="zh-CN" sz="2800" b="1" kern="0" baseline="-25000" dirty="0">
                <a:solidFill>
                  <a:srgbClr val="FFFF00"/>
                </a:solidFill>
                <a:ea typeface="黑体" panose="02010609060101010101" pitchFamily="49" charset="-122"/>
              </a:rPr>
              <a:t>2</a:t>
            </a:r>
            <a:r>
              <a:rPr lang="en-US" altLang="zh-CN" sz="2800" b="1" kern="0" dirty="0">
                <a:solidFill>
                  <a:srgbClr val="FFFF00"/>
                </a:solidFill>
                <a:ea typeface="黑体" panose="02010609060101010101" pitchFamily="49" charset="-122"/>
              </a:rPr>
              <a:t>,   …, </a:t>
            </a:r>
            <a:r>
              <a:rPr lang="en-US" altLang="zh-CN" sz="2800" b="1" kern="0" dirty="0">
                <a:solidFill>
                  <a:srgbClr val="FFFF00"/>
                </a:solidFill>
                <a:ea typeface="黑体" panose="02010609060101010101" pitchFamily="49" charset="-122"/>
                <a:sym typeface="Symbol" pitchFamily="18" charset="2"/>
              </a:rPr>
              <a:t></a:t>
            </a:r>
            <a:r>
              <a:rPr lang="en-US" altLang="zh-CN" sz="2800" b="1" kern="0" baseline="-25000" dirty="0" err="1">
                <a:solidFill>
                  <a:srgbClr val="FFFF00"/>
                </a:solidFill>
                <a:ea typeface="黑体" panose="02010609060101010101" pitchFamily="49" charset="-122"/>
              </a:rPr>
              <a:t>i</a:t>
            </a:r>
            <a:r>
              <a:rPr lang="en-US" altLang="zh-CN" sz="2800" b="1" kern="0" dirty="0">
                <a:solidFill>
                  <a:srgbClr val="FFFF00"/>
                </a:solidFill>
                <a:ea typeface="黑体" panose="02010609060101010101" pitchFamily="49" charset="-122"/>
              </a:rPr>
              <a:t> , …        </a:t>
            </a:r>
          </a:p>
          <a:p>
            <a:pPr eaLnBrk="1" hangingPunct="1">
              <a:lnSpc>
                <a:spcPct val="110000"/>
              </a:lnSpc>
              <a:buFontTx/>
              <a:buNone/>
              <a:defRPr/>
            </a:pPr>
            <a:r>
              <a:rPr lang="en-US" altLang="zh-CN" sz="2800" b="1" kern="0" dirty="0">
                <a:solidFill>
                  <a:srgbClr val="FFFF00"/>
                </a:solidFill>
                <a:ea typeface="黑体" panose="02010609060101010101" pitchFamily="49" charset="-122"/>
              </a:rPr>
              <a:t>    </a:t>
            </a:r>
            <a:r>
              <a:rPr lang="zh-CN" altLang="en-US" sz="2800" b="1" kern="0" dirty="0">
                <a:solidFill>
                  <a:srgbClr val="FFFF00"/>
                </a:solidFill>
                <a:ea typeface="黑体" panose="02010609060101010101" pitchFamily="49" charset="-122"/>
              </a:rPr>
              <a:t>简并数               </a:t>
            </a:r>
            <a:r>
              <a:rPr lang="zh-CN" altLang="en-US" sz="2800" b="1" kern="0" dirty="0">
                <a:solidFill>
                  <a:srgbClr val="FFFF00"/>
                </a:solidFill>
                <a:ea typeface="黑体" panose="02010609060101010101" pitchFamily="49" charset="-122"/>
                <a:sym typeface="Symbol" pitchFamily="18" charset="2"/>
              </a:rPr>
              <a:t></a:t>
            </a:r>
            <a:r>
              <a:rPr lang="en-US" altLang="zh-CN" sz="2800" b="1" kern="0" baseline="-25000" dirty="0">
                <a:solidFill>
                  <a:srgbClr val="FFFF00"/>
                </a:solidFill>
                <a:ea typeface="黑体" panose="02010609060101010101" pitchFamily="49" charset="-122"/>
              </a:rPr>
              <a:t>1</a:t>
            </a:r>
            <a:r>
              <a:rPr lang="en-US" altLang="zh-CN" sz="2800" b="1" kern="0" dirty="0">
                <a:solidFill>
                  <a:srgbClr val="FFFF00"/>
                </a:solidFill>
                <a:ea typeface="黑体" panose="02010609060101010101" pitchFamily="49" charset="-122"/>
              </a:rPr>
              <a:t>, </a:t>
            </a:r>
            <a:r>
              <a:rPr lang="en-US" altLang="zh-CN" sz="2800" b="1" kern="0" dirty="0">
                <a:solidFill>
                  <a:srgbClr val="FFFF00"/>
                </a:solidFill>
                <a:ea typeface="黑体" panose="02010609060101010101" pitchFamily="49" charset="-122"/>
                <a:sym typeface="Symbol" pitchFamily="18" charset="2"/>
              </a:rPr>
              <a:t></a:t>
            </a:r>
            <a:r>
              <a:rPr lang="en-US" altLang="zh-CN" sz="2800" b="1" kern="0" dirty="0">
                <a:solidFill>
                  <a:srgbClr val="FFFF00"/>
                </a:solidFill>
                <a:ea typeface="黑体" panose="02010609060101010101" pitchFamily="49" charset="-122"/>
              </a:rPr>
              <a:t> </a:t>
            </a:r>
            <a:r>
              <a:rPr lang="en-US" altLang="zh-CN" sz="2800" b="1" kern="0" baseline="-25000" dirty="0">
                <a:solidFill>
                  <a:srgbClr val="FFFF00"/>
                </a:solidFill>
                <a:ea typeface="黑体" panose="02010609060101010101" pitchFamily="49" charset="-122"/>
              </a:rPr>
              <a:t>2</a:t>
            </a:r>
            <a:r>
              <a:rPr lang="en-US" altLang="zh-CN" sz="2800" b="1" kern="0" dirty="0">
                <a:solidFill>
                  <a:srgbClr val="FFFF00"/>
                </a:solidFill>
                <a:ea typeface="黑体" panose="02010609060101010101" pitchFamily="49" charset="-122"/>
              </a:rPr>
              <a:t>, …, </a:t>
            </a:r>
            <a:r>
              <a:rPr lang="en-US" altLang="zh-CN" sz="2800" b="1" kern="0" dirty="0">
                <a:solidFill>
                  <a:srgbClr val="FFFF00"/>
                </a:solidFill>
                <a:ea typeface="黑体" panose="02010609060101010101" pitchFamily="49" charset="-122"/>
                <a:sym typeface="Symbol" pitchFamily="18" charset="2"/>
              </a:rPr>
              <a:t></a:t>
            </a:r>
            <a:r>
              <a:rPr lang="en-US" altLang="zh-CN" sz="2800" b="1" kern="0" dirty="0">
                <a:solidFill>
                  <a:srgbClr val="FFFF00"/>
                </a:solidFill>
                <a:ea typeface="黑体" panose="02010609060101010101" pitchFamily="49" charset="-122"/>
              </a:rPr>
              <a:t> </a:t>
            </a:r>
            <a:r>
              <a:rPr lang="en-US" altLang="zh-CN" sz="2800" b="1" kern="0" baseline="-25000" dirty="0" err="1">
                <a:solidFill>
                  <a:srgbClr val="FFFF00"/>
                </a:solidFill>
                <a:ea typeface="黑体" panose="02010609060101010101" pitchFamily="49" charset="-122"/>
              </a:rPr>
              <a:t>i</a:t>
            </a:r>
            <a:r>
              <a:rPr lang="en-US" altLang="zh-CN" sz="2800" b="1" kern="0" dirty="0">
                <a:solidFill>
                  <a:srgbClr val="FFFF00"/>
                </a:solidFill>
                <a:ea typeface="黑体" panose="02010609060101010101" pitchFamily="49" charset="-122"/>
              </a:rPr>
              <a:t> , …</a:t>
            </a:r>
          </a:p>
          <a:p>
            <a:pPr eaLnBrk="1" hangingPunct="1">
              <a:lnSpc>
                <a:spcPct val="110000"/>
              </a:lnSpc>
              <a:buFontTx/>
              <a:buNone/>
              <a:defRPr/>
            </a:pPr>
            <a:r>
              <a:rPr lang="en-US" altLang="zh-CN" sz="2800" b="1" kern="0" dirty="0">
                <a:solidFill>
                  <a:srgbClr val="FFFF00"/>
                </a:solidFill>
                <a:ea typeface="黑体" panose="02010609060101010101" pitchFamily="49" charset="-122"/>
              </a:rPr>
              <a:t>    </a:t>
            </a:r>
            <a:r>
              <a:rPr lang="zh-CN" altLang="en-US" sz="2800" b="1" kern="0" dirty="0">
                <a:solidFill>
                  <a:srgbClr val="FFCAAA">
                    <a:lumMod val="90000"/>
                  </a:srgbClr>
                </a:solidFill>
                <a:ea typeface="黑体" panose="02010609060101010101" pitchFamily="49" charset="-122"/>
              </a:rPr>
              <a:t>能级分布数       </a:t>
            </a:r>
            <a:r>
              <a:rPr lang="en-US" altLang="zh-CN" sz="2800" b="1" i="1" kern="0" dirty="0">
                <a:solidFill>
                  <a:srgbClr val="FFCAAA">
                    <a:lumMod val="90000"/>
                  </a:srgbClr>
                </a:solidFill>
                <a:ea typeface="黑体" panose="02010609060101010101" pitchFamily="49" charset="-122"/>
              </a:rPr>
              <a:t>n</a:t>
            </a:r>
            <a:r>
              <a:rPr lang="en-US" altLang="zh-CN" sz="2800" b="1" i="1" kern="0" baseline="-25000" dirty="0">
                <a:solidFill>
                  <a:srgbClr val="FFCAAA">
                    <a:lumMod val="90000"/>
                  </a:srgbClr>
                </a:solidFill>
                <a:ea typeface="黑体" panose="02010609060101010101" pitchFamily="49" charset="-122"/>
              </a:rPr>
              <a:t>1</a:t>
            </a:r>
            <a:r>
              <a:rPr lang="en-US" altLang="zh-CN" sz="2800" b="1" i="1" kern="0" dirty="0">
                <a:solidFill>
                  <a:srgbClr val="FFCAAA">
                    <a:lumMod val="90000"/>
                  </a:srgbClr>
                </a:solidFill>
                <a:ea typeface="黑体" panose="02010609060101010101" pitchFamily="49" charset="-122"/>
              </a:rPr>
              <a:t>, n</a:t>
            </a:r>
            <a:r>
              <a:rPr lang="en-US" altLang="zh-CN" sz="2800" b="1" i="1" kern="0" baseline="-25000" dirty="0">
                <a:solidFill>
                  <a:srgbClr val="FFCAAA">
                    <a:lumMod val="90000"/>
                  </a:srgbClr>
                </a:solidFill>
                <a:ea typeface="黑体" panose="02010609060101010101" pitchFamily="49" charset="-122"/>
              </a:rPr>
              <a:t>2</a:t>
            </a:r>
            <a:r>
              <a:rPr lang="en-US" altLang="zh-CN" sz="2800" b="1" i="1" kern="0" dirty="0">
                <a:solidFill>
                  <a:srgbClr val="FFCAAA">
                    <a:lumMod val="90000"/>
                  </a:srgbClr>
                </a:solidFill>
                <a:ea typeface="黑体" panose="02010609060101010101" pitchFamily="49" charset="-122"/>
              </a:rPr>
              <a:t>, …, </a:t>
            </a:r>
            <a:r>
              <a:rPr lang="en-US" altLang="zh-CN" sz="2800" b="1" i="1" kern="0" dirty="0" err="1">
                <a:solidFill>
                  <a:srgbClr val="FFCAAA">
                    <a:lumMod val="90000"/>
                  </a:srgbClr>
                </a:solidFill>
                <a:ea typeface="黑体" panose="02010609060101010101" pitchFamily="49" charset="-122"/>
              </a:rPr>
              <a:t>n</a:t>
            </a:r>
            <a:r>
              <a:rPr lang="en-US" altLang="zh-CN" sz="2800" b="1" i="1" kern="0" baseline="-25000" dirty="0" err="1">
                <a:solidFill>
                  <a:srgbClr val="FFCAAA">
                    <a:lumMod val="90000"/>
                  </a:srgbClr>
                </a:solidFill>
                <a:ea typeface="黑体" panose="02010609060101010101" pitchFamily="49" charset="-122"/>
              </a:rPr>
              <a:t>i</a:t>
            </a:r>
            <a:r>
              <a:rPr lang="en-US" altLang="zh-CN" sz="2800" b="1" i="1" kern="0" dirty="0">
                <a:solidFill>
                  <a:srgbClr val="FFCAAA">
                    <a:lumMod val="90000"/>
                  </a:srgbClr>
                </a:solidFill>
                <a:ea typeface="黑体" panose="02010609060101010101" pitchFamily="49" charset="-122"/>
              </a:rPr>
              <a:t> </a:t>
            </a:r>
            <a:r>
              <a:rPr lang="en-US" altLang="zh-CN" sz="2800" b="1" kern="0" dirty="0">
                <a:solidFill>
                  <a:srgbClr val="FFCAAA">
                    <a:lumMod val="90000"/>
                  </a:srgbClr>
                </a:solidFill>
                <a:ea typeface="黑体" panose="02010609060101010101" pitchFamily="49" charset="-122"/>
              </a:rPr>
              <a:t>, …</a:t>
            </a:r>
          </a:p>
        </p:txBody>
      </p:sp>
      <p:sp>
        <p:nvSpPr>
          <p:cNvPr id="6" name="Rectangle 3"/>
          <p:cNvSpPr txBox="1">
            <a:spLocks noChangeArrowheads="1"/>
          </p:cNvSpPr>
          <p:nvPr/>
        </p:nvSpPr>
        <p:spPr bwMode="auto">
          <a:xfrm>
            <a:off x="566737" y="4748213"/>
            <a:ext cx="842486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defRPr/>
            </a:pPr>
            <a:r>
              <a:rPr lang="zh-CN" altLang="en-US" sz="2800" kern="0" dirty="0">
                <a:solidFill>
                  <a:srgbClr val="FFFFFF"/>
                </a:solidFill>
                <a:ea typeface="黑体" panose="02010609060101010101" pitchFamily="49" charset="-122"/>
              </a:rPr>
              <a:t>则此套能级分布 </a:t>
            </a:r>
            <a:r>
              <a:rPr lang="en-US" altLang="zh-CN" sz="2800" b="1" i="1" kern="0" dirty="0">
                <a:solidFill>
                  <a:srgbClr val="FFCAAA">
                    <a:lumMod val="90000"/>
                  </a:srgbClr>
                </a:solidFill>
                <a:ea typeface="黑体" panose="02010609060101010101" pitchFamily="49" charset="-122"/>
              </a:rPr>
              <a:t>{</a:t>
            </a:r>
            <a:r>
              <a:rPr lang="en-US" altLang="zh-CN" sz="2800" b="1" i="1" kern="0" dirty="0" err="1">
                <a:solidFill>
                  <a:srgbClr val="FFCAAA">
                    <a:lumMod val="90000"/>
                  </a:srgbClr>
                </a:solidFill>
                <a:ea typeface="黑体" panose="02010609060101010101" pitchFamily="49" charset="-122"/>
              </a:rPr>
              <a:t>n</a:t>
            </a:r>
            <a:r>
              <a:rPr lang="en-US" altLang="zh-CN" sz="2800" b="1" i="1" kern="0" baseline="-25000" dirty="0" err="1">
                <a:solidFill>
                  <a:srgbClr val="FFCAAA">
                    <a:lumMod val="90000"/>
                  </a:srgbClr>
                </a:solidFill>
                <a:ea typeface="黑体" panose="02010609060101010101" pitchFamily="49" charset="-122"/>
              </a:rPr>
              <a:t>i</a:t>
            </a:r>
            <a:r>
              <a:rPr lang="en-US" altLang="zh-CN" sz="2800" b="1" i="1" kern="0" dirty="0">
                <a:solidFill>
                  <a:srgbClr val="FFCAAA">
                    <a:lumMod val="90000"/>
                  </a:srgbClr>
                </a:solidFill>
                <a:ea typeface="黑体" panose="02010609060101010101" pitchFamily="49" charset="-122"/>
              </a:rPr>
              <a:t>}</a:t>
            </a:r>
            <a:r>
              <a:rPr lang="zh-CN" altLang="en-US" sz="2800" kern="0" dirty="0">
                <a:solidFill>
                  <a:srgbClr val="FFFFFF"/>
                </a:solidFill>
                <a:ea typeface="黑体" panose="02010609060101010101" pitchFamily="49" charset="-122"/>
              </a:rPr>
              <a:t>可能的组合方式数为：</a:t>
            </a:r>
          </a:p>
        </p:txBody>
      </p:sp>
    </p:spTree>
    <p:extLst>
      <p:ext uri="{BB962C8B-B14F-4D97-AF65-F5344CB8AC3E}">
        <p14:creationId xmlns:p14="http://schemas.microsoft.com/office/powerpoint/2010/main" val="2267783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648393" y="404814"/>
            <a:ext cx="11105803" cy="1368425"/>
          </a:xfrm>
        </p:spPr>
        <p:txBody>
          <a:bodyPr/>
          <a:lstStyle/>
          <a:p>
            <a:pPr marL="0" indent="0" algn="just" eaLnBrk="1" hangingPunct="1">
              <a:buNone/>
              <a:defRPr/>
            </a:pPr>
            <a:r>
              <a:rPr lang="zh-CN" altLang="en-US" sz="2400" dirty="0">
                <a:ea typeface="黑体" panose="02010609060101010101" pitchFamily="49" charset="-122"/>
              </a:rPr>
              <a:t>每一种组合方式对应体系的一个微观态，在满足上述两个条件的情况下，把体系一切可能的组合样式的</a:t>
            </a:r>
            <a:r>
              <a:rPr lang="en-US" altLang="zh-CN" sz="2400" b="1" i="1" dirty="0" err="1">
                <a:solidFill>
                  <a:schemeClr val="accent5">
                    <a:lumMod val="90000"/>
                  </a:schemeClr>
                </a:solidFill>
                <a:ea typeface="黑体" panose="02010609060101010101" pitchFamily="49" charset="-122"/>
              </a:rPr>
              <a:t>t</a:t>
            </a:r>
            <a:r>
              <a:rPr lang="en-US" altLang="zh-CN" sz="2400" b="1" i="1" baseline="-25000" dirty="0" err="1">
                <a:solidFill>
                  <a:schemeClr val="accent5">
                    <a:lumMod val="90000"/>
                  </a:schemeClr>
                </a:solidFill>
                <a:ea typeface="黑体" panose="02010609060101010101" pitchFamily="49" charset="-122"/>
              </a:rPr>
              <a:t>x</a:t>
            </a:r>
            <a:r>
              <a:rPr lang="zh-CN" altLang="en-US" sz="2400" dirty="0">
                <a:ea typeface="黑体" panose="02010609060101010101" pitchFamily="49" charset="-122"/>
              </a:rPr>
              <a:t>累加，即得其微观状态总数：</a:t>
            </a:r>
          </a:p>
        </p:txBody>
      </p:sp>
      <p:graphicFrame>
        <p:nvGraphicFramePr>
          <p:cNvPr id="49155" name="Object 4"/>
          <p:cNvGraphicFramePr>
            <a:graphicFrameLocks noChangeAspect="1"/>
          </p:cNvGraphicFramePr>
          <p:nvPr>
            <p:extLst>
              <p:ext uri="{D42A27DB-BD31-4B8C-83A1-F6EECF244321}">
                <p14:modId xmlns:p14="http://schemas.microsoft.com/office/powerpoint/2010/main" val="865019950"/>
              </p:ext>
            </p:extLst>
          </p:nvPr>
        </p:nvGraphicFramePr>
        <p:xfrm>
          <a:off x="3315454" y="1257301"/>
          <a:ext cx="3808413" cy="1389063"/>
        </p:xfrm>
        <a:graphic>
          <a:graphicData uri="http://schemas.openxmlformats.org/presentationml/2006/ole">
            <mc:AlternateContent xmlns:mc="http://schemas.openxmlformats.org/markup-compatibility/2006">
              <mc:Choice xmlns:v="urn:schemas-microsoft-com:vml" Requires="v">
                <p:oleObj spid="_x0000_s22628" name="公式" r:id="rId3" imgW="2159000" imgH="787400" progId="Equation.3">
                  <p:embed/>
                </p:oleObj>
              </mc:Choice>
              <mc:Fallback>
                <p:oleObj name="公式" r:id="rId3" imgW="2159000" imgH="787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5454" y="1257301"/>
                        <a:ext cx="3808413" cy="13890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132" name="Object 5"/>
          <p:cNvGraphicFramePr>
            <a:graphicFrameLocks noChangeAspect="1"/>
          </p:cNvGraphicFramePr>
          <p:nvPr/>
        </p:nvGraphicFramePr>
        <p:xfrm>
          <a:off x="3116264" y="3336926"/>
          <a:ext cx="6105525" cy="1343025"/>
        </p:xfrm>
        <a:graphic>
          <a:graphicData uri="http://schemas.openxmlformats.org/presentationml/2006/ole">
            <mc:AlternateContent xmlns:mc="http://schemas.openxmlformats.org/markup-compatibility/2006">
              <mc:Choice xmlns:v="urn:schemas-microsoft-com:vml" Requires="v">
                <p:oleObj spid="_x0000_s22629" name="公式" r:id="rId5" imgW="3695700" imgH="812800" progId="Equation.3">
                  <p:embed/>
                </p:oleObj>
              </mc:Choice>
              <mc:Fallback>
                <p:oleObj name="公式" r:id="rId5" imgW="3695700" imgH="812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6264" y="3336926"/>
                        <a:ext cx="6105525" cy="13430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extBox 1"/>
          <p:cNvSpPr txBox="1"/>
          <p:nvPr/>
        </p:nvSpPr>
        <p:spPr>
          <a:xfrm>
            <a:off x="648393" y="4968619"/>
            <a:ext cx="11255432" cy="904875"/>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dirty="0">
                <a:solidFill>
                  <a:srgbClr val="FFFFFF"/>
                </a:solidFill>
                <a:ea typeface="黑体" panose="02010609060101010101" pitchFamily="49" charset="-122"/>
              </a:rPr>
              <a:t>显然，</a:t>
            </a:r>
            <a:r>
              <a:rPr kumimoji="1" lang="en-US" altLang="zh-CN" sz="2400" b="1" i="1" dirty="0" err="1">
                <a:solidFill>
                  <a:srgbClr val="FFFF00"/>
                </a:solidFill>
                <a:ea typeface="黑体" panose="02010609060101010101" pitchFamily="49" charset="-122"/>
              </a:rPr>
              <a:t>t</a:t>
            </a:r>
            <a:r>
              <a:rPr kumimoji="1" lang="en-US" altLang="zh-CN" sz="2400" b="1" i="1" baseline="-25000" dirty="0" err="1">
                <a:solidFill>
                  <a:srgbClr val="FFFF00"/>
                </a:solidFill>
                <a:ea typeface="黑体" panose="02010609060101010101" pitchFamily="49" charset="-122"/>
              </a:rPr>
              <a:t>x</a:t>
            </a:r>
            <a:r>
              <a:rPr kumimoji="1" lang="zh-CN" altLang="en-US" sz="2400" dirty="0">
                <a:solidFill>
                  <a:srgbClr val="FFFFFF"/>
                </a:solidFill>
                <a:ea typeface="黑体" panose="02010609060101010101" pitchFamily="49" charset="-122"/>
              </a:rPr>
              <a:t>值最大的一套分布样式即为最可几分布，因此，求导</a:t>
            </a:r>
            <a:r>
              <a:rPr kumimoji="1" lang="en-US" altLang="zh-CN" sz="2400" dirty="0">
                <a:solidFill>
                  <a:srgbClr val="FFFFFF"/>
                </a:solidFill>
                <a:ea typeface="黑体" panose="02010609060101010101" pitchFamily="49" charset="-122"/>
              </a:rPr>
              <a:t>Boltzmann</a:t>
            </a:r>
            <a:r>
              <a:rPr kumimoji="1" lang="zh-CN" altLang="en-US" sz="2400" dirty="0">
                <a:solidFill>
                  <a:srgbClr val="FFFFFF"/>
                </a:solidFill>
                <a:ea typeface="黑体" panose="02010609060101010101" pitchFamily="49" charset="-122"/>
              </a:rPr>
              <a:t>分布率的关键在于寻找</a:t>
            </a:r>
            <a:r>
              <a:rPr kumimoji="1" lang="en-US" altLang="zh-CN" sz="2400" b="1" i="1" dirty="0" err="1">
                <a:solidFill>
                  <a:srgbClr val="FFFF00"/>
                </a:solidFill>
                <a:ea typeface="黑体" panose="02010609060101010101" pitchFamily="49" charset="-122"/>
              </a:rPr>
              <a:t>t</a:t>
            </a:r>
            <a:r>
              <a:rPr kumimoji="1" lang="en-US" altLang="zh-CN" sz="2400" b="1" i="1" baseline="-25000" dirty="0" err="1">
                <a:solidFill>
                  <a:srgbClr val="FFFF00"/>
                </a:solidFill>
                <a:ea typeface="黑体" panose="02010609060101010101" pitchFamily="49" charset="-122"/>
              </a:rPr>
              <a:t>x</a:t>
            </a:r>
            <a:r>
              <a:rPr kumimoji="1" lang="zh-CN" altLang="en-US" sz="2400" dirty="0">
                <a:solidFill>
                  <a:srgbClr val="FFFFFF"/>
                </a:solidFill>
                <a:ea typeface="黑体" panose="02010609060101010101" pitchFamily="49" charset="-122"/>
              </a:rPr>
              <a:t>极值。</a:t>
            </a:r>
          </a:p>
        </p:txBody>
      </p:sp>
      <p:sp>
        <p:nvSpPr>
          <p:cNvPr id="6" name="Rectangle 2"/>
          <p:cNvSpPr txBox="1">
            <a:spLocks noChangeArrowheads="1"/>
          </p:cNvSpPr>
          <p:nvPr/>
        </p:nvSpPr>
        <p:spPr bwMode="auto">
          <a:xfrm>
            <a:off x="648393" y="2781300"/>
            <a:ext cx="1098942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buNone/>
              <a:defRPr/>
            </a:pPr>
            <a:r>
              <a:rPr lang="zh-CN" altLang="en-US" sz="2400" kern="0" dirty="0">
                <a:solidFill>
                  <a:srgbClr val="FFFFFF"/>
                </a:solidFill>
                <a:ea typeface="黑体" panose="02010609060101010101" pitchFamily="49" charset="-122"/>
              </a:rPr>
              <a:t>对于定域子体系，因粒子定点排列而产生构型方式数</a:t>
            </a:r>
            <a:r>
              <a:rPr lang="en-US" altLang="zh-CN" sz="2400" kern="0" dirty="0">
                <a:solidFill>
                  <a:srgbClr val="FFFFFF"/>
                </a:solidFill>
                <a:ea typeface="黑体" panose="02010609060101010101" pitchFamily="49" charset="-122"/>
              </a:rPr>
              <a:t>(</a:t>
            </a:r>
            <a:r>
              <a:rPr lang="en-US" altLang="zh-CN" sz="2400" b="1" i="1" kern="0" dirty="0">
                <a:solidFill>
                  <a:srgbClr val="FFFFFF"/>
                </a:solidFill>
                <a:ea typeface="黑体" panose="02010609060101010101" pitchFamily="49" charset="-122"/>
              </a:rPr>
              <a:t>N!</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，则有</a:t>
            </a:r>
            <a:r>
              <a:rPr lang="en-US" altLang="zh-CN" sz="2400" kern="0" dirty="0">
                <a:solidFill>
                  <a:srgbClr val="FFFFFF"/>
                </a:solidFill>
                <a:ea typeface="黑体" panose="02010609060101010101" pitchFamily="49" charset="-122"/>
              </a:rPr>
              <a:t>:</a:t>
            </a:r>
            <a:endParaRPr lang="zh-CN" altLang="en-US" sz="2400" kern="0" dirty="0">
              <a:solidFill>
                <a:srgbClr val="FFFFFF"/>
              </a:solidFill>
              <a:ea typeface="黑体" panose="02010609060101010101" pitchFamily="49" charset="-122"/>
            </a:endParaRPr>
          </a:p>
        </p:txBody>
      </p:sp>
    </p:spTree>
    <p:extLst>
      <p:ext uri="{BB962C8B-B14F-4D97-AF65-F5344CB8AC3E}">
        <p14:creationId xmlns:p14="http://schemas.microsoft.com/office/powerpoint/2010/main" val="2019382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内容占位符 2"/>
          <p:cNvSpPr>
            <a:spLocks noGrp="1"/>
          </p:cNvSpPr>
          <p:nvPr>
            <p:ph idx="1"/>
          </p:nvPr>
        </p:nvSpPr>
        <p:spPr>
          <a:xfrm>
            <a:off x="681644" y="188914"/>
            <a:ext cx="9878407" cy="820737"/>
          </a:xfrm>
        </p:spPr>
        <p:txBody>
          <a:bodyPr/>
          <a:lstStyle/>
          <a:p>
            <a:pPr marL="0" indent="0">
              <a:buNone/>
            </a:pPr>
            <a:r>
              <a:rPr lang="zh-CN" altLang="en-US" sz="2400" dirty="0">
                <a:latin typeface="黑体" panose="02010609060101010101" pitchFamily="49" charset="-122"/>
                <a:ea typeface="黑体" panose="02010609060101010101" pitchFamily="49" charset="-122"/>
              </a:rPr>
              <a:t>以离域子体系为例，可采用拉格朗日乘数法来推导</a:t>
            </a:r>
            <a:r>
              <a:rPr lang="en-US" altLang="zh-CN" sz="2400" b="1" i="1" dirty="0" err="1">
                <a:solidFill>
                  <a:schemeClr val="tx2"/>
                </a:solidFill>
                <a:latin typeface="黑体" panose="02010609060101010101" pitchFamily="49" charset="-122"/>
                <a:ea typeface="黑体" panose="02010609060101010101" pitchFamily="49" charset="-122"/>
              </a:rPr>
              <a:t>t</a:t>
            </a:r>
            <a:r>
              <a:rPr lang="en-US" altLang="zh-CN" sz="2400" b="1" i="1" baseline="-25000" dirty="0" err="1">
                <a:solidFill>
                  <a:schemeClr val="tx2"/>
                </a:solidFill>
                <a:latin typeface="黑体" panose="02010609060101010101" pitchFamily="49" charset="-122"/>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极值，因</a:t>
            </a:r>
            <a:endParaRPr lang="en-US" altLang="zh-CN" sz="2400" dirty="0">
              <a:latin typeface="黑体" panose="02010609060101010101" pitchFamily="49" charset="-122"/>
              <a:ea typeface="黑体" panose="02010609060101010101" pitchFamily="49" charset="-122"/>
            </a:endParaRPr>
          </a:p>
        </p:txBody>
      </p:sp>
      <p:graphicFrame>
        <p:nvGraphicFramePr>
          <p:cNvPr id="50179" name="对象 3"/>
          <p:cNvGraphicFramePr>
            <a:graphicFrameLocks noChangeAspect="1"/>
          </p:cNvGraphicFramePr>
          <p:nvPr/>
        </p:nvGraphicFramePr>
        <p:xfrm>
          <a:off x="3143250" y="765175"/>
          <a:ext cx="4648200" cy="1150938"/>
        </p:xfrm>
        <a:graphic>
          <a:graphicData uri="http://schemas.openxmlformats.org/presentationml/2006/ole">
            <mc:AlternateContent xmlns:mc="http://schemas.openxmlformats.org/markup-compatibility/2006">
              <mc:Choice xmlns:v="urn:schemas-microsoft-com:vml" Requires="v">
                <p:oleObj spid="_x0000_s23799" name="公式" r:id="rId3" imgW="3225800" imgH="800100" progId="Equation.3">
                  <p:embed/>
                </p:oleObj>
              </mc:Choice>
              <mc:Fallback>
                <p:oleObj name="公式" r:id="rId3" imgW="3225800" imgH="800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0" y="765175"/>
                        <a:ext cx="4648200" cy="11509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56" name="对象 4"/>
          <p:cNvGraphicFramePr>
            <a:graphicFrameLocks noChangeAspect="1"/>
          </p:cNvGraphicFramePr>
          <p:nvPr>
            <p:extLst>
              <p:ext uri="{D42A27DB-BD31-4B8C-83A1-F6EECF244321}">
                <p14:modId xmlns:p14="http://schemas.microsoft.com/office/powerpoint/2010/main" val="1549514062"/>
              </p:ext>
            </p:extLst>
          </p:nvPr>
        </p:nvGraphicFramePr>
        <p:xfrm>
          <a:off x="3160394" y="1989139"/>
          <a:ext cx="4046538" cy="574675"/>
        </p:xfrm>
        <a:graphic>
          <a:graphicData uri="http://schemas.openxmlformats.org/presentationml/2006/ole">
            <mc:AlternateContent xmlns:mc="http://schemas.openxmlformats.org/markup-compatibility/2006">
              <mc:Choice xmlns:v="urn:schemas-microsoft-com:vml" Requires="v">
                <p:oleObj spid="_x0000_s23800" name="公式" r:id="rId5" imgW="2578100" imgH="368300" progId="Equation.3">
                  <p:embed/>
                </p:oleObj>
              </mc:Choice>
              <mc:Fallback>
                <p:oleObj name="公式" r:id="rId5" imgW="2578100" imgH="368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0394" y="1989139"/>
                        <a:ext cx="4046538" cy="574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57" name="对象 5"/>
          <p:cNvGraphicFramePr>
            <a:graphicFrameLocks noChangeAspect="1"/>
          </p:cNvGraphicFramePr>
          <p:nvPr>
            <p:extLst>
              <p:ext uri="{D42A27DB-BD31-4B8C-83A1-F6EECF244321}">
                <p14:modId xmlns:p14="http://schemas.microsoft.com/office/powerpoint/2010/main" val="2752399402"/>
              </p:ext>
            </p:extLst>
          </p:nvPr>
        </p:nvGraphicFramePr>
        <p:xfrm>
          <a:off x="3177019" y="2636839"/>
          <a:ext cx="1943100" cy="1163637"/>
        </p:xfrm>
        <a:graphic>
          <a:graphicData uri="http://schemas.openxmlformats.org/presentationml/2006/ole">
            <mc:AlternateContent xmlns:mc="http://schemas.openxmlformats.org/markup-compatibility/2006">
              <mc:Choice xmlns:v="urn:schemas-microsoft-com:vml" Requires="v">
                <p:oleObj spid="_x0000_s23801" name="公式" r:id="rId7" imgW="1231900" imgH="736600" progId="Equation.3">
                  <p:embed/>
                </p:oleObj>
              </mc:Choice>
              <mc:Fallback>
                <p:oleObj name="公式" r:id="rId7" imgW="1231900" imgH="736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77019" y="2636839"/>
                        <a:ext cx="1943100" cy="11636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58" name="TextBox 6"/>
          <p:cNvSpPr txBox="1">
            <a:spLocks noChangeArrowheads="1"/>
          </p:cNvSpPr>
          <p:nvPr/>
        </p:nvSpPr>
        <p:spPr bwMode="auto">
          <a:xfrm>
            <a:off x="8112125" y="2606676"/>
            <a:ext cx="17287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2.2</a:t>
            </a:r>
            <a:r>
              <a:rPr lang="zh-CN" altLang="en-US" sz="2400" b="1">
                <a:solidFill>
                  <a:srgbClr val="FFFFFF"/>
                </a:solidFill>
                <a:ea typeface="隶书" panose="02010509060101010101" pitchFamily="49" charset="-122"/>
              </a:rPr>
              <a:t>）</a:t>
            </a:r>
          </a:p>
        </p:txBody>
      </p:sp>
      <p:sp>
        <p:nvSpPr>
          <p:cNvPr id="49159" name="TextBox 7"/>
          <p:cNvSpPr txBox="1">
            <a:spLocks noChangeArrowheads="1"/>
          </p:cNvSpPr>
          <p:nvPr/>
        </p:nvSpPr>
        <p:spPr bwMode="auto">
          <a:xfrm>
            <a:off x="8116888" y="3103563"/>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2.3</a:t>
            </a:r>
            <a:r>
              <a:rPr lang="zh-CN" altLang="en-US" sz="2400" b="1">
                <a:solidFill>
                  <a:srgbClr val="FFFFFF"/>
                </a:solidFill>
                <a:ea typeface="隶书" panose="02010509060101010101" pitchFamily="49" charset="-122"/>
              </a:rPr>
              <a:t>）</a:t>
            </a:r>
          </a:p>
        </p:txBody>
      </p:sp>
      <p:sp>
        <p:nvSpPr>
          <p:cNvPr id="49160" name="TextBox 8"/>
          <p:cNvSpPr txBox="1">
            <a:spLocks noChangeArrowheads="1"/>
          </p:cNvSpPr>
          <p:nvPr/>
        </p:nvSpPr>
        <p:spPr bwMode="auto">
          <a:xfrm>
            <a:off x="8040688" y="2060576"/>
            <a:ext cx="1727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2.1</a:t>
            </a:r>
            <a:r>
              <a:rPr lang="zh-CN" altLang="en-US" sz="2400" b="1">
                <a:solidFill>
                  <a:srgbClr val="FFFFFF"/>
                </a:solidFill>
                <a:ea typeface="隶书" panose="02010509060101010101" pitchFamily="49" charset="-122"/>
              </a:rPr>
              <a:t>）</a:t>
            </a:r>
          </a:p>
        </p:txBody>
      </p:sp>
      <p:graphicFrame>
        <p:nvGraphicFramePr>
          <p:cNvPr id="49161" name="对象 9"/>
          <p:cNvGraphicFramePr>
            <a:graphicFrameLocks noChangeAspect="1"/>
          </p:cNvGraphicFramePr>
          <p:nvPr>
            <p:extLst>
              <p:ext uri="{D42A27DB-BD31-4B8C-83A1-F6EECF244321}">
                <p14:modId xmlns:p14="http://schemas.microsoft.com/office/powerpoint/2010/main" val="2063917615"/>
              </p:ext>
            </p:extLst>
          </p:nvPr>
        </p:nvGraphicFramePr>
        <p:xfrm>
          <a:off x="3149311" y="3860800"/>
          <a:ext cx="2097088" cy="431800"/>
        </p:xfrm>
        <a:graphic>
          <a:graphicData uri="http://schemas.openxmlformats.org/presentationml/2006/ole">
            <mc:AlternateContent xmlns:mc="http://schemas.openxmlformats.org/markup-compatibility/2006">
              <mc:Choice xmlns:v="urn:schemas-microsoft-com:vml" Requires="v">
                <p:oleObj spid="_x0000_s23802" name="公式" r:id="rId9" imgW="1104900" imgH="228600" progId="Equation.3">
                  <p:embed/>
                </p:oleObj>
              </mc:Choice>
              <mc:Fallback>
                <p:oleObj name="公式" r:id="rId9" imgW="11049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49311" y="3860800"/>
                        <a:ext cx="2097088" cy="4318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2" name="TextBox 10"/>
          <p:cNvSpPr txBox="1">
            <a:spLocks noChangeArrowheads="1"/>
          </p:cNvSpPr>
          <p:nvPr/>
        </p:nvSpPr>
        <p:spPr bwMode="auto">
          <a:xfrm>
            <a:off x="8116888" y="3644901"/>
            <a:ext cx="1727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2.4</a:t>
            </a:r>
            <a:r>
              <a:rPr lang="zh-CN" altLang="en-US" sz="2400" b="1">
                <a:solidFill>
                  <a:srgbClr val="FFFFFF"/>
                </a:solidFill>
                <a:ea typeface="隶书" panose="02010509060101010101" pitchFamily="49" charset="-122"/>
              </a:rPr>
              <a:t>）</a:t>
            </a:r>
          </a:p>
        </p:txBody>
      </p:sp>
      <p:sp>
        <p:nvSpPr>
          <p:cNvPr id="12" name="TextBox 11"/>
          <p:cNvSpPr txBox="1"/>
          <p:nvPr/>
        </p:nvSpPr>
        <p:spPr>
          <a:xfrm>
            <a:off x="1709450" y="4364038"/>
            <a:ext cx="6911975" cy="461962"/>
          </a:xfrm>
          <a:prstGeom prst="rect">
            <a:avLst/>
          </a:prstGeom>
          <a:noFill/>
        </p:spPr>
        <p:txBody>
          <a:bodyPr>
            <a:spAutoFit/>
          </a:bodyPr>
          <a:lstStyle/>
          <a:p>
            <a:pPr fontAlgn="base">
              <a:spcBef>
                <a:spcPct val="20000"/>
              </a:spcBef>
              <a:spcAft>
                <a:spcPct val="0"/>
              </a:spcAft>
              <a:defRPr/>
            </a:pPr>
            <a:r>
              <a:rPr kumimoji="1" lang="zh-CN" altLang="en-US" sz="2400" b="1" dirty="0">
                <a:solidFill>
                  <a:srgbClr val="FFFFFF"/>
                </a:solidFill>
                <a:ea typeface="黑体" panose="02010609060101010101" pitchFamily="49" charset="-122"/>
                <a:sym typeface="Symbol"/>
              </a:rPr>
              <a:t>、为待定因子，则</a:t>
            </a:r>
            <a:r>
              <a:rPr kumimoji="1" lang="en-US" altLang="zh-CN" sz="2400" b="1" i="1" dirty="0">
                <a:solidFill>
                  <a:srgbClr val="FFFFFF"/>
                </a:solidFill>
                <a:ea typeface="黑体" panose="02010609060101010101" pitchFamily="49" charset="-122"/>
                <a:sym typeface="Symbol"/>
              </a:rPr>
              <a:t>f</a:t>
            </a:r>
            <a:r>
              <a:rPr kumimoji="1" lang="zh-CN" altLang="en-US" sz="2400" b="1" dirty="0">
                <a:solidFill>
                  <a:srgbClr val="FFFFFF"/>
                </a:solidFill>
                <a:ea typeface="黑体" panose="02010609060101010101" pitchFamily="49" charset="-122"/>
                <a:sym typeface="Symbol"/>
              </a:rPr>
              <a:t>的极值条件为</a:t>
            </a:r>
            <a:endParaRPr kumimoji="1" lang="zh-CN" altLang="en-US" sz="2400" b="1" dirty="0">
              <a:solidFill>
                <a:srgbClr val="FFFFFF"/>
              </a:solidFill>
              <a:ea typeface="黑体" panose="02010609060101010101" pitchFamily="49" charset="-122"/>
            </a:endParaRPr>
          </a:p>
        </p:txBody>
      </p:sp>
      <p:graphicFrame>
        <p:nvGraphicFramePr>
          <p:cNvPr id="49164" name="对象 12"/>
          <p:cNvGraphicFramePr>
            <a:graphicFrameLocks noChangeAspect="1"/>
          </p:cNvGraphicFramePr>
          <p:nvPr>
            <p:extLst>
              <p:ext uri="{D42A27DB-BD31-4B8C-83A1-F6EECF244321}">
                <p14:modId xmlns:p14="http://schemas.microsoft.com/office/powerpoint/2010/main" val="469960995"/>
              </p:ext>
            </p:extLst>
          </p:nvPr>
        </p:nvGraphicFramePr>
        <p:xfrm>
          <a:off x="1740392" y="4905983"/>
          <a:ext cx="5949950" cy="963612"/>
        </p:xfrm>
        <a:graphic>
          <a:graphicData uri="http://schemas.openxmlformats.org/presentationml/2006/ole">
            <mc:AlternateContent xmlns:mc="http://schemas.openxmlformats.org/markup-compatibility/2006">
              <mc:Choice xmlns:v="urn:schemas-microsoft-com:vml" Requires="v">
                <p:oleObj spid="_x0000_s23803" name="公式" r:id="rId11" imgW="3136900" imgH="508000" progId="Equation.3">
                  <p:embed/>
                </p:oleObj>
              </mc:Choice>
              <mc:Fallback>
                <p:oleObj name="公式" r:id="rId11" imgW="3136900" imgH="5080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40392" y="4905983"/>
                        <a:ext cx="5949950" cy="9636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5" name="TextBox 13"/>
          <p:cNvSpPr txBox="1">
            <a:spLocks noChangeArrowheads="1"/>
          </p:cNvSpPr>
          <p:nvPr/>
        </p:nvSpPr>
        <p:spPr bwMode="auto">
          <a:xfrm>
            <a:off x="8183564" y="5084763"/>
            <a:ext cx="172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2.5</a:t>
            </a:r>
            <a:r>
              <a:rPr lang="zh-CN" altLang="en-US" sz="2400" b="1">
                <a:solidFill>
                  <a:srgbClr val="FFFFFF"/>
                </a:solidFill>
                <a:ea typeface="隶书" panose="02010509060101010101" pitchFamily="49" charset="-122"/>
              </a:rPr>
              <a:t>）</a:t>
            </a:r>
          </a:p>
        </p:txBody>
      </p:sp>
      <p:sp>
        <p:nvSpPr>
          <p:cNvPr id="15" name="内容占位符 2"/>
          <p:cNvSpPr txBox="1">
            <a:spLocks/>
          </p:cNvSpPr>
          <p:nvPr/>
        </p:nvSpPr>
        <p:spPr bwMode="auto">
          <a:xfrm>
            <a:off x="753687" y="1989138"/>
            <a:ext cx="3110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latin typeface="黑体" panose="02010609060101010101" pitchFamily="49" charset="-122"/>
                <a:ea typeface="黑体" panose="02010609060101010101" pitchFamily="49" charset="-122"/>
              </a:rPr>
              <a:t>可设函数：</a:t>
            </a:r>
          </a:p>
        </p:txBody>
      </p:sp>
    </p:spTree>
    <p:extLst>
      <p:ext uri="{BB962C8B-B14F-4D97-AF65-F5344CB8AC3E}">
        <p14:creationId xmlns:p14="http://schemas.microsoft.com/office/powerpoint/2010/main" val="3819217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49156"/>
                                        </p:tgtEl>
                                        <p:attrNameLst>
                                          <p:attrName>style.visibility</p:attrName>
                                        </p:attrNameLst>
                                      </p:cBhvr>
                                      <p:to>
                                        <p:strVal val="visible"/>
                                      </p:to>
                                    </p:set>
                                    <p:animEffect transition="in" filter="fade">
                                      <p:cBhvr>
                                        <p:cTn id="10" dur="500"/>
                                        <p:tgtEl>
                                          <p:spTgt spid="4915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9160"/>
                                        </p:tgtEl>
                                        <p:attrNameLst>
                                          <p:attrName>style.visibility</p:attrName>
                                        </p:attrNameLst>
                                      </p:cBhvr>
                                      <p:to>
                                        <p:strVal val="visible"/>
                                      </p:to>
                                    </p:set>
                                    <p:animEffect transition="in" filter="fade">
                                      <p:cBhvr>
                                        <p:cTn id="13" dur="500"/>
                                        <p:tgtEl>
                                          <p:spTgt spid="4916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49157"/>
                                        </p:tgtEl>
                                        <p:attrNameLst>
                                          <p:attrName>style.visibility</p:attrName>
                                        </p:attrNameLst>
                                      </p:cBhvr>
                                      <p:to>
                                        <p:strVal val="visible"/>
                                      </p:to>
                                    </p:set>
                                    <p:animEffect transition="in" filter="fade">
                                      <p:cBhvr>
                                        <p:cTn id="18" dur="500"/>
                                        <p:tgtEl>
                                          <p:spTgt spid="4915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9158"/>
                                        </p:tgtEl>
                                        <p:attrNameLst>
                                          <p:attrName>style.visibility</p:attrName>
                                        </p:attrNameLst>
                                      </p:cBhvr>
                                      <p:to>
                                        <p:strVal val="visible"/>
                                      </p:to>
                                    </p:set>
                                    <p:animEffect transition="in" filter="fade">
                                      <p:cBhvr>
                                        <p:cTn id="21" dur="500"/>
                                        <p:tgtEl>
                                          <p:spTgt spid="4915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9159"/>
                                        </p:tgtEl>
                                        <p:attrNameLst>
                                          <p:attrName>style.visibility</p:attrName>
                                        </p:attrNameLst>
                                      </p:cBhvr>
                                      <p:to>
                                        <p:strVal val="visible"/>
                                      </p:to>
                                    </p:set>
                                    <p:animEffect transition="in" filter="fade">
                                      <p:cBhvr>
                                        <p:cTn id="24" dur="500"/>
                                        <p:tgtEl>
                                          <p:spTgt spid="4915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49161"/>
                                        </p:tgtEl>
                                        <p:attrNameLst>
                                          <p:attrName>style.visibility</p:attrName>
                                        </p:attrNameLst>
                                      </p:cBhvr>
                                      <p:to>
                                        <p:strVal val="visible"/>
                                      </p:to>
                                    </p:set>
                                    <p:animEffect transition="in" filter="fade">
                                      <p:cBhvr>
                                        <p:cTn id="29" dur="500"/>
                                        <p:tgtEl>
                                          <p:spTgt spid="4916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9162"/>
                                        </p:tgtEl>
                                        <p:attrNameLst>
                                          <p:attrName>style.visibility</p:attrName>
                                        </p:attrNameLst>
                                      </p:cBhvr>
                                      <p:to>
                                        <p:strVal val="visible"/>
                                      </p:to>
                                    </p:set>
                                    <p:animEffect transition="in" filter="fade">
                                      <p:cBhvr>
                                        <p:cTn id="32" dur="500"/>
                                        <p:tgtEl>
                                          <p:spTgt spid="491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par>
                                <p:cTn id="38" presetID="10" presetClass="entr" presetSubtype="0" fill="hold" nodeType="withEffect">
                                  <p:stCondLst>
                                    <p:cond delay="0"/>
                                  </p:stCondLst>
                                  <p:childTnLst>
                                    <p:set>
                                      <p:cBhvr>
                                        <p:cTn id="39" dur="1" fill="hold">
                                          <p:stCondLst>
                                            <p:cond delay="0"/>
                                          </p:stCondLst>
                                        </p:cTn>
                                        <p:tgtEl>
                                          <p:spTgt spid="49164"/>
                                        </p:tgtEl>
                                        <p:attrNameLst>
                                          <p:attrName>style.visibility</p:attrName>
                                        </p:attrNameLst>
                                      </p:cBhvr>
                                      <p:to>
                                        <p:strVal val="visible"/>
                                      </p:to>
                                    </p:set>
                                    <p:animEffect transition="in" filter="fade">
                                      <p:cBhvr>
                                        <p:cTn id="40" dur="500"/>
                                        <p:tgtEl>
                                          <p:spTgt spid="4916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9165"/>
                                        </p:tgtEl>
                                        <p:attrNameLst>
                                          <p:attrName>style.visibility</p:attrName>
                                        </p:attrNameLst>
                                      </p:cBhvr>
                                      <p:to>
                                        <p:strVal val="visible"/>
                                      </p:to>
                                    </p:set>
                                    <p:animEffect transition="in" filter="fade">
                                      <p:cBhvr>
                                        <p:cTn id="43" dur="500"/>
                                        <p:tgtEl>
                                          <p:spTgt spid="49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8" grpId="0"/>
      <p:bldP spid="49159" grpId="0"/>
      <p:bldP spid="49160" grpId="0"/>
      <p:bldP spid="49162" grpId="0"/>
      <p:bldP spid="12" grpId="0"/>
      <p:bldP spid="49165" grpId="0"/>
      <p:bldP spid="1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内容占位符 2"/>
          <p:cNvSpPr>
            <a:spLocks noGrp="1"/>
          </p:cNvSpPr>
          <p:nvPr>
            <p:ph idx="1"/>
          </p:nvPr>
        </p:nvSpPr>
        <p:spPr>
          <a:xfrm>
            <a:off x="717316" y="158751"/>
            <a:ext cx="8496300" cy="461963"/>
          </a:xfrm>
        </p:spPr>
        <p:txBody>
          <a:bodyPr/>
          <a:lstStyle/>
          <a:p>
            <a:pPr marL="0" indent="0">
              <a:buNone/>
            </a:pPr>
            <a:r>
              <a:rPr lang="zh-CN" altLang="en-US" sz="2400" dirty="0">
                <a:latin typeface="黑体" panose="02010609060101010101" pitchFamily="49" charset="-122"/>
                <a:ea typeface="黑体" panose="02010609060101010101" pitchFamily="49" charset="-122"/>
              </a:rPr>
              <a:t>由式</a:t>
            </a:r>
            <a:r>
              <a:rPr lang="en-US" altLang="zh-CN" sz="2400" dirty="0">
                <a:latin typeface="黑体" panose="02010609060101010101" pitchFamily="49" charset="-122"/>
                <a:ea typeface="黑体" panose="02010609060101010101" pitchFamily="49" charset="-122"/>
              </a:rPr>
              <a:t>(2.1</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2.3</a:t>
            </a:r>
            <a:r>
              <a:rPr lang="zh-CN" altLang="en-US" sz="2400" dirty="0">
                <a:latin typeface="黑体" panose="02010609060101010101" pitchFamily="49" charset="-122"/>
                <a:ea typeface="黑体" panose="02010609060101010101" pitchFamily="49" charset="-122"/>
              </a:rPr>
              <a:t>）有</a:t>
            </a:r>
            <a:endParaRPr lang="en-US" altLang="zh-CN" sz="2400" dirty="0">
              <a:latin typeface="黑体" panose="02010609060101010101" pitchFamily="49" charset="-122"/>
              <a:ea typeface="黑体" panose="02010609060101010101" pitchFamily="49" charset="-122"/>
            </a:endParaRPr>
          </a:p>
          <a:p>
            <a:pPr marL="0" indent="0">
              <a:buNone/>
            </a:pPr>
            <a:endParaRPr lang="en-US" altLang="zh-CN" sz="2400" dirty="0">
              <a:latin typeface="黑体" panose="02010609060101010101" pitchFamily="49" charset="-122"/>
              <a:ea typeface="黑体" panose="02010609060101010101" pitchFamily="49" charset="-122"/>
            </a:endParaRPr>
          </a:p>
        </p:txBody>
      </p:sp>
      <p:graphicFrame>
        <p:nvGraphicFramePr>
          <p:cNvPr id="51203" name="对象 4"/>
          <p:cNvGraphicFramePr>
            <a:graphicFrameLocks noChangeAspect="1"/>
          </p:cNvGraphicFramePr>
          <p:nvPr>
            <p:extLst>
              <p:ext uri="{D42A27DB-BD31-4B8C-83A1-F6EECF244321}">
                <p14:modId xmlns:p14="http://schemas.microsoft.com/office/powerpoint/2010/main" val="2522505335"/>
              </p:ext>
            </p:extLst>
          </p:nvPr>
        </p:nvGraphicFramePr>
        <p:xfrm>
          <a:off x="1892558" y="673101"/>
          <a:ext cx="1290637" cy="696913"/>
        </p:xfrm>
        <a:graphic>
          <a:graphicData uri="http://schemas.openxmlformats.org/presentationml/2006/ole">
            <mc:AlternateContent xmlns:mc="http://schemas.openxmlformats.org/markup-compatibility/2006">
              <mc:Choice xmlns:v="urn:schemas-microsoft-com:vml" Requires="v">
                <p:oleObj spid="_x0000_s24823" name="公式" r:id="rId3" imgW="939800" imgH="508000" progId="Equation.3">
                  <p:embed/>
                </p:oleObj>
              </mc:Choice>
              <mc:Fallback>
                <p:oleObj name="公式" r:id="rId3" imgW="9398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2558" y="673101"/>
                        <a:ext cx="1290637" cy="6969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1204" name="对象 5"/>
          <p:cNvGraphicFramePr>
            <a:graphicFrameLocks noChangeAspect="1"/>
          </p:cNvGraphicFramePr>
          <p:nvPr>
            <p:extLst>
              <p:ext uri="{D42A27DB-BD31-4B8C-83A1-F6EECF244321}">
                <p14:modId xmlns:p14="http://schemas.microsoft.com/office/powerpoint/2010/main" val="3439133604"/>
              </p:ext>
            </p:extLst>
          </p:nvPr>
        </p:nvGraphicFramePr>
        <p:xfrm>
          <a:off x="3364169" y="620714"/>
          <a:ext cx="2586038" cy="801687"/>
        </p:xfrm>
        <a:graphic>
          <a:graphicData uri="http://schemas.openxmlformats.org/presentationml/2006/ole">
            <mc:AlternateContent xmlns:mc="http://schemas.openxmlformats.org/markup-compatibility/2006">
              <mc:Choice xmlns:v="urn:schemas-microsoft-com:vml" Requires="v">
                <p:oleObj spid="_x0000_s24824" name="公式" r:id="rId5" imgW="1638300" imgH="508000" progId="Equation.3">
                  <p:embed/>
                </p:oleObj>
              </mc:Choice>
              <mc:Fallback>
                <p:oleObj name="公式" r:id="rId5" imgW="1638300" imgH="508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4169" y="620714"/>
                        <a:ext cx="2586038" cy="8016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81" name="TextBox 6"/>
          <p:cNvSpPr txBox="1">
            <a:spLocks noChangeArrowheads="1"/>
          </p:cNvSpPr>
          <p:nvPr/>
        </p:nvSpPr>
        <p:spPr bwMode="auto">
          <a:xfrm>
            <a:off x="7936169" y="1641476"/>
            <a:ext cx="172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2.7</a:t>
            </a:r>
            <a:r>
              <a:rPr lang="zh-CN" altLang="en-US" sz="2400" b="1">
                <a:solidFill>
                  <a:srgbClr val="FFFFFF"/>
                </a:solidFill>
                <a:ea typeface="隶书" panose="02010509060101010101" pitchFamily="49" charset="-122"/>
              </a:rPr>
              <a:t>）</a:t>
            </a:r>
          </a:p>
        </p:txBody>
      </p:sp>
      <p:sp>
        <p:nvSpPr>
          <p:cNvPr id="50182" name="TextBox 7"/>
          <p:cNvSpPr txBox="1">
            <a:spLocks noChangeArrowheads="1"/>
          </p:cNvSpPr>
          <p:nvPr/>
        </p:nvSpPr>
        <p:spPr bwMode="auto">
          <a:xfrm>
            <a:off x="7928232" y="242093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2.8</a:t>
            </a:r>
            <a:r>
              <a:rPr lang="zh-CN" altLang="en-US" sz="2400" b="1">
                <a:solidFill>
                  <a:srgbClr val="FFFFFF"/>
                </a:solidFill>
                <a:ea typeface="隶书" panose="02010509060101010101" pitchFamily="49" charset="-122"/>
              </a:rPr>
              <a:t>）</a:t>
            </a:r>
          </a:p>
        </p:txBody>
      </p:sp>
      <p:sp>
        <p:nvSpPr>
          <p:cNvPr id="51207" name="TextBox 8"/>
          <p:cNvSpPr txBox="1">
            <a:spLocks noChangeArrowheads="1"/>
          </p:cNvSpPr>
          <p:nvPr/>
        </p:nvSpPr>
        <p:spPr bwMode="auto">
          <a:xfrm>
            <a:off x="7936169" y="908051"/>
            <a:ext cx="172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2.6</a:t>
            </a:r>
            <a:r>
              <a:rPr lang="zh-CN" altLang="en-US" sz="2400" b="1">
                <a:solidFill>
                  <a:srgbClr val="FFFFFF"/>
                </a:solidFill>
                <a:ea typeface="隶书" panose="02010509060101010101" pitchFamily="49" charset="-122"/>
              </a:rPr>
              <a:t>）</a:t>
            </a:r>
          </a:p>
        </p:txBody>
      </p:sp>
      <p:sp>
        <p:nvSpPr>
          <p:cNvPr id="15" name="TextBox 14"/>
          <p:cNvSpPr txBox="1"/>
          <p:nvPr/>
        </p:nvSpPr>
        <p:spPr>
          <a:xfrm>
            <a:off x="799119" y="1446213"/>
            <a:ext cx="6913563" cy="461962"/>
          </a:xfrm>
          <a:prstGeom prst="rect">
            <a:avLst/>
          </a:prstGeom>
          <a:noFill/>
        </p:spPr>
        <p:txBody>
          <a:bodyPr>
            <a:spAutoFit/>
          </a:bodyPr>
          <a:lstStyle/>
          <a:p>
            <a:pPr fontAlgn="base">
              <a:spcBef>
                <a:spcPct val="20000"/>
              </a:spcBef>
              <a:spcAft>
                <a:spcPct val="0"/>
              </a:spcAft>
              <a:defRPr/>
            </a:pPr>
            <a:r>
              <a:rPr kumimoji="1" lang="zh-CN" altLang="en-US" sz="2400" dirty="0">
                <a:solidFill>
                  <a:srgbClr val="FFFFFF"/>
                </a:solidFill>
                <a:ea typeface="黑体" panose="02010609060101010101" pitchFamily="49" charset="-122"/>
              </a:rPr>
              <a:t>代回</a:t>
            </a:r>
            <a:r>
              <a:rPr kumimoji="1" lang="en-US" altLang="zh-CN" sz="2400" dirty="0">
                <a:solidFill>
                  <a:srgbClr val="FFFFFF"/>
                </a:solidFill>
                <a:ea typeface="黑体" panose="02010609060101010101" pitchFamily="49" charset="-122"/>
              </a:rPr>
              <a:t>(2.5)</a:t>
            </a:r>
            <a:r>
              <a:rPr kumimoji="1" lang="zh-CN" altLang="en-US" sz="2400" dirty="0">
                <a:solidFill>
                  <a:srgbClr val="FFFFFF"/>
                </a:solidFill>
                <a:ea typeface="黑体" panose="02010609060101010101" pitchFamily="49" charset="-122"/>
              </a:rPr>
              <a:t>得</a:t>
            </a:r>
          </a:p>
        </p:txBody>
      </p:sp>
      <p:graphicFrame>
        <p:nvGraphicFramePr>
          <p:cNvPr id="50185" name="对象 1"/>
          <p:cNvGraphicFramePr>
            <a:graphicFrameLocks noChangeAspect="1"/>
          </p:cNvGraphicFramePr>
          <p:nvPr>
            <p:extLst>
              <p:ext uri="{D42A27DB-BD31-4B8C-83A1-F6EECF244321}">
                <p14:modId xmlns:p14="http://schemas.microsoft.com/office/powerpoint/2010/main" val="1051905077"/>
              </p:ext>
            </p:extLst>
          </p:nvPr>
        </p:nvGraphicFramePr>
        <p:xfrm>
          <a:off x="2628696" y="1539876"/>
          <a:ext cx="1658937" cy="663575"/>
        </p:xfrm>
        <a:graphic>
          <a:graphicData uri="http://schemas.openxmlformats.org/presentationml/2006/ole">
            <mc:AlternateContent xmlns:mc="http://schemas.openxmlformats.org/markup-compatibility/2006">
              <mc:Choice xmlns:v="urn:schemas-microsoft-com:vml" Requires="v">
                <p:oleObj spid="_x0000_s24825" name="公式" r:id="rId7" imgW="1206500" imgH="482600" progId="Equation.3">
                  <p:embed/>
                </p:oleObj>
              </mc:Choice>
              <mc:Fallback>
                <p:oleObj name="公式" r:id="rId7" imgW="12065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8696" y="1539876"/>
                        <a:ext cx="1658937" cy="663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186" name="对象 15"/>
          <p:cNvGraphicFramePr>
            <a:graphicFrameLocks noChangeAspect="1"/>
          </p:cNvGraphicFramePr>
          <p:nvPr>
            <p:extLst>
              <p:ext uri="{D42A27DB-BD31-4B8C-83A1-F6EECF244321}">
                <p14:modId xmlns:p14="http://schemas.microsoft.com/office/powerpoint/2010/main" val="415563450"/>
              </p:ext>
            </p:extLst>
          </p:nvPr>
        </p:nvGraphicFramePr>
        <p:xfrm>
          <a:off x="2628696" y="2277269"/>
          <a:ext cx="2663825" cy="727075"/>
        </p:xfrm>
        <a:graphic>
          <a:graphicData uri="http://schemas.openxmlformats.org/presentationml/2006/ole">
            <mc:AlternateContent xmlns:mc="http://schemas.openxmlformats.org/markup-compatibility/2006">
              <mc:Choice xmlns:v="urn:schemas-microsoft-com:vml" Requires="v">
                <p:oleObj spid="_x0000_s24826" name="Equation" r:id="rId9" imgW="977476" imgH="266584" progId="Equation.3">
                  <p:embed/>
                </p:oleObj>
              </mc:Choice>
              <mc:Fallback>
                <p:oleObj name="Equation" r:id="rId9" imgW="977476" imgH="26658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8696" y="2277269"/>
                        <a:ext cx="2663825" cy="727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87" name="右箭头 16"/>
          <p:cNvSpPr>
            <a:spLocks noChangeArrowheads="1"/>
          </p:cNvSpPr>
          <p:nvPr/>
        </p:nvSpPr>
        <p:spPr bwMode="auto">
          <a:xfrm>
            <a:off x="1127557" y="2565400"/>
            <a:ext cx="935037" cy="215900"/>
          </a:xfrm>
          <a:prstGeom prst="rightArrow">
            <a:avLst>
              <a:gd name="adj1" fmla="val 50000"/>
              <a:gd name="adj2" fmla="val 49966"/>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endParaRPr lang="zh-CN" altLang="en-US" sz="3000" b="1">
              <a:solidFill>
                <a:srgbClr val="FFFFFF"/>
              </a:solidFill>
              <a:ea typeface="隶书" panose="02010509060101010101" pitchFamily="49" charset="-122"/>
            </a:endParaRPr>
          </a:p>
        </p:txBody>
      </p:sp>
      <p:sp>
        <p:nvSpPr>
          <p:cNvPr id="18" name="TextBox 17"/>
          <p:cNvSpPr txBox="1"/>
          <p:nvPr/>
        </p:nvSpPr>
        <p:spPr>
          <a:xfrm>
            <a:off x="842356" y="3373439"/>
            <a:ext cx="9552851" cy="904863"/>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dirty="0">
                <a:solidFill>
                  <a:srgbClr val="FFFFFF"/>
                </a:solidFill>
                <a:ea typeface="黑体" panose="02010609060101010101" pitchFamily="49" charset="-122"/>
              </a:rPr>
              <a:t>表示体系最可几分布状态时集居于各能级上的粒子数</a:t>
            </a:r>
            <a:r>
              <a:rPr kumimoji="1" lang="en-US" altLang="zh-CN" sz="2400" dirty="0">
                <a:solidFill>
                  <a:srgbClr val="FFFFFF"/>
                </a:solidFill>
                <a:ea typeface="黑体" panose="02010609060101010101" pitchFamily="49" charset="-122"/>
              </a:rPr>
              <a:t>(</a:t>
            </a:r>
            <a:r>
              <a:rPr kumimoji="1" lang="zh-CN" altLang="en-US" sz="2400" dirty="0">
                <a:solidFill>
                  <a:srgbClr val="FFFFFF"/>
                </a:solidFill>
                <a:ea typeface="黑体" panose="02010609060101010101" pitchFamily="49" charset="-122"/>
              </a:rPr>
              <a:t>分布数</a:t>
            </a:r>
            <a:r>
              <a:rPr kumimoji="1" lang="en-US" altLang="zh-CN" sz="2400" dirty="0">
                <a:solidFill>
                  <a:srgbClr val="FFFFFF"/>
                </a:solidFill>
                <a:ea typeface="黑体" panose="02010609060101010101" pitchFamily="49" charset="-122"/>
              </a:rPr>
              <a:t>)</a:t>
            </a:r>
            <a:r>
              <a:rPr kumimoji="1" lang="zh-CN" altLang="en-US" sz="2400" dirty="0">
                <a:solidFill>
                  <a:srgbClr val="FFFFFF"/>
                </a:solidFill>
                <a:ea typeface="黑体" panose="02010609060101010101" pitchFamily="49" charset="-122"/>
              </a:rPr>
              <a:t>。此即</a:t>
            </a:r>
            <a:r>
              <a:rPr kumimoji="1" lang="en-US" altLang="zh-CN" sz="2400" i="1" dirty="0">
                <a:solidFill>
                  <a:srgbClr val="FFFF00"/>
                </a:solidFill>
                <a:ea typeface="黑体" panose="02010609060101010101" pitchFamily="49" charset="-122"/>
              </a:rPr>
              <a:t>Boltzmann</a:t>
            </a:r>
            <a:r>
              <a:rPr kumimoji="1" lang="zh-CN" altLang="en-US" sz="2400" i="1" dirty="0">
                <a:solidFill>
                  <a:srgbClr val="FFFF00"/>
                </a:solidFill>
                <a:ea typeface="黑体" panose="02010609060101010101" pitchFamily="49" charset="-122"/>
              </a:rPr>
              <a:t>分布律</a:t>
            </a:r>
            <a:r>
              <a:rPr kumimoji="1" lang="zh-CN" altLang="en-US" sz="2400" dirty="0">
                <a:solidFill>
                  <a:srgbClr val="FFFFFF"/>
                </a:solidFill>
                <a:ea typeface="黑体" panose="02010609060101010101" pitchFamily="49" charset="-122"/>
              </a:rPr>
              <a:t>。</a:t>
            </a:r>
            <a:endParaRPr kumimoji="1" lang="en-US" altLang="zh-CN" sz="2400" dirty="0">
              <a:solidFill>
                <a:srgbClr val="FFFFFF"/>
              </a:solidFill>
              <a:ea typeface="黑体" panose="02010609060101010101" pitchFamily="49" charset="-122"/>
            </a:endParaRPr>
          </a:p>
        </p:txBody>
      </p:sp>
      <p:graphicFrame>
        <p:nvGraphicFramePr>
          <p:cNvPr id="50189" name="Object 6"/>
          <p:cNvGraphicFramePr>
            <a:graphicFrameLocks noChangeAspect="1"/>
          </p:cNvGraphicFramePr>
          <p:nvPr>
            <p:extLst>
              <p:ext uri="{D42A27DB-BD31-4B8C-83A1-F6EECF244321}">
                <p14:modId xmlns:p14="http://schemas.microsoft.com/office/powerpoint/2010/main" val="1656316859"/>
              </p:ext>
            </p:extLst>
          </p:nvPr>
        </p:nvGraphicFramePr>
        <p:xfrm>
          <a:off x="3719769" y="4724400"/>
          <a:ext cx="4795838" cy="585788"/>
        </p:xfrm>
        <a:graphic>
          <a:graphicData uri="http://schemas.openxmlformats.org/presentationml/2006/ole">
            <mc:AlternateContent xmlns:mc="http://schemas.openxmlformats.org/markup-compatibility/2006">
              <mc:Choice xmlns:v="urn:schemas-microsoft-com:vml" Requires="v">
                <p:oleObj spid="_x0000_s24827" name="公式" r:id="rId11" imgW="1663700" imgH="203200" progId="Equation.3">
                  <p:embed/>
                </p:oleObj>
              </mc:Choice>
              <mc:Fallback>
                <p:oleObj name="公式" r:id="rId11" imgW="1663700" imgH="203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19769" y="4724400"/>
                        <a:ext cx="4795838" cy="5857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矩形标注 19"/>
          <p:cNvSpPr/>
          <p:nvPr/>
        </p:nvSpPr>
        <p:spPr bwMode="auto">
          <a:xfrm>
            <a:off x="2208470" y="5457826"/>
            <a:ext cx="3598863" cy="531813"/>
          </a:xfrm>
          <a:prstGeom prst="wedgeRectCallout">
            <a:avLst>
              <a:gd name="adj1" fmla="val 18525"/>
              <a:gd name="adj2" fmla="val -93798"/>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3000" b="1" dirty="0">
                <a:solidFill>
                  <a:srgbClr val="0000FF"/>
                </a:solidFill>
                <a:ea typeface="隶书" panose="02010509060101010101" pitchFamily="49" charset="-122"/>
              </a:rPr>
              <a:t>体系中粒子的化学位</a:t>
            </a:r>
          </a:p>
        </p:txBody>
      </p:sp>
      <p:sp>
        <p:nvSpPr>
          <p:cNvPr id="50191" name="TextBox 7"/>
          <p:cNvSpPr txBox="1">
            <a:spLocks noChangeArrowheads="1"/>
          </p:cNvSpPr>
          <p:nvPr/>
        </p:nvSpPr>
        <p:spPr bwMode="auto">
          <a:xfrm>
            <a:off x="8701344" y="477678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2.9</a:t>
            </a:r>
            <a:r>
              <a:rPr lang="zh-CN" altLang="en-US" sz="2400" b="1">
                <a:solidFill>
                  <a:srgbClr val="FFFFFF"/>
                </a:solidFill>
                <a:ea typeface="隶书" panose="02010509060101010101" pitchFamily="49" charset="-122"/>
              </a:rPr>
              <a:t>）</a:t>
            </a:r>
          </a:p>
        </p:txBody>
      </p:sp>
      <p:sp>
        <p:nvSpPr>
          <p:cNvPr id="16" name="TextBox 15"/>
          <p:cNvSpPr txBox="1"/>
          <p:nvPr/>
        </p:nvSpPr>
        <p:spPr>
          <a:xfrm>
            <a:off x="914400" y="4244975"/>
            <a:ext cx="7602795" cy="978729"/>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dirty="0">
                <a:solidFill>
                  <a:srgbClr val="FFFFFF"/>
                </a:solidFill>
                <a:ea typeface="黑体" panose="02010609060101010101" pitchFamily="49" charset="-122"/>
              </a:rPr>
              <a:t>其中 </a:t>
            </a:r>
            <a:r>
              <a:rPr kumimoji="1" lang="zh-CN" altLang="en-US" sz="2400" dirty="0">
                <a:solidFill>
                  <a:srgbClr val="FFFFFF"/>
                </a:solidFill>
                <a:ea typeface="黑体" panose="02010609060101010101" pitchFamily="49" charset="-122"/>
                <a:sym typeface="Symbol" pitchFamily="18" charset="2"/>
              </a:rPr>
              <a:t>、在后续章节中可证明为</a:t>
            </a:r>
            <a:r>
              <a:rPr kumimoji="1" lang="zh-CN" altLang="en-US" sz="2400" dirty="0">
                <a:solidFill>
                  <a:srgbClr val="FFFFFF"/>
                </a:solidFill>
                <a:ea typeface="黑体" panose="02010609060101010101" pitchFamily="49" charset="-122"/>
              </a:rPr>
              <a:t>：</a:t>
            </a:r>
          </a:p>
          <a:p>
            <a:pPr fontAlgn="base">
              <a:lnSpc>
                <a:spcPct val="110000"/>
              </a:lnSpc>
              <a:spcBef>
                <a:spcPct val="20000"/>
              </a:spcBef>
              <a:spcAft>
                <a:spcPct val="0"/>
              </a:spcAft>
              <a:defRPr/>
            </a:pPr>
            <a:endParaRPr kumimoji="1" lang="zh-CN" altLang="en-US" sz="2400" dirty="0">
              <a:solidFill>
                <a:srgbClr val="FFFFFF"/>
              </a:solidFill>
              <a:ea typeface="黑体" panose="02010609060101010101" pitchFamily="49" charset="-122"/>
            </a:endParaRPr>
          </a:p>
        </p:txBody>
      </p:sp>
    </p:spTree>
    <p:extLst>
      <p:ext uri="{BB962C8B-B14F-4D97-AF65-F5344CB8AC3E}">
        <p14:creationId xmlns:p14="http://schemas.microsoft.com/office/powerpoint/2010/main" val="3217178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50185"/>
                                        </p:tgtEl>
                                        <p:attrNameLst>
                                          <p:attrName>style.visibility</p:attrName>
                                        </p:attrNameLst>
                                      </p:cBhvr>
                                      <p:to>
                                        <p:strVal val="visible"/>
                                      </p:to>
                                    </p:set>
                                    <p:animEffect transition="in" filter="fade">
                                      <p:cBhvr>
                                        <p:cTn id="10" dur="500"/>
                                        <p:tgtEl>
                                          <p:spTgt spid="5018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181"/>
                                        </p:tgtEl>
                                        <p:attrNameLst>
                                          <p:attrName>style.visibility</p:attrName>
                                        </p:attrNameLst>
                                      </p:cBhvr>
                                      <p:to>
                                        <p:strVal val="visible"/>
                                      </p:to>
                                    </p:set>
                                    <p:animEffect transition="in" filter="fade">
                                      <p:cBhvr>
                                        <p:cTn id="13" dur="500"/>
                                        <p:tgtEl>
                                          <p:spTgt spid="5018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0187"/>
                                        </p:tgtEl>
                                        <p:attrNameLst>
                                          <p:attrName>style.visibility</p:attrName>
                                        </p:attrNameLst>
                                      </p:cBhvr>
                                      <p:to>
                                        <p:strVal val="visible"/>
                                      </p:to>
                                    </p:set>
                                    <p:animEffect transition="in" filter="fade">
                                      <p:cBhvr>
                                        <p:cTn id="18" dur="500"/>
                                        <p:tgtEl>
                                          <p:spTgt spid="50187"/>
                                        </p:tgtEl>
                                      </p:cBhvr>
                                    </p:animEffect>
                                  </p:childTnLst>
                                </p:cTn>
                              </p:par>
                              <p:par>
                                <p:cTn id="19" presetID="10" presetClass="entr" presetSubtype="0" fill="hold" nodeType="withEffect">
                                  <p:stCondLst>
                                    <p:cond delay="0"/>
                                  </p:stCondLst>
                                  <p:childTnLst>
                                    <p:set>
                                      <p:cBhvr>
                                        <p:cTn id="20" dur="1" fill="hold">
                                          <p:stCondLst>
                                            <p:cond delay="0"/>
                                          </p:stCondLst>
                                        </p:cTn>
                                        <p:tgtEl>
                                          <p:spTgt spid="50186"/>
                                        </p:tgtEl>
                                        <p:attrNameLst>
                                          <p:attrName>style.visibility</p:attrName>
                                        </p:attrNameLst>
                                      </p:cBhvr>
                                      <p:to>
                                        <p:strVal val="visible"/>
                                      </p:to>
                                    </p:set>
                                    <p:animEffect transition="in" filter="fade">
                                      <p:cBhvr>
                                        <p:cTn id="21" dur="500"/>
                                        <p:tgtEl>
                                          <p:spTgt spid="5018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0182"/>
                                        </p:tgtEl>
                                        <p:attrNameLst>
                                          <p:attrName>style.visibility</p:attrName>
                                        </p:attrNameLst>
                                      </p:cBhvr>
                                      <p:to>
                                        <p:strVal val="visible"/>
                                      </p:to>
                                    </p:set>
                                    <p:animEffect transition="in" filter="fade">
                                      <p:cBhvr>
                                        <p:cTn id="24" dur="500"/>
                                        <p:tgtEl>
                                          <p:spTgt spid="5018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0191"/>
                                        </p:tgtEl>
                                        <p:attrNameLst>
                                          <p:attrName>style.visibility</p:attrName>
                                        </p:attrNameLst>
                                      </p:cBhvr>
                                      <p:to>
                                        <p:strVal val="visible"/>
                                      </p:to>
                                    </p:set>
                                    <p:animEffect transition="in" filter="fade">
                                      <p:cBhvr>
                                        <p:cTn id="34" dur="500"/>
                                        <p:tgtEl>
                                          <p:spTgt spid="50191"/>
                                        </p:tgtEl>
                                      </p:cBhvr>
                                    </p:animEffect>
                                  </p:childTnLst>
                                </p:cTn>
                              </p:par>
                              <p:par>
                                <p:cTn id="35" presetID="10" presetClass="entr" presetSubtype="0" fill="hold" nodeType="withEffect">
                                  <p:stCondLst>
                                    <p:cond delay="0"/>
                                  </p:stCondLst>
                                  <p:childTnLst>
                                    <p:set>
                                      <p:cBhvr>
                                        <p:cTn id="36" dur="1" fill="hold">
                                          <p:stCondLst>
                                            <p:cond delay="0"/>
                                          </p:stCondLst>
                                        </p:cTn>
                                        <p:tgtEl>
                                          <p:spTgt spid="50189"/>
                                        </p:tgtEl>
                                        <p:attrNameLst>
                                          <p:attrName>style.visibility</p:attrName>
                                        </p:attrNameLst>
                                      </p:cBhvr>
                                      <p:to>
                                        <p:strVal val="visible"/>
                                      </p:to>
                                    </p:set>
                                    <p:animEffect transition="in" filter="fade">
                                      <p:cBhvr>
                                        <p:cTn id="37" dur="500"/>
                                        <p:tgtEl>
                                          <p:spTgt spid="5018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p:bldP spid="50182" grpId="0"/>
      <p:bldP spid="15" grpId="0"/>
      <p:bldP spid="50187" grpId="0" animBg="1"/>
      <p:bldP spid="18" grpId="0"/>
      <p:bldP spid="20" grpId="0" animBg="1"/>
      <p:bldP spid="50191" grpId="0"/>
      <p:bldP spid="1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2025650" y="404813"/>
            <a:ext cx="7924800" cy="792162"/>
          </a:xfrm>
        </p:spPr>
        <p:txBody>
          <a:bodyPr/>
          <a:lstStyle/>
          <a:p>
            <a:pPr eaLnBrk="1" hangingPunct="1">
              <a:buFontTx/>
              <a:buNone/>
            </a:pPr>
            <a:r>
              <a:rPr lang="en-US" altLang="zh-CN" b="1" i="1" smtClean="0">
                <a:solidFill>
                  <a:schemeClr val="tx2"/>
                </a:solidFill>
                <a:latin typeface="黑体" panose="02010609060101010101" pitchFamily="49" charset="-122"/>
                <a:ea typeface="黑体" panose="02010609060101010101" pitchFamily="49" charset="-122"/>
              </a:rPr>
              <a:t>Boltzmann</a:t>
            </a:r>
            <a:r>
              <a:rPr lang="zh-CN" altLang="en-US" b="1" i="1" smtClean="0">
                <a:solidFill>
                  <a:schemeClr val="tx2"/>
                </a:solidFill>
                <a:latin typeface="黑体" panose="02010609060101010101" pitchFamily="49" charset="-122"/>
                <a:ea typeface="黑体" panose="02010609060101010101" pitchFamily="49" charset="-122"/>
              </a:rPr>
              <a:t>分布律：</a:t>
            </a:r>
            <a:endParaRPr lang="en-US" altLang="zh-CN" smtClean="0">
              <a:latin typeface="黑体" panose="02010609060101010101" pitchFamily="49" charset="-122"/>
              <a:ea typeface="黑体" panose="02010609060101010101" pitchFamily="49" charset="-122"/>
            </a:endParaRPr>
          </a:p>
        </p:txBody>
      </p:sp>
      <p:graphicFrame>
        <p:nvGraphicFramePr>
          <p:cNvPr id="52227" name="Object 3"/>
          <p:cNvGraphicFramePr>
            <a:graphicFrameLocks noChangeAspect="1"/>
          </p:cNvGraphicFramePr>
          <p:nvPr/>
        </p:nvGraphicFramePr>
        <p:xfrm>
          <a:off x="5664201" y="333375"/>
          <a:ext cx="3433763" cy="935038"/>
        </p:xfrm>
        <a:graphic>
          <a:graphicData uri="http://schemas.openxmlformats.org/presentationml/2006/ole">
            <mc:AlternateContent xmlns:mc="http://schemas.openxmlformats.org/markup-compatibility/2006">
              <mc:Choice xmlns:v="urn:schemas-microsoft-com:vml" Requires="v">
                <p:oleObj spid="_x0000_s25938" name="Equation" r:id="rId3" imgW="977476" imgH="266584" progId="Equation.3">
                  <p:embed/>
                </p:oleObj>
              </mc:Choice>
              <mc:Fallback>
                <p:oleObj name="Equation" r:id="rId3" imgW="977476"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4201" y="333375"/>
                        <a:ext cx="3433763" cy="9350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28" name="Object 5"/>
          <p:cNvGraphicFramePr>
            <a:graphicFrameLocks noChangeAspect="1"/>
          </p:cNvGraphicFramePr>
          <p:nvPr/>
        </p:nvGraphicFramePr>
        <p:xfrm>
          <a:off x="3216275" y="1422401"/>
          <a:ext cx="1741488" cy="989013"/>
        </p:xfrm>
        <a:graphic>
          <a:graphicData uri="http://schemas.openxmlformats.org/presentationml/2006/ole">
            <mc:AlternateContent xmlns:mc="http://schemas.openxmlformats.org/markup-compatibility/2006">
              <mc:Choice xmlns:v="urn:schemas-microsoft-com:vml" Requires="v">
                <p:oleObj spid="_x0000_s25939" name="公式" r:id="rId5" imgW="647700" imgH="368300" progId="Equation.3">
                  <p:embed/>
                </p:oleObj>
              </mc:Choice>
              <mc:Fallback>
                <p:oleObj name="公式" r:id="rId5" imgW="647700" imgH="368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6275" y="1422401"/>
                        <a:ext cx="1741488" cy="9890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1205" name="Object 6"/>
          <p:cNvGraphicFramePr>
            <a:graphicFrameLocks noChangeAspect="1"/>
          </p:cNvGraphicFramePr>
          <p:nvPr/>
        </p:nvGraphicFramePr>
        <p:xfrm>
          <a:off x="1919289" y="4508501"/>
          <a:ext cx="5273675" cy="1133475"/>
        </p:xfrm>
        <a:graphic>
          <a:graphicData uri="http://schemas.openxmlformats.org/presentationml/2006/ole">
            <mc:AlternateContent xmlns:mc="http://schemas.openxmlformats.org/markup-compatibility/2006">
              <mc:Choice xmlns:v="urn:schemas-microsoft-com:vml" Requires="v">
                <p:oleObj spid="_x0000_s25940" name="公式" r:id="rId7" imgW="1828800" imgH="393700" progId="Equation.3">
                  <p:embed/>
                </p:oleObj>
              </mc:Choice>
              <mc:Fallback>
                <p:oleObj name="公式" r:id="rId7" imgW="18288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19289" y="4508501"/>
                        <a:ext cx="5273675" cy="11334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6" name="对象 1"/>
          <p:cNvGraphicFramePr>
            <a:graphicFrameLocks noChangeAspect="1"/>
          </p:cNvGraphicFramePr>
          <p:nvPr/>
        </p:nvGraphicFramePr>
        <p:xfrm>
          <a:off x="3071814" y="2636838"/>
          <a:ext cx="2416175" cy="1060450"/>
        </p:xfrm>
        <a:graphic>
          <a:graphicData uri="http://schemas.openxmlformats.org/presentationml/2006/ole">
            <mc:AlternateContent xmlns:mc="http://schemas.openxmlformats.org/markup-compatibility/2006">
              <mc:Choice xmlns:v="urn:schemas-microsoft-com:vml" Requires="v">
                <p:oleObj spid="_x0000_s25941" name="公式" r:id="rId9" imgW="838200" imgH="368300" progId="Equation.3">
                  <p:embed/>
                </p:oleObj>
              </mc:Choice>
              <mc:Fallback>
                <p:oleObj name="公式" r:id="rId9" imgW="838200" imgH="3683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71814" y="2636838"/>
                        <a:ext cx="2416175" cy="10604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矩形标注 2"/>
          <p:cNvSpPr/>
          <p:nvPr/>
        </p:nvSpPr>
        <p:spPr bwMode="auto">
          <a:xfrm>
            <a:off x="5951539" y="2493963"/>
            <a:ext cx="4681537" cy="1477962"/>
          </a:xfrm>
          <a:prstGeom prst="wedgeRectCallout">
            <a:avLst>
              <a:gd name="adj1" fmla="val -61193"/>
              <a:gd name="adj2" fmla="val 11808"/>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fontAlgn="base">
              <a:spcBef>
                <a:spcPct val="20000"/>
              </a:spcBef>
              <a:spcAft>
                <a:spcPct val="0"/>
              </a:spcAft>
              <a:defRPr/>
            </a:pPr>
            <a:r>
              <a:rPr kumimoji="1" lang="zh-CN" altLang="en-US" sz="3000" b="1" dirty="0">
                <a:solidFill>
                  <a:srgbClr val="0000FF"/>
                </a:solidFill>
                <a:ea typeface="隶书" panose="02010509060101010101" pitchFamily="49" charset="-122"/>
              </a:rPr>
              <a:t>粒子配分函数：对体系中一个粒子 的全部能级或量子态的波尔兹曼因子求和。</a:t>
            </a:r>
          </a:p>
        </p:txBody>
      </p:sp>
      <p:sp>
        <p:nvSpPr>
          <p:cNvPr id="51208" name="TextBox 3"/>
          <p:cNvSpPr txBox="1">
            <a:spLocks noChangeArrowheads="1"/>
          </p:cNvSpPr>
          <p:nvPr/>
        </p:nvSpPr>
        <p:spPr bwMode="auto">
          <a:xfrm>
            <a:off x="1990726" y="3971925"/>
            <a:ext cx="62277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en-US" altLang="zh-CN" sz="2800" b="1">
                <a:solidFill>
                  <a:srgbClr val="FFFFFF"/>
                </a:solidFill>
                <a:ea typeface="隶书" panose="02010509060101010101" pitchFamily="49" charset="-122"/>
              </a:rPr>
              <a:t>Partition function of particle</a:t>
            </a:r>
            <a:endParaRPr lang="zh-CN" altLang="en-US" sz="2800" b="1">
              <a:solidFill>
                <a:srgbClr val="FFFFFF"/>
              </a:solidFill>
              <a:ea typeface="隶书" panose="02010509060101010101" pitchFamily="49" charset="-122"/>
            </a:endParaRPr>
          </a:p>
        </p:txBody>
      </p:sp>
      <p:sp>
        <p:nvSpPr>
          <p:cNvPr id="9" name="Rectangle 2"/>
          <p:cNvSpPr txBox="1">
            <a:spLocks noChangeArrowheads="1"/>
          </p:cNvSpPr>
          <p:nvPr/>
        </p:nvSpPr>
        <p:spPr bwMode="auto">
          <a:xfrm>
            <a:off x="1919289" y="2708276"/>
            <a:ext cx="1296987"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kern="0" dirty="0">
                <a:solidFill>
                  <a:srgbClr val="FFFFFF"/>
                </a:solidFill>
                <a:latin typeface="黑体" panose="02010609060101010101" pitchFamily="49" charset="-122"/>
                <a:ea typeface="黑体" panose="02010609060101010101" pitchFamily="49" charset="-122"/>
              </a:rPr>
              <a:t>令</a:t>
            </a:r>
          </a:p>
        </p:txBody>
      </p:sp>
      <p:sp>
        <p:nvSpPr>
          <p:cNvPr id="10" name="Rectangle 2"/>
          <p:cNvSpPr txBox="1">
            <a:spLocks noChangeArrowheads="1"/>
          </p:cNvSpPr>
          <p:nvPr/>
        </p:nvSpPr>
        <p:spPr bwMode="auto">
          <a:xfrm>
            <a:off x="1862138" y="1557339"/>
            <a:ext cx="1655762"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kern="0" dirty="0">
                <a:solidFill>
                  <a:srgbClr val="FFFFFF"/>
                </a:solidFill>
                <a:latin typeface="黑体" panose="02010609060101010101" pitchFamily="49" charset="-122"/>
                <a:ea typeface="黑体" panose="02010609060101010101" pitchFamily="49" charset="-122"/>
              </a:rPr>
              <a:t>即有：</a:t>
            </a:r>
            <a:endParaRPr lang="en-US" altLang="zh-CN" kern="0" dirty="0">
              <a:solidFill>
                <a:srgbClr val="FFFFFF"/>
              </a:solidFill>
              <a:latin typeface="黑体" panose="02010609060101010101" pitchFamily="49" charset="-122"/>
              <a:ea typeface="黑体" panose="02010609060101010101" pitchFamily="49" charset="-122"/>
            </a:endParaRPr>
          </a:p>
        </p:txBody>
      </p:sp>
      <p:graphicFrame>
        <p:nvGraphicFramePr>
          <p:cNvPr id="2" name="对象 1"/>
          <p:cNvGraphicFramePr>
            <a:graphicFrameLocks noChangeAspect="1"/>
          </p:cNvGraphicFramePr>
          <p:nvPr/>
        </p:nvGraphicFramePr>
        <p:xfrm>
          <a:off x="4943475" y="1420813"/>
          <a:ext cx="2528888" cy="990600"/>
        </p:xfrm>
        <a:graphic>
          <a:graphicData uri="http://schemas.openxmlformats.org/presentationml/2006/ole">
            <mc:AlternateContent xmlns:mc="http://schemas.openxmlformats.org/markup-compatibility/2006">
              <mc:Choice xmlns:v="urn:schemas-microsoft-com:vml" Requires="v">
                <p:oleObj spid="_x0000_s25942" name="公式" r:id="rId11" imgW="1002865" imgH="393529" progId="Equation.3">
                  <p:embed/>
                </p:oleObj>
              </mc:Choice>
              <mc:Fallback>
                <p:oleObj name="公式" r:id="rId11" imgW="1002865" imgH="39352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43475" y="1420813"/>
                        <a:ext cx="2528888" cy="990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对象 3"/>
          <p:cNvGraphicFramePr>
            <a:graphicFrameLocks noChangeAspect="1"/>
          </p:cNvGraphicFramePr>
          <p:nvPr/>
        </p:nvGraphicFramePr>
        <p:xfrm>
          <a:off x="7464425" y="1628776"/>
          <a:ext cx="960438" cy="574675"/>
        </p:xfrm>
        <a:graphic>
          <a:graphicData uri="http://schemas.openxmlformats.org/presentationml/2006/ole">
            <mc:AlternateContent xmlns:mc="http://schemas.openxmlformats.org/markup-compatibility/2006">
              <mc:Choice xmlns:v="urn:schemas-microsoft-com:vml" Requires="v">
                <p:oleObj spid="_x0000_s25943" name="公式" r:id="rId13" imgW="381000" imgH="228600" progId="Equation.3">
                  <p:embed/>
                </p:oleObj>
              </mc:Choice>
              <mc:Fallback>
                <p:oleObj name="公式" r:id="rId13" imgW="3810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64425" y="1628776"/>
                        <a:ext cx="960438" cy="574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对象 4"/>
          <p:cNvGraphicFramePr>
            <a:graphicFrameLocks noChangeAspect="1"/>
          </p:cNvGraphicFramePr>
          <p:nvPr/>
        </p:nvGraphicFramePr>
        <p:xfrm>
          <a:off x="7248525" y="4724400"/>
          <a:ext cx="3149600" cy="585788"/>
        </p:xfrm>
        <a:graphic>
          <a:graphicData uri="http://schemas.openxmlformats.org/presentationml/2006/ole">
            <mc:AlternateContent xmlns:mc="http://schemas.openxmlformats.org/markup-compatibility/2006">
              <mc:Choice xmlns:v="urn:schemas-microsoft-com:vml" Requires="v">
                <p:oleObj spid="_x0000_s25944" name="公式" r:id="rId15" imgW="1091726" imgH="203112" progId="Equation.3">
                  <p:embed/>
                </p:oleObj>
              </mc:Choice>
              <mc:Fallback>
                <p:oleObj name="公式" r:id="rId15" imgW="1091726" imgH="203112"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248525" y="4724400"/>
                        <a:ext cx="3149600" cy="5857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269080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nodeType="withEffect">
                                  <p:stCondLst>
                                    <p:cond delay="0"/>
                                  </p:stCondLst>
                                  <p:childTnLst>
                                    <p:set>
                                      <p:cBhvr>
                                        <p:cTn id="14" dur="1" fill="hold">
                                          <p:stCondLst>
                                            <p:cond delay="0"/>
                                          </p:stCondLst>
                                        </p:cTn>
                                        <p:tgtEl>
                                          <p:spTgt spid="51206"/>
                                        </p:tgtEl>
                                        <p:attrNameLst>
                                          <p:attrName>style.visibility</p:attrName>
                                        </p:attrNameLst>
                                      </p:cBhvr>
                                      <p:to>
                                        <p:strVal val="visible"/>
                                      </p:to>
                                    </p:set>
                                    <p:animEffect transition="in" filter="fade">
                                      <p:cBhvr>
                                        <p:cTn id="15" dur="500"/>
                                        <p:tgtEl>
                                          <p:spTgt spid="5120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20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51205"/>
                                        </p:tgtEl>
                                        <p:attrNameLst>
                                          <p:attrName>style.visibility</p:attrName>
                                        </p:attrNameLst>
                                      </p:cBhvr>
                                      <p:to>
                                        <p:strVal val="visible"/>
                                      </p:to>
                                    </p:set>
                                    <p:animEffect transition="in" filter="fade">
                                      <p:cBhvr>
                                        <p:cTn id="31" dur="500"/>
                                        <p:tgtEl>
                                          <p:spTgt spid="5120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1208" grpId="0"/>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endParaRPr lang="zh-CN" altLang="zh-CN" smtClean="0"/>
          </a:p>
        </p:txBody>
      </p:sp>
      <p:sp>
        <p:nvSpPr>
          <p:cNvPr id="53251" name="Rectangle 3"/>
          <p:cNvSpPr>
            <a:spLocks noGrp="1" noChangeArrowheads="1"/>
          </p:cNvSpPr>
          <p:nvPr>
            <p:ph type="body" idx="1"/>
          </p:nvPr>
        </p:nvSpPr>
        <p:spPr>
          <a:xfrm>
            <a:off x="2057400" y="381001"/>
            <a:ext cx="2382838" cy="671513"/>
          </a:xfrm>
        </p:spPr>
        <p:txBody>
          <a:bodyPr/>
          <a:lstStyle/>
          <a:p>
            <a:pPr eaLnBrk="1" hangingPunct="1"/>
            <a:r>
              <a:rPr lang="zh-CN" altLang="en-US" b="1" smtClean="0">
                <a:ea typeface="黑体" panose="02010609060101010101" pitchFamily="49" charset="-122"/>
              </a:rPr>
              <a:t>因此有</a:t>
            </a:r>
          </a:p>
        </p:txBody>
      </p:sp>
      <p:graphicFrame>
        <p:nvGraphicFramePr>
          <p:cNvPr id="53252" name="Object 4"/>
          <p:cNvGraphicFramePr>
            <a:graphicFrameLocks noChangeAspect="1"/>
          </p:cNvGraphicFramePr>
          <p:nvPr/>
        </p:nvGraphicFramePr>
        <p:xfrm>
          <a:off x="3863976" y="333376"/>
          <a:ext cx="6048375" cy="1781175"/>
        </p:xfrm>
        <a:graphic>
          <a:graphicData uri="http://schemas.openxmlformats.org/presentationml/2006/ole">
            <mc:AlternateContent xmlns:mc="http://schemas.openxmlformats.org/markup-compatibility/2006">
              <mc:Choice xmlns:v="urn:schemas-microsoft-com:vml" Requires="v">
                <p:oleObj spid="_x0000_s26818" name="公式" r:id="rId3" imgW="2108200" imgH="622300" progId="Equation.3">
                  <p:embed/>
                </p:oleObj>
              </mc:Choice>
              <mc:Fallback>
                <p:oleObj name="公式" r:id="rId3" imgW="2108200" imgH="622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3976" y="333376"/>
                        <a:ext cx="6048375" cy="17811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29" name="Object 5"/>
          <p:cNvGraphicFramePr>
            <a:graphicFrameLocks noChangeAspect="1"/>
          </p:cNvGraphicFramePr>
          <p:nvPr/>
        </p:nvGraphicFramePr>
        <p:xfrm>
          <a:off x="2351089" y="3789364"/>
          <a:ext cx="2401887" cy="657225"/>
        </p:xfrm>
        <a:graphic>
          <a:graphicData uri="http://schemas.openxmlformats.org/presentationml/2006/ole">
            <mc:AlternateContent xmlns:mc="http://schemas.openxmlformats.org/markup-compatibility/2006">
              <mc:Choice xmlns:v="urn:schemas-microsoft-com:vml" Requires="v">
                <p:oleObj spid="_x0000_s26819" name="Equation" r:id="rId5" imgW="787058" imgH="215806" progId="Equation.3">
                  <p:embed/>
                </p:oleObj>
              </mc:Choice>
              <mc:Fallback>
                <p:oleObj name="Equation" r:id="rId5" imgW="787058"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1089" y="3789364"/>
                        <a:ext cx="2401887" cy="6572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30" name="Object 6"/>
          <p:cNvGraphicFramePr>
            <a:graphicFrameLocks noChangeAspect="1"/>
          </p:cNvGraphicFramePr>
          <p:nvPr/>
        </p:nvGraphicFramePr>
        <p:xfrm>
          <a:off x="4656139" y="4508500"/>
          <a:ext cx="5462587" cy="1701800"/>
        </p:xfrm>
        <a:graphic>
          <a:graphicData uri="http://schemas.openxmlformats.org/presentationml/2006/ole">
            <mc:AlternateContent xmlns:mc="http://schemas.openxmlformats.org/markup-compatibility/2006">
              <mc:Choice xmlns:v="urn:schemas-microsoft-com:vml" Requires="v">
                <p:oleObj spid="_x0000_s26820" name="公式" r:id="rId7" imgW="1790700" imgH="558800" progId="Equation.3">
                  <p:embed/>
                </p:oleObj>
              </mc:Choice>
              <mc:Fallback>
                <p:oleObj name="公式" r:id="rId7" imgW="1790700" imgH="558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56139" y="4508500"/>
                        <a:ext cx="5462587" cy="17018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31" name="Object 7"/>
          <p:cNvGraphicFramePr>
            <a:graphicFrameLocks noChangeAspect="1"/>
          </p:cNvGraphicFramePr>
          <p:nvPr/>
        </p:nvGraphicFramePr>
        <p:xfrm>
          <a:off x="2351088" y="4508501"/>
          <a:ext cx="2197100" cy="987425"/>
        </p:xfrm>
        <a:graphic>
          <a:graphicData uri="http://schemas.openxmlformats.org/presentationml/2006/ole">
            <mc:AlternateContent xmlns:mc="http://schemas.openxmlformats.org/markup-compatibility/2006">
              <mc:Choice xmlns:v="urn:schemas-microsoft-com:vml" Requires="v">
                <p:oleObj spid="_x0000_s26821" name="Equation" r:id="rId9" imgW="761669" imgH="342751" progId="Equation.3">
                  <p:embed/>
                </p:oleObj>
              </mc:Choice>
              <mc:Fallback>
                <p:oleObj name="Equation" r:id="rId9" imgW="761669" imgH="34275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1088" y="4508501"/>
                        <a:ext cx="2197100" cy="9874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7112" name="TextBox 3"/>
          <p:cNvSpPr txBox="1">
            <a:spLocks noChangeArrowheads="1"/>
          </p:cNvSpPr>
          <p:nvPr/>
        </p:nvSpPr>
        <p:spPr bwMode="auto">
          <a:xfrm>
            <a:off x="4943475" y="3854451"/>
            <a:ext cx="4535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algn="ctr" eaLnBrk="1" fontAlgn="base" hangingPunct="1">
              <a:spcBef>
                <a:spcPct val="20000"/>
              </a:spcBef>
              <a:spcAft>
                <a:spcPct val="0"/>
              </a:spcAft>
              <a:buFontTx/>
              <a:buNone/>
              <a:defRPr/>
            </a:pPr>
            <a:r>
              <a:rPr lang="zh-CN" altLang="en-US" sz="2800" i="1" dirty="0">
                <a:solidFill>
                  <a:srgbClr val="FFFF00"/>
                </a:solidFill>
                <a:latin typeface="Times New Roman"/>
                <a:ea typeface="黑体" panose="02010609060101010101" pitchFamily="49" charset="-122"/>
                <a:sym typeface="Symbol" pitchFamily="18" charset="2"/>
              </a:rPr>
              <a:t></a:t>
            </a:r>
            <a:r>
              <a:rPr lang="en-US" altLang="zh-CN" sz="2800" i="1" baseline="-25000" dirty="0" err="1">
                <a:solidFill>
                  <a:srgbClr val="FFFF00"/>
                </a:solidFill>
                <a:latin typeface="Times New Roman"/>
                <a:ea typeface="黑体" panose="02010609060101010101" pitchFamily="49" charset="-122"/>
                <a:sym typeface="Symbol" pitchFamily="18" charset="2"/>
              </a:rPr>
              <a:t>i</a:t>
            </a:r>
            <a:r>
              <a:rPr lang="zh-CN" altLang="en-US" sz="2800" dirty="0">
                <a:solidFill>
                  <a:srgbClr val="FFFFFF"/>
                </a:solidFill>
                <a:latin typeface="Times New Roman"/>
                <a:ea typeface="黑体" panose="02010609060101010101" pitchFamily="49" charset="-122"/>
                <a:sym typeface="Symbol" pitchFamily="18" charset="2"/>
              </a:rPr>
              <a:t>为粒子第</a:t>
            </a:r>
            <a:r>
              <a:rPr lang="en-US" altLang="zh-CN" sz="2800" i="1" dirty="0" err="1">
                <a:solidFill>
                  <a:srgbClr val="FFFF00"/>
                </a:solidFill>
                <a:latin typeface="Times New Roman"/>
                <a:ea typeface="黑体" panose="02010609060101010101" pitchFamily="49" charset="-122"/>
                <a:sym typeface="Symbol" pitchFamily="18" charset="2"/>
              </a:rPr>
              <a:t>i</a:t>
            </a:r>
            <a:r>
              <a:rPr lang="zh-CN" altLang="en-US" sz="2800" dirty="0">
                <a:solidFill>
                  <a:srgbClr val="FFFFFF"/>
                </a:solidFill>
                <a:latin typeface="Times New Roman"/>
                <a:ea typeface="黑体" panose="02010609060101010101" pitchFamily="49" charset="-122"/>
                <a:sym typeface="Symbol" pitchFamily="18" charset="2"/>
              </a:rPr>
              <a:t>个量子态的能量</a:t>
            </a:r>
            <a:endParaRPr lang="zh-CN" altLang="en-US" sz="2800" dirty="0">
              <a:solidFill>
                <a:srgbClr val="FFFFFF"/>
              </a:solidFill>
              <a:latin typeface="Times New Roman"/>
              <a:ea typeface="黑体" panose="02010609060101010101" pitchFamily="49" charset="-122"/>
            </a:endParaRPr>
          </a:p>
        </p:txBody>
      </p:sp>
      <p:sp>
        <p:nvSpPr>
          <p:cNvPr id="11" name="Rectangle 3"/>
          <p:cNvSpPr txBox="1">
            <a:spLocks noChangeArrowheads="1"/>
          </p:cNvSpPr>
          <p:nvPr/>
        </p:nvSpPr>
        <p:spPr bwMode="auto">
          <a:xfrm>
            <a:off x="1774826" y="3068639"/>
            <a:ext cx="8213725"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kern="0" dirty="0">
                <a:solidFill>
                  <a:srgbClr val="FFFFFF"/>
                </a:solidFill>
                <a:ea typeface="黑体" pitchFamily="49" charset="-122"/>
              </a:rPr>
              <a:t>若以粒子的量子态分布数来表示，分别有：</a:t>
            </a:r>
          </a:p>
        </p:txBody>
      </p:sp>
      <p:sp>
        <p:nvSpPr>
          <p:cNvPr id="12" name="Rectangle 3"/>
          <p:cNvSpPr txBox="1">
            <a:spLocks noChangeArrowheads="1"/>
          </p:cNvSpPr>
          <p:nvPr/>
        </p:nvSpPr>
        <p:spPr bwMode="auto">
          <a:xfrm>
            <a:off x="2125663" y="2133600"/>
            <a:ext cx="79248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kern="0" dirty="0">
                <a:solidFill>
                  <a:srgbClr val="FFFFFF"/>
                </a:solidFill>
                <a:ea typeface="黑体" pitchFamily="49" charset="-122"/>
              </a:rPr>
              <a:t>即为粒子出现某个能级的几率。</a:t>
            </a:r>
          </a:p>
        </p:txBody>
      </p:sp>
    </p:spTree>
    <p:extLst>
      <p:ext uri="{BB962C8B-B14F-4D97-AF65-F5344CB8AC3E}">
        <p14:creationId xmlns:p14="http://schemas.microsoft.com/office/powerpoint/2010/main" val="35699103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52229"/>
                                        </p:tgtEl>
                                        <p:attrNameLst>
                                          <p:attrName>style.visibility</p:attrName>
                                        </p:attrNameLst>
                                      </p:cBhvr>
                                      <p:to>
                                        <p:strVal val="visible"/>
                                      </p:to>
                                    </p:set>
                                    <p:animEffect transition="in" filter="fade">
                                      <p:cBhvr>
                                        <p:cTn id="15" dur="500"/>
                                        <p:tgtEl>
                                          <p:spTgt spid="5222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7112"/>
                                        </p:tgtEl>
                                        <p:attrNameLst>
                                          <p:attrName>style.visibility</p:attrName>
                                        </p:attrNameLst>
                                      </p:cBhvr>
                                      <p:to>
                                        <p:strVal val="visible"/>
                                      </p:to>
                                    </p:set>
                                    <p:animEffect transition="in" filter="fade">
                                      <p:cBhvr>
                                        <p:cTn id="18" dur="500"/>
                                        <p:tgtEl>
                                          <p:spTgt spid="471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2231"/>
                                        </p:tgtEl>
                                        <p:attrNameLst>
                                          <p:attrName>style.visibility</p:attrName>
                                        </p:attrNameLst>
                                      </p:cBhvr>
                                      <p:to>
                                        <p:strVal val="visible"/>
                                      </p:to>
                                    </p:set>
                                    <p:animEffect transition="in" filter="fade">
                                      <p:cBhvr>
                                        <p:cTn id="23" dur="500"/>
                                        <p:tgtEl>
                                          <p:spTgt spid="52231"/>
                                        </p:tgtEl>
                                      </p:cBhvr>
                                    </p:animEffect>
                                  </p:childTnLst>
                                </p:cTn>
                              </p:par>
                              <p:par>
                                <p:cTn id="24" presetID="10" presetClass="entr" presetSubtype="0" fill="hold" nodeType="withEffect">
                                  <p:stCondLst>
                                    <p:cond delay="0"/>
                                  </p:stCondLst>
                                  <p:childTnLst>
                                    <p:set>
                                      <p:cBhvr>
                                        <p:cTn id="25" dur="1" fill="hold">
                                          <p:stCondLst>
                                            <p:cond delay="0"/>
                                          </p:stCondLst>
                                        </p:cTn>
                                        <p:tgtEl>
                                          <p:spTgt spid="52230"/>
                                        </p:tgtEl>
                                        <p:attrNameLst>
                                          <p:attrName>style.visibility</p:attrName>
                                        </p:attrNameLst>
                                      </p:cBhvr>
                                      <p:to>
                                        <p:strVal val="visible"/>
                                      </p:to>
                                    </p:set>
                                    <p:animEffect transition="in" filter="fade">
                                      <p:cBhvr>
                                        <p:cTn id="26" dur="500"/>
                                        <p:tgtEl>
                                          <p:spTgt spid="5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2" grpId="0"/>
      <p:bldP spid="11" grpId="0"/>
      <p:bldP spid="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标题 1"/>
          <p:cNvSpPr>
            <a:spLocks noGrp="1"/>
          </p:cNvSpPr>
          <p:nvPr>
            <p:ph type="title"/>
          </p:nvPr>
        </p:nvSpPr>
        <p:spPr/>
        <p:txBody>
          <a:bodyPr/>
          <a:lstStyle/>
          <a:p>
            <a:pPr eaLnBrk="1" hangingPunct="1"/>
            <a:endParaRPr lang="zh-CN" altLang="en-US" smtClean="0"/>
          </a:p>
        </p:txBody>
      </p:sp>
      <p:sp>
        <p:nvSpPr>
          <p:cNvPr id="3" name="内容占位符 2"/>
          <p:cNvSpPr>
            <a:spLocks noGrp="1"/>
          </p:cNvSpPr>
          <p:nvPr>
            <p:ph idx="1"/>
          </p:nvPr>
        </p:nvSpPr>
        <p:spPr>
          <a:xfrm>
            <a:off x="1774825" y="333376"/>
            <a:ext cx="8642350" cy="1223963"/>
          </a:xfrm>
        </p:spPr>
        <p:txBody>
          <a:bodyPr/>
          <a:lstStyle/>
          <a:p>
            <a:pPr eaLnBrk="1" hangingPunct="1">
              <a:defRPr/>
            </a:pPr>
            <a:r>
              <a:rPr lang="zh-CN" altLang="en-US" sz="2800" dirty="0">
                <a:ea typeface="黑体" panose="02010609060101010101" pitchFamily="49" charset="-122"/>
              </a:rPr>
              <a:t>最可几分布下粒子出现在能级</a:t>
            </a:r>
            <a:r>
              <a:rPr lang="zh-CN" altLang="en-US" sz="2800" i="1" dirty="0">
                <a:solidFill>
                  <a:schemeClr val="tx2"/>
                </a:solidFill>
                <a:ea typeface="黑体" panose="02010609060101010101" pitchFamily="49" charset="-122"/>
                <a:sym typeface="Symbol"/>
              </a:rPr>
              <a:t></a:t>
            </a:r>
            <a:r>
              <a:rPr lang="en-US" altLang="zh-CN" sz="2800" i="1" baseline="-25000" dirty="0">
                <a:solidFill>
                  <a:schemeClr val="tx2"/>
                </a:solidFill>
                <a:ea typeface="黑体" panose="02010609060101010101" pitchFamily="49" charset="-122"/>
              </a:rPr>
              <a:t>j</a:t>
            </a:r>
            <a:r>
              <a:rPr lang="zh-CN" altLang="en-US" sz="2800" dirty="0">
                <a:ea typeface="黑体" panose="02010609060101010101" pitchFamily="49" charset="-122"/>
              </a:rPr>
              <a:t>或量子态</a:t>
            </a:r>
            <a:r>
              <a:rPr lang="zh-CN" altLang="en-US" sz="2800" i="1" dirty="0">
                <a:solidFill>
                  <a:schemeClr val="tx2"/>
                </a:solidFill>
                <a:ea typeface="黑体" panose="02010609060101010101" pitchFamily="49" charset="-122"/>
                <a:sym typeface="Symbol"/>
              </a:rPr>
              <a:t></a:t>
            </a:r>
            <a:r>
              <a:rPr lang="en-US" altLang="zh-CN" sz="2800" i="1" baseline="-25000" dirty="0">
                <a:solidFill>
                  <a:schemeClr val="tx2"/>
                </a:solidFill>
                <a:ea typeface="黑体" panose="02010609060101010101" pitchFamily="49" charset="-122"/>
              </a:rPr>
              <a:t>i</a:t>
            </a:r>
            <a:r>
              <a:rPr lang="zh-CN" altLang="en-US" sz="2800" dirty="0">
                <a:ea typeface="黑体" panose="02010609060101010101" pitchFamily="49" charset="-122"/>
              </a:rPr>
              <a:t>的几率为：</a:t>
            </a:r>
            <a:endParaRPr lang="en-US" altLang="zh-CN" sz="2800" dirty="0">
              <a:ea typeface="黑体" panose="02010609060101010101" pitchFamily="49" charset="-122"/>
            </a:endParaRPr>
          </a:p>
          <a:p>
            <a:pPr marL="0" indent="0" eaLnBrk="1" hangingPunct="1">
              <a:buNone/>
              <a:defRPr/>
            </a:pPr>
            <a:endParaRPr lang="zh-CN" altLang="en-US" sz="2800" dirty="0">
              <a:ea typeface="黑体" panose="02010609060101010101" pitchFamily="49" charset="-122"/>
            </a:endParaRPr>
          </a:p>
        </p:txBody>
      </p:sp>
      <p:graphicFrame>
        <p:nvGraphicFramePr>
          <p:cNvPr id="54276" name="对象 1"/>
          <p:cNvGraphicFramePr>
            <a:graphicFrameLocks noChangeAspect="1"/>
          </p:cNvGraphicFramePr>
          <p:nvPr/>
        </p:nvGraphicFramePr>
        <p:xfrm>
          <a:off x="2279650" y="908050"/>
          <a:ext cx="5949950" cy="1512888"/>
        </p:xfrm>
        <a:graphic>
          <a:graphicData uri="http://schemas.openxmlformats.org/presentationml/2006/ole">
            <mc:AlternateContent xmlns:mc="http://schemas.openxmlformats.org/markup-compatibility/2006">
              <mc:Choice xmlns:v="urn:schemas-microsoft-com:vml" Requires="v">
                <p:oleObj spid="_x0000_s27794" name="公式" r:id="rId3" imgW="2095500" imgH="533400" progId="Equation.3">
                  <p:embed/>
                </p:oleObj>
              </mc:Choice>
              <mc:Fallback>
                <p:oleObj name="公式" r:id="rId3" imgW="2095500" imgH="533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650" y="908050"/>
                        <a:ext cx="5949950" cy="15128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内容占位符 2"/>
          <p:cNvSpPr txBox="1">
            <a:spLocks/>
          </p:cNvSpPr>
          <p:nvPr/>
        </p:nvSpPr>
        <p:spPr bwMode="auto">
          <a:xfrm>
            <a:off x="1774825" y="2708276"/>
            <a:ext cx="8713788" cy="8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dirty="0">
                <a:solidFill>
                  <a:srgbClr val="FFFFFF"/>
                </a:solidFill>
                <a:latin typeface="黑体" panose="02010609060101010101" pitchFamily="49" charset="-122"/>
                <a:ea typeface="黑体" panose="02010609060101010101" pitchFamily="49" charset="-122"/>
              </a:rPr>
              <a:t>最可几分布</a:t>
            </a:r>
            <a:r>
              <a:rPr lang="en-US" altLang="zh-CN" sz="2800" dirty="0">
                <a:solidFill>
                  <a:srgbClr val="FFFFFF"/>
                </a:solidFill>
                <a:latin typeface="黑体" panose="02010609060101010101" pitchFamily="49" charset="-122"/>
                <a:ea typeface="黑体" panose="02010609060101010101" pitchFamily="49" charset="-122"/>
              </a:rPr>
              <a:t>(</a:t>
            </a:r>
            <a:r>
              <a:rPr lang="zh-CN" altLang="en-US" sz="2800" dirty="0">
                <a:solidFill>
                  <a:srgbClr val="FFFFFF"/>
                </a:solidFill>
                <a:latin typeface="黑体" panose="02010609060101010101" pitchFamily="49" charset="-122"/>
                <a:ea typeface="黑体" panose="02010609060101010101" pitchFamily="49" charset="-122"/>
              </a:rPr>
              <a:t>平衡态分布</a:t>
            </a:r>
            <a:r>
              <a:rPr lang="en-US" altLang="zh-CN" sz="2800" dirty="0">
                <a:solidFill>
                  <a:srgbClr val="FFFFFF"/>
                </a:solidFill>
                <a:latin typeface="黑体" panose="02010609060101010101" pitchFamily="49" charset="-122"/>
                <a:ea typeface="黑体" panose="02010609060101010101" pitchFamily="49" charset="-122"/>
              </a:rPr>
              <a:t>)</a:t>
            </a:r>
            <a:r>
              <a:rPr lang="zh-CN" altLang="en-US" sz="2800" dirty="0">
                <a:solidFill>
                  <a:srgbClr val="FFFFFF"/>
                </a:solidFill>
                <a:latin typeface="黑体" panose="02010609060101010101" pitchFamily="49" charset="-122"/>
                <a:ea typeface="黑体" panose="02010609060101010101" pitchFamily="49" charset="-122"/>
              </a:rPr>
              <a:t>下体系粒子的平均能量为</a:t>
            </a:r>
            <a:r>
              <a:rPr lang="en-US" altLang="zh-CN" sz="2800" dirty="0">
                <a:solidFill>
                  <a:srgbClr val="FFFFFF"/>
                </a:solidFill>
                <a:latin typeface="黑体" panose="02010609060101010101" pitchFamily="49" charset="-122"/>
                <a:ea typeface="黑体" panose="02010609060101010101" pitchFamily="49" charset="-122"/>
              </a:rPr>
              <a:t>:</a:t>
            </a:r>
          </a:p>
          <a:p>
            <a:pPr marL="0" indent="0" eaLnBrk="1" hangingPunct="1">
              <a:buNone/>
              <a:defRPr/>
            </a:pPr>
            <a:endParaRPr lang="zh-CN" altLang="en-US" sz="2800" dirty="0">
              <a:solidFill>
                <a:srgbClr val="FFFFFF"/>
              </a:solidFill>
              <a:latin typeface="黑体" panose="02010609060101010101" pitchFamily="49" charset="-122"/>
              <a:ea typeface="黑体" panose="02010609060101010101" pitchFamily="49" charset="-122"/>
            </a:endParaRPr>
          </a:p>
        </p:txBody>
      </p:sp>
      <p:graphicFrame>
        <p:nvGraphicFramePr>
          <p:cNvPr id="53254" name="对象 5"/>
          <p:cNvGraphicFramePr>
            <a:graphicFrameLocks noChangeAspect="1"/>
          </p:cNvGraphicFramePr>
          <p:nvPr/>
        </p:nvGraphicFramePr>
        <p:xfrm>
          <a:off x="2208213" y="3284538"/>
          <a:ext cx="7720012" cy="1300162"/>
        </p:xfrm>
        <a:graphic>
          <a:graphicData uri="http://schemas.openxmlformats.org/presentationml/2006/ole">
            <mc:AlternateContent xmlns:mc="http://schemas.openxmlformats.org/markup-compatibility/2006">
              <mc:Choice xmlns:v="urn:schemas-microsoft-com:vml" Requires="v">
                <p:oleObj spid="_x0000_s27795" name="公式" r:id="rId5" imgW="2794000" imgH="469900" progId="Equation.3">
                  <p:embed/>
                </p:oleObj>
              </mc:Choice>
              <mc:Fallback>
                <p:oleObj name="公式" r:id="rId5" imgW="27940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3" y="3284538"/>
                        <a:ext cx="7720012" cy="13001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内容占位符 2"/>
          <p:cNvSpPr txBox="1">
            <a:spLocks/>
          </p:cNvSpPr>
          <p:nvPr/>
        </p:nvSpPr>
        <p:spPr bwMode="auto">
          <a:xfrm>
            <a:off x="1774825" y="4941888"/>
            <a:ext cx="18732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dirty="0">
                <a:solidFill>
                  <a:srgbClr val="FFFFFF"/>
                </a:solidFill>
                <a:latin typeface="黑体" panose="02010609060101010101" pitchFamily="49" charset="-122"/>
                <a:ea typeface="黑体" panose="02010609060101010101" pitchFamily="49" charset="-122"/>
              </a:rPr>
              <a:t>内能</a:t>
            </a:r>
            <a:r>
              <a:rPr lang="en-US" altLang="zh-CN" sz="2800" dirty="0">
                <a:solidFill>
                  <a:srgbClr val="FFFFFF"/>
                </a:solidFill>
                <a:latin typeface="黑体" panose="02010609060101010101" pitchFamily="49" charset="-122"/>
                <a:ea typeface="黑体" panose="02010609060101010101" pitchFamily="49" charset="-122"/>
              </a:rPr>
              <a:t>:</a:t>
            </a:r>
          </a:p>
          <a:p>
            <a:pPr marL="0" indent="0" eaLnBrk="1" hangingPunct="1">
              <a:buNone/>
              <a:defRPr/>
            </a:pPr>
            <a:endParaRPr lang="zh-CN" altLang="en-US" sz="2800" dirty="0">
              <a:solidFill>
                <a:srgbClr val="FFFFFF"/>
              </a:solidFill>
              <a:latin typeface="黑体" panose="02010609060101010101" pitchFamily="49" charset="-122"/>
              <a:ea typeface="黑体" panose="02010609060101010101" pitchFamily="49" charset="-122"/>
            </a:endParaRPr>
          </a:p>
        </p:txBody>
      </p:sp>
      <p:graphicFrame>
        <p:nvGraphicFramePr>
          <p:cNvPr id="54280" name="对象 7"/>
          <p:cNvGraphicFramePr>
            <a:graphicFrameLocks noChangeAspect="1"/>
          </p:cNvGraphicFramePr>
          <p:nvPr/>
        </p:nvGraphicFramePr>
        <p:xfrm>
          <a:off x="3287713" y="4868864"/>
          <a:ext cx="4032250" cy="1138237"/>
        </p:xfrm>
        <a:graphic>
          <a:graphicData uri="http://schemas.openxmlformats.org/presentationml/2006/ole">
            <mc:AlternateContent xmlns:mc="http://schemas.openxmlformats.org/markup-compatibility/2006">
              <mc:Choice xmlns:v="urn:schemas-microsoft-com:vml" Requires="v">
                <p:oleObj spid="_x0000_s27796" name="公式" r:id="rId7" imgW="1663700" imgH="469900" progId="Equation.3">
                  <p:embed/>
                </p:oleObj>
              </mc:Choice>
              <mc:Fallback>
                <p:oleObj name="公式" r:id="rId7" imgW="1663700" imgH="469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87713" y="4868864"/>
                        <a:ext cx="4032250" cy="11382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698486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2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54280"/>
                                        </p:tgtEl>
                                        <p:attrNameLst>
                                          <p:attrName>style.visibility</p:attrName>
                                        </p:attrNameLst>
                                      </p:cBhvr>
                                      <p:to>
                                        <p:strVal val="visible"/>
                                      </p:to>
                                    </p:set>
                                    <p:animEffect transition="in" filter="fade">
                                      <p:cBhvr>
                                        <p:cTn id="16" dur="500"/>
                                        <p:tgtEl>
                                          <p:spTgt spid="54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对象 1"/>
          <p:cNvGraphicFramePr>
            <a:graphicFrameLocks noChangeAspect="1"/>
          </p:cNvGraphicFramePr>
          <p:nvPr/>
        </p:nvGraphicFramePr>
        <p:xfrm>
          <a:off x="1785938" y="1557338"/>
          <a:ext cx="7694612" cy="996950"/>
        </p:xfrm>
        <a:graphic>
          <a:graphicData uri="http://schemas.openxmlformats.org/presentationml/2006/ole">
            <mc:AlternateContent xmlns:mc="http://schemas.openxmlformats.org/markup-compatibility/2006">
              <mc:Choice xmlns:v="urn:schemas-microsoft-com:vml" Requires="v">
                <p:oleObj spid="_x0000_s28770" name="公式" r:id="rId3" imgW="3822700" imgH="495300" progId="Equation.3">
                  <p:embed/>
                </p:oleObj>
              </mc:Choice>
              <mc:Fallback>
                <p:oleObj name="公式" r:id="rId3" imgW="3822700" imgH="495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938" y="1557338"/>
                        <a:ext cx="7694612" cy="9969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内容占位符 3"/>
          <p:cNvSpPr>
            <a:spLocks noGrp="1"/>
          </p:cNvSpPr>
          <p:nvPr>
            <p:ph idx="1"/>
          </p:nvPr>
        </p:nvSpPr>
        <p:spPr>
          <a:xfrm>
            <a:off x="1778001" y="981076"/>
            <a:ext cx="7332663" cy="550863"/>
          </a:xfrm>
        </p:spPr>
        <p:txBody>
          <a:bodyPr/>
          <a:lstStyle/>
          <a:p>
            <a:pPr marL="0" indent="0">
              <a:buNone/>
            </a:pPr>
            <a:r>
              <a:rPr lang="zh-CN" altLang="en-US" sz="2600">
                <a:ea typeface="黑体" panose="02010609060101010101" pitchFamily="49" charset="-122"/>
                <a:sym typeface="Wingdings" panose="05000000000000000000" pitchFamily="2" charset="2"/>
              </a:rPr>
              <a:t>对离域子体系有：</a:t>
            </a:r>
            <a:endParaRPr lang="zh-CN" altLang="en-US" sz="2600" b="1" i="1">
              <a:ea typeface="黑体" panose="02010609060101010101" pitchFamily="49" charset="-122"/>
            </a:endParaRPr>
          </a:p>
        </p:txBody>
      </p:sp>
      <p:sp>
        <p:nvSpPr>
          <p:cNvPr id="5" name="内容占位符 3"/>
          <p:cNvSpPr txBox="1">
            <a:spLocks/>
          </p:cNvSpPr>
          <p:nvPr/>
        </p:nvSpPr>
        <p:spPr bwMode="auto">
          <a:xfrm>
            <a:off x="1752601" y="44451"/>
            <a:ext cx="8880475"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defRPr/>
            </a:pPr>
            <a:r>
              <a:rPr lang="zh-CN" altLang="en-US" sz="2600" kern="0" dirty="0">
                <a:solidFill>
                  <a:srgbClr val="FFFFFF"/>
                </a:solidFill>
                <a:ea typeface="黑体" panose="02010609060101010101" pitchFamily="49" charset="-122"/>
              </a:rPr>
              <a:t>熵：  </a:t>
            </a:r>
            <a:r>
              <a:rPr lang="en-US" altLang="zh-CN" sz="2600" b="1" i="1" kern="0" dirty="0">
                <a:solidFill>
                  <a:srgbClr val="FFFF00"/>
                </a:solidFill>
                <a:ea typeface="黑体" panose="02010609060101010101" pitchFamily="49" charset="-122"/>
              </a:rPr>
              <a:t>S = </a:t>
            </a:r>
            <a:r>
              <a:rPr lang="en-US" altLang="zh-CN" sz="2600" b="1" i="1" kern="0" dirty="0" err="1">
                <a:solidFill>
                  <a:srgbClr val="FFFF00"/>
                </a:solidFill>
                <a:ea typeface="黑体" panose="02010609060101010101" pitchFamily="49" charset="-122"/>
              </a:rPr>
              <a:t>kln</a:t>
            </a:r>
            <a:r>
              <a:rPr lang="zh-CN" altLang="en-US" sz="2600" b="1" i="1" kern="0" dirty="0">
                <a:solidFill>
                  <a:srgbClr val="FFFF00"/>
                </a:solidFill>
                <a:ea typeface="黑体" panose="02010609060101010101" pitchFamily="49" charset="-122"/>
                <a:sym typeface="Symbol"/>
              </a:rPr>
              <a:t> </a:t>
            </a:r>
            <a:r>
              <a:rPr lang="en-US" altLang="zh-CN" sz="2600" b="1" i="1" kern="0" dirty="0">
                <a:solidFill>
                  <a:srgbClr val="FFFF00"/>
                </a:solidFill>
                <a:ea typeface="黑体" panose="02010609060101010101" pitchFamily="49" charset="-122"/>
                <a:sym typeface="Wingdings" pitchFamily="2" charset="2"/>
              </a:rPr>
              <a:t>  </a:t>
            </a:r>
            <a:r>
              <a:rPr lang="en-US" altLang="zh-CN" sz="2600" b="1" i="1" kern="0" dirty="0" err="1">
                <a:solidFill>
                  <a:srgbClr val="FFFF00"/>
                </a:solidFill>
                <a:ea typeface="黑体" panose="02010609060101010101" pitchFamily="49" charset="-122"/>
                <a:sym typeface="Wingdings" pitchFamily="2" charset="2"/>
              </a:rPr>
              <a:t>klnt</a:t>
            </a:r>
            <a:r>
              <a:rPr lang="en-US" altLang="zh-CN" sz="2600" b="1" i="1" kern="0" baseline="-25000" dirty="0" err="1">
                <a:solidFill>
                  <a:srgbClr val="FFFF00"/>
                </a:solidFill>
                <a:ea typeface="黑体" panose="02010609060101010101" pitchFamily="49" charset="-122"/>
                <a:sym typeface="Wingdings" pitchFamily="2" charset="2"/>
              </a:rPr>
              <a:t>B</a:t>
            </a:r>
            <a:r>
              <a:rPr lang="en-US" altLang="zh-CN" sz="2600" b="1" i="1" kern="0" baseline="-25000" dirty="0">
                <a:solidFill>
                  <a:srgbClr val="FFFF00"/>
                </a:solidFill>
                <a:ea typeface="黑体" panose="02010609060101010101" pitchFamily="49" charset="-122"/>
                <a:sym typeface="Wingdings" pitchFamily="2" charset="2"/>
              </a:rPr>
              <a:t>  </a:t>
            </a:r>
            <a:r>
              <a:rPr lang="en-US" altLang="zh-CN" sz="2600" kern="0" dirty="0">
                <a:solidFill>
                  <a:srgbClr val="FFFF00"/>
                </a:solidFill>
                <a:ea typeface="黑体" panose="02010609060101010101" pitchFamily="49" charset="-122"/>
                <a:sym typeface="Wingdings" pitchFamily="2" charset="2"/>
              </a:rPr>
              <a:t>(</a:t>
            </a:r>
            <a:r>
              <a:rPr lang="zh-CN" altLang="en-US" sz="2600" kern="0" dirty="0">
                <a:solidFill>
                  <a:srgbClr val="FFFFFF"/>
                </a:solidFill>
                <a:ea typeface="黑体" panose="02010609060101010101" pitchFamily="49" charset="-122"/>
                <a:sym typeface="Wingdings" pitchFamily="2" charset="2"/>
              </a:rPr>
              <a:t>截取最大项原理</a:t>
            </a:r>
            <a:r>
              <a:rPr lang="en-US" altLang="zh-CN" sz="2600" kern="0" dirty="0">
                <a:solidFill>
                  <a:srgbClr val="FFFF00"/>
                </a:solidFill>
                <a:ea typeface="黑体" panose="02010609060101010101" pitchFamily="49" charset="-122"/>
                <a:sym typeface="Wingdings" pitchFamily="2" charset="2"/>
              </a:rPr>
              <a:t>)</a:t>
            </a:r>
          </a:p>
          <a:p>
            <a:pPr marL="0" indent="0">
              <a:buNone/>
              <a:defRPr/>
            </a:pPr>
            <a:r>
              <a:rPr lang="en-US" altLang="zh-CN" sz="2600" b="1" i="1" kern="0" dirty="0">
                <a:solidFill>
                  <a:srgbClr val="FFFF00"/>
                </a:solidFill>
                <a:ea typeface="黑体" panose="02010609060101010101" pitchFamily="49" charset="-122"/>
                <a:sym typeface="Wingdings" pitchFamily="2" charset="2"/>
              </a:rPr>
              <a:t>  </a:t>
            </a:r>
            <a:r>
              <a:rPr lang="en-US" altLang="zh-CN" sz="2600" b="1" i="1" kern="0" dirty="0" err="1">
                <a:solidFill>
                  <a:srgbClr val="FFFF00"/>
                </a:solidFill>
                <a:ea typeface="黑体" panose="02010609060101010101" pitchFamily="49" charset="-122"/>
                <a:sym typeface="Wingdings" pitchFamily="2" charset="2"/>
              </a:rPr>
              <a:t>t</a:t>
            </a:r>
            <a:r>
              <a:rPr lang="en-US" altLang="zh-CN" sz="2600" b="1" i="1" kern="0" baseline="-25000" dirty="0" err="1">
                <a:solidFill>
                  <a:srgbClr val="FFFF00"/>
                </a:solidFill>
                <a:ea typeface="黑体" panose="02010609060101010101" pitchFamily="49" charset="-122"/>
                <a:sym typeface="Wingdings" pitchFamily="2" charset="2"/>
              </a:rPr>
              <a:t>B</a:t>
            </a:r>
            <a:r>
              <a:rPr lang="en-US" altLang="zh-CN" sz="2600" b="1" i="1" kern="0" dirty="0">
                <a:solidFill>
                  <a:srgbClr val="FFFF00"/>
                </a:solidFill>
                <a:ea typeface="黑体" panose="02010609060101010101" pitchFamily="49" charset="-122"/>
                <a:sym typeface="Wingdings" pitchFamily="2" charset="2"/>
              </a:rPr>
              <a:t>(n</a:t>
            </a:r>
            <a:r>
              <a:rPr lang="en-US" altLang="zh-CN" sz="2600" b="1" i="1" kern="0" baseline="-25000" dirty="0">
                <a:solidFill>
                  <a:srgbClr val="FFFF00"/>
                </a:solidFill>
                <a:ea typeface="黑体" panose="02010609060101010101" pitchFamily="49" charset="-122"/>
                <a:sym typeface="Wingdings" pitchFamily="2" charset="2"/>
              </a:rPr>
              <a:t>1</a:t>
            </a:r>
            <a:r>
              <a:rPr lang="en-US" altLang="zh-CN" sz="2600" b="1" i="1" kern="0" dirty="0">
                <a:solidFill>
                  <a:srgbClr val="FFFF00"/>
                </a:solidFill>
                <a:ea typeface="黑体" panose="02010609060101010101" pitchFamily="49" charset="-122"/>
                <a:sym typeface="Wingdings" pitchFamily="2" charset="2"/>
              </a:rPr>
              <a:t>,n</a:t>
            </a:r>
            <a:r>
              <a:rPr lang="en-US" altLang="zh-CN" sz="2600" b="1" i="1" kern="0" baseline="-25000" dirty="0">
                <a:solidFill>
                  <a:srgbClr val="FFFF00"/>
                </a:solidFill>
                <a:ea typeface="黑体" panose="02010609060101010101" pitchFamily="49" charset="-122"/>
                <a:sym typeface="Wingdings" pitchFamily="2" charset="2"/>
              </a:rPr>
              <a:t>2</a:t>
            </a:r>
            <a:r>
              <a:rPr lang="en-US" altLang="zh-CN" sz="2600" b="1" i="1" kern="0" dirty="0">
                <a:solidFill>
                  <a:srgbClr val="FFFF00"/>
                </a:solidFill>
                <a:ea typeface="黑体" panose="02010609060101010101" pitchFamily="49" charset="-122"/>
                <a:sym typeface="Wingdings" pitchFamily="2" charset="2"/>
              </a:rPr>
              <a:t>,…</a:t>
            </a:r>
            <a:r>
              <a:rPr lang="en-US" altLang="zh-CN" sz="2600" b="1" i="1" kern="0" dirty="0" err="1">
                <a:solidFill>
                  <a:srgbClr val="FFFF00"/>
                </a:solidFill>
                <a:ea typeface="黑体" panose="02010609060101010101" pitchFamily="49" charset="-122"/>
                <a:sym typeface="Wingdings" pitchFamily="2" charset="2"/>
              </a:rPr>
              <a:t>n</a:t>
            </a:r>
            <a:r>
              <a:rPr lang="en-US" altLang="zh-CN" sz="2600" b="1" i="1" kern="0" baseline="-25000" dirty="0" err="1">
                <a:solidFill>
                  <a:srgbClr val="FFFF00"/>
                </a:solidFill>
                <a:ea typeface="黑体" panose="02010609060101010101" pitchFamily="49" charset="-122"/>
                <a:sym typeface="Wingdings" pitchFamily="2" charset="2"/>
              </a:rPr>
              <a:t>j</a:t>
            </a:r>
            <a:r>
              <a:rPr lang="en-US" altLang="zh-CN" sz="2600" b="1" i="1" kern="0" dirty="0">
                <a:solidFill>
                  <a:srgbClr val="FFFF00"/>
                </a:solidFill>
                <a:ea typeface="黑体" panose="02010609060101010101" pitchFamily="49" charset="-122"/>
                <a:sym typeface="Wingdings" pitchFamily="2" charset="2"/>
              </a:rPr>
              <a:t>)</a:t>
            </a:r>
            <a:r>
              <a:rPr lang="zh-CN" altLang="en-US" sz="2600" kern="0" dirty="0">
                <a:solidFill>
                  <a:srgbClr val="FFFFFF"/>
                </a:solidFill>
                <a:ea typeface="黑体" panose="02010609060101010101" pitchFamily="49" charset="-122"/>
                <a:sym typeface="Wingdings" pitchFamily="2" charset="2"/>
              </a:rPr>
              <a:t>为</a:t>
            </a:r>
            <a:r>
              <a:rPr lang="en-US" altLang="zh-CN" sz="2600" kern="0" dirty="0">
                <a:solidFill>
                  <a:srgbClr val="FFFFFF"/>
                </a:solidFill>
                <a:ea typeface="黑体" panose="02010609060101010101" pitchFamily="49" charset="-122"/>
                <a:sym typeface="Wingdings" pitchFamily="2" charset="2"/>
              </a:rPr>
              <a:t>Boltzmann</a:t>
            </a:r>
            <a:r>
              <a:rPr lang="zh-CN" altLang="en-US" sz="2600" kern="0" dirty="0">
                <a:solidFill>
                  <a:srgbClr val="FFFFFF"/>
                </a:solidFill>
                <a:ea typeface="黑体" panose="02010609060101010101" pitchFamily="49" charset="-122"/>
                <a:sym typeface="Wingdings" pitchFamily="2" charset="2"/>
              </a:rPr>
              <a:t>分布下的微观状态数</a:t>
            </a:r>
            <a:r>
              <a:rPr lang="zh-CN" altLang="en-US" sz="2600" kern="0" dirty="0">
                <a:solidFill>
                  <a:srgbClr val="FFFF00"/>
                </a:solidFill>
                <a:ea typeface="黑体" panose="02010609060101010101" pitchFamily="49" charset="-122"/>
                <a:sym typeface="Wingdings" pitchFamily="2" charset="2"/>
              </a:rPr>
              <a:t>。</a:t>
            </a:r>
            <a:endParaRPr lang="zh-CN" altLang="en-US" sz="2600" b="1" i="1" kern="0" dirty="0">
              <a:solidFill>
                <a:srgbClr val="FFFFFF"/>
              </a:solidFill>
              <a:ea typeface="黑体" panose="02010609060101010101" pitchFamily="49" charset="-122"/>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2246826870"/>
              </p:ext>
            </p:extLst>
          </p:nvPr>
        </p:nvGraphicFramePr>
        <p:xfrm>
          <a:off x="1785938" y="2579687"/>
          <a:ext cx="8650287" cy="3859213"/>
        </p:xfrm>
        <a:graphic>
          <a:graphicData uri="http://schemas.openxmlformats.org/presentationml/2006/ole">
            <mc:AlternateContent xmlns:mc="http://schemas.openxmlformats.org/markup-compatibility/2006">
              <mc:Choice xmlns:v="urn:schemas-microsoft-com:vml" Requires="v">
                <p:oleObj spid="_x0000_s28771" name="公式" r:id="rId5" imgW="3924300" imgH="1752600" progId="Equation.3">
                  <p:embed/>
                </p:oleObj>
              </mc:Choice>
              <mc:Fallback>
                <p:oleObj name="公式" r:id="rId5" imgW="3924300" imgH="175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85938" y="2579687"/>
                        <a:ext cx="8650287" cy="38592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文本框 2"/>
          <p:cNvSpPr txBox="1"/>
          <p:nvPr/>
        </p:nvSpPr>
        <p:spPr>
          <a:xfrm>
            <a:off x="4267200" y="5730240"/>
            <a:ext cx="340158" cy="430887"/>
          </a:xfrm>
          <a:prstGeom prst="rect">
            <a:avLst/>
          </a:prstGeom>
          <a:noFill/>
        </p:spPr>
        <p:txBody>
          <a:bodyPr wrap="none" rtlCol="0">
            <a:spAutoFit/>
          </a:bodyPr>
          <a:lstStyle/>
          <a:p>
            <a:r>
              <a:rPr lang="zh-CN" altLang="en-US" sz="2200" b="1" i="1" dirty="0" smtClean="0">
                <a:solidFill>
                  <a:schemeClr val="bg2"/>
                </a:solidFill>
                <a:sym typeface="Symbol" panose="05050102010706020507" pitchFamily="18" charset="2"/>
              </a:rPr>
              <a:t></a:t>
            </a:r>
            <a:endParaRPr lang="zh-CN" altLang="en-US" sz="2200" b="1" i="1" dirty="0">
              <a:solidFill>
                <a:schemeClr val="bg2"/>
              </a:solidFill>
            </a:endParaRPr>
          </a:p>
        </p:txBody>
      </p:sp>
    </p:spTree>
    <p:extLst>
      <p:ext uri="{BB962C8B-B14F-4D97-AF65-F5344CB8AC3E}">
        <p14:creationId xmlns:p14="http://schemas.microsoft.com/office/powerpoint/2010/main" val="29444960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4274"/>
                                        </p:tgtEl>
                                        <p:attrNameLst>
                                          <p:attrName>style.visibility</p:attrName>
                                        </p:attrNameLst>
                                      </p:cBhvr>
                                      <p:to>
                                        <p:strVal val="visible"/>
                                      </p:to>
                                    </p:set>
                                    <p:animEffect transition="in" filter="fade">
                                      <p:cBhvr>
                                        <p:cTn id="10" dur="500"/>
                                        <p:tgtEl>
                                          <p:spTgt spid="5427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标题 1"/>
          <p:cNvSpPr>
            <a:spLocks noGrp="1"/>
          </p:cNvSpPr>
          <p:nvPr>
            <p:ph type="title"/>
          </p:nvPr>
        </p:nvSpPr>
        <p:spPr/>
        <p:txBody>
          <a:bodyPr/>
          <a:lstStyle/>
          <a:p>
            <a:endParaRPr lang="zh-CN" altLang="en-US" smtClean="0"/>
          </a:p>
        </p:txBody>
      </p:sp>
      <p:sp>
        <p:nvSpPr>
          <p:cNvPr id="56323" name="内容占位符 2"/>
          <p:cNvSpPr>
            <a:spLocks noGrp="1"/>
          </p:cNvSpPr>
          <p:nvPr>
            <p:ph idx="1"/>
          </p:nvPr>
        </p:nvSpPr>
        <p:spPr>
          <a:xfrm>
            <a:off x="1919288" y="260351"/>
            <a:ext cx="8640762" cy="1514475"/>
          </a:xfrm>
        </p:spPr>
        <p:txBody>
          <a:bodyPr/>
          <a:lstStyle/>
          <a:p>
            <a:pPr marL="0" indent="0">
              <a:buNone/>
            </a:pPr>
            <a:r>
              <a:rPr lang="zh-CN" altLang="en-US" smtClean="0">
                <a:latin typeface="黑体" panose="02010609060101010101" pitchFamily="49" charset="-122"/>
                <a:ea typeface="黑体" panose="02010609060101010101" pitchFamily="49" charset="-122"/>
              </a:rPr>
              <a:t>若令</a:t>
            </a:r>
            <a:endParaRPr lang="en-US" altLang="zh-CN" smtClean="0">
              <a:latin typeface="黑体" panose="02010609060101010101" pitchFamily="49" charset="-122"/>
              <a:ea typeface="黑体" panose="02010609060101010101" pitchFamily="49" charset="-122"/>
            </a:endParaRPr>
          </a:p>
          <a:p>
            <a:pPr marL="0" indent="0">
              <a:buNone/>
            </a:pPr>
            <a:r>
              <a:rPr lang="zh-CN" altLang="en-US" smtClean="0">
                <a:latin typeface="黑体" panose="02010609060101010101" pitchFamily="49" charset="-122"/>
                <a:ea typeface="黑体" panose="02010609060101010101" pitchFamily="49" charset="-122"/>
              </a:rPr>
              <a:t>为离域子体系配分函数 </a:t>
            </a:r>
          </a:p>
        </p:txBody>
      </p:sp>
      <p:graphicFrame>
        <p:nvGraphicFramePr>
          <p:cNvPr id="56324" name="对象 3"/>
          <p:cNvGraphicFramePr>
            <a:graphicFrameLocks noChangeAspect="1"/>
          </p:cNvGraphicFramePr>
          <p:nvPr/>
        </p:nvGraphicFramePr>
        <p:xfrm>
          <a:off x="3143251" y="260350"/>
          <a:ext cx="1920875" cy="628650"/>
        </p:xfrm>
        <a:graphic>
          <a:graphicData uri="http://schemas.openxmlformats.org/presentationml/2006/ole">
            <mc:AlternateContent xmlns:mc="http://schemas.openxmlformats.org/markup-compatibility/2006">
              <mc:Choice xmlns:v="urn:schemas-microsoft-com:vml" Requires="v">
                <p:oleObj spid="_x0000_s29890" name="公式" r:id="rId3" imgW="698500" imgH="228600" progId="Equation.3">
                  <p:embed/>
                </p:oleObj>
              </mc:Choice>
              <mc:Fallback>
                <p:oleObj name="公式" r:id="rId3" imgW="6985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1" y="260350"/>
                        <a:ext cx="1920875" cy="628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5301" name="对象 4"/>
          <p:cNvGraphicFramePr>
            <a:graphicFrameLocks noChangeAspect="1"/>
          </p:cNvGraphicFramePr>
          <p:nvPr/>
        </p:nvGraphicFramePr>
        <p:xfrm>
          <a:off x="1919288" y="2708275"/>
          <a:ext cx="5048250" cy="1727200"/>
        </p:xfrm>
        <a:graphic>
          <a:graphicData uri="http://schemas.openxmlformats.org/presentationml/2006/ole">
            <mc:AlternateContent xmlns:mc="http://schemas.openxmlformats.org/markup-compatibility/2006">
              <mc:Choice xmlns:v="urn:schemas-microsoft-com:vml" Requires="v">
                <p:oleObj spid="_x0000_s29891" name="公式" r:id="rId5" imgW="1778000" imgH="609600" progId="Equation.3">
                  <p:embed/>
                </p:oleObj>
              </mc:Choice>
              <mc:Fallback>
                <p:oleObj name="公式" r:id="rId5" imgW="1778000" imgH="609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9288" y="2708275"/>
                        <a:ext cx="5048250" cy="17272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5302" name="对象 5"/>
          <p:cNvGraphicFramePr>
            <a:graphicFrameLocks noChangeAspect="1"/>
          </p:cNvGraphicFramePr>
          <p:nvPr/>
        </p:nvGraphicFramePr>
        <p:xfrm>
          <a:off x="1905000" y="1557339"/>
          <a:ext cx="7721600" cy="1082675"/>
        </p:xfrm>
        <a:graphic>
          <a:graphicData uri="http://schemas.openxmlformats.org/presentationml/2006/ole">
            <mc:AlternateContent xmlns:mc="http://schemas.openxmlformats.org/markup-compatibility/2006">
              <mc:Choice xmlns:v="urn:schemas-microsoft-com:vml" Requires="v">
                <p:oleObj spid="_x0000_s29892" name="公式" r:id="rId7" imgW="2806700" imgH="393700" progId="Equation.3">
                  <p:embed/>
                </p:oleObj>
              </mc:Choice>
              <mc:Fallback>
                <p:oleObj name="公式" r:id="rId7" imgW="28067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5000" y="1557339"/>
                        <a:ext cx="7721600" cy="1082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内容占位符 2"/>
          <p:cNvSpPr txBox="1">
            <a:spLocks/>
          </p:cNvSpPr>
          <p:nvPr/>
        </p:nvSpPr>
        <p:spPr bwMode="auto">
          <a:xfrm>
            <a:off x="1919288" y="4508500"/>
            <a:ext cx="8748712"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kern="0" dirty="0">
                <a:solidFill>
                  <a:srgbClr val="FFFFFF"/>
                </a:solidFill>
                <a:latin typeface="黑体" panose="02010609060101010101" pitchFamily="49" charset="-122"/>
                <a:ea typeface="黑体" panose="02010609060101010101" pitchFamily="49" charset="-122"/>
              </a:rPr>
              <a:t>同理可证，上式对定域子体系亦成立，但定域子体系配分函数表示为  </a:t>
            </a:r>
          </a:p>
        </p:txBody>
      </p:sp>
      <p:graphicFrame>
        <p:nvGraphicFramePr>
          <p:cNvPr id="55304" name="对象 7"/>
          <p:cNvGraphicFramePr>
            <a:graphicFrameLocks noChangeAspect="1"/>
          </p:cNvGraphicFramePr>
          <p:nvPr/>
        </p:nvGraphicFramePr>
        <p:xfrm>
          <a:off x="6167438" y="5275263"/>
          <a:ext cx="1327150" cy="628650"/>
        </p:xfrm>
        <a:graphic>
          <a:graphicData uri="http://schemas.openxmlformats.org/presentationml/2006/ole">
            <mc:AlternateContent xmlns:mc="http://schemas.openxmlformats.org/markup-compatibility/2006">
              <mc:Choice xmlns:v="urn:schemas-microsoft-com:vml" Requires="v">
                <p:oleObj spid="_x0000_s29893" name="公式" r:id="rId9" imgW="482391" imgH="228501" progId="Equation.3">
                  <p:embed/>
                </p:oleObj>
              </mc:Choice>
              <mc:Fallback>
                <p:oleObj name="公式" r:id="rId9" imgW="482391" imgH="22850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67438" y="5275263"/>
                        <a:ext cx="1327150" cy="628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63637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5302"/>
                                        </p:tgtEl>
                                        <p:attrNameLst>
                                          <p:attrName>style.visibility</p:attrName>
                                        </p:attrNameLst>
                                      </p:cBhvr>
                                      <p:to>
                                        <p:strVal val="visible"/>
                                      </p:to>
                                    </p:set>
                                    <p:animEffect transition="in" filter="fade">
                                      <p:cBhvr>
                                        <p:cTn id="7" dur="500"/>
                                        <p:tgtEl>
                                          <p:spTgt spid="553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301"/>
                                        </p:tgtEl>
                                        <p:attrNameLst>
                                          <p:attrName>style.visibility</p:attrName>
                                        </p:attrNameLst>
                                      </p:cBhvr>
                                      <p:to>
                                        <p:strVal val="visible"/>
                                      </p:to>
                                    </p:set>
                                    <p:animEffect transition="in" filter="fade">
                                      <p:cBhvr>
                                        <p:cTn id="12" dur="500"/>
                                        <p:tgtEl>
                                          <p:spTgt spid="553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55304"/>
                                        </p:tgtEl>
                                        <p:attrNameLst>
                                          <p:attrName>style.visibility</p:attrName>
                                        </p:attrNameLst>
                                      </p:cBhvr>
                                      <p:to>
                                        <p:strVal val="visible"/>
                                      </p:to>
                                    </p:set>
                                    <p:animEffect transition="in" filter="fade">
                                      <p:cBhvr>
                                        <p:cTn id="20" dur="500"/>
                                        <p:tgtEl>
                                          <p:spTgt spid="55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1"/>
          <p:cNvSpPr>
            <a:spLocks noGrp="1"/>
          </p:cNvSpPr>
          <p:nvPr>
            <p:ph type="title"/>
          </p:nvPr>
        </p:nvSpPr>
        <p:spPr>
          <a:xfrm>
            <a:off x="2033588" y="6351"/>
            <a:ext cx="7772400" cy="720725"/>
          </a:xfrm>
        </p:spPr>
        <p:txBody>
          <a:bodyPr/>
          <a:lstStyle/>
          <a:p>
            <a:r>
              <a:rPr lang="en-US" altLang="zh-CN" smtClean="0">
                <a:latin typeface="黑体" panose="02010609060101010101" pitchFamily="49" charset="-122"/>
                <a:ea typeface="黑体" panose="02010609060101010101" pitchFamily="49" charset="-122"/>
              </a:rPr>
              <a:t>2.2  </a:t>
            </a:r>
            <a:r>
              <a:rPr lang="zh-CN" altLang="en-US" smtClean="0">
                <a:latin typeface="黑体" panose="02010609060101010101" pitchFamily="49" charset="-122"/>
                <a:ea typeface="黑体" panose="02010609060101010101" pitchFamily="49" charset="-122"/>
              </a:rPr>
              <a:t>配分函数的性质</a:t>
            </a:r>
          </a:p>
        </p:txBody>
      </p:sp>
      <p:sp>
        <p:nvSpPr>
          <p:cNvPr id="57347" name="内容占位符 2"/>
          <p:cNvSpPr>
            <a:spLocks noGrp="1"/>
          </p:cNvSpPr>
          <p:nvPr>
            <p:ph idx="1"/>
          </p:nvPr>
        </p:nvSpPr>
        <p:spPr>
          <a:xfrm>
            <a:off x="1774826" y="744538"/>
            <a:ext cx="8569325" cy="1244600"/>
          </a:xfrm>
        </p:spPr>
        <p:txBody>
          <a:bodyPr/>
          <a:lstStyle/>
          <a:p>
            <a:pPr marL="0" indent="0">
              <a:buNone/>
            </a:pPr>
            <a:r>
              <a:rPr lang="zh-CN" altLang="en-US" sz="2800">
                <a:solidFill>
                  <a:srgbClr val="FFFF99"/>
                </a:solidFill>
                <a:ea typeface="黑体" panose="02010609060101010101" pitchFamily="49" charset="-122"/>
              </a:rPr>
              <a:t>一、量子态</a:t>
            </a:r>
            <a:r>
              <a:rPr lang="en-US" altLang="zh-CN" sz="2800">
                <a:solidFill>
                  <a:srgbClr val="FFFF99"/>
                </a:solidFill>
                <a:ea typeface="黑体" panose="02010609060101010101" pitchFamily="49" charset="-122"/>
              </a:rPr>
              <a:t>/</a:t>
            </a:r>
            <a:r>
              <a:rPr lang="zh-CN" altLang="en-US" sz="2800">
                <a:solidFill>
                  <a:srgbClr val="FFFF99"/>
                </a:solidFill>
                <a:ea typeface="黑体" panose="02010609060101010101" pitchFamily="49" charset="-122"/>
              </a:rPr>
              <a:t>能级的占据几率</a:t>
            </a:r>
            <a:endParaRPr lang="en-US" altLang="zh-CN" sz="2800">
              <a:solidFill>
                <a:srgbClr val="FFFF99"/>
              </a:solidFill>
              <a:ea typeface="黑体" panose="02010609060101010101" pitchFamily="49" charset="-122"/>
            </a:endParaRPr>
          </a:p>
          <a:p>
            <a:pPr marL="0" indent="0">
              <a:buNone/>
            </a:pPr>
            <a:r>
              <a:rPr lang="zh-CN" altLang="en-US" sz="2400">
                <a:ea typeface="黑体" panose="02010609060101010101" pitchFamily="49" charset="-122"/>
              </a:rPr>
              <a:t>     </a:t>
            </a:r>
            <a:r>
              <a:rPr lang="en-US" altLang="zh-CN" sz="2400">
                <a:ea typeface="黑体" panose="02010609060101010101" pitchFamily="49" charset="-122"/>
              </a:rPr>
              <a:t>Boltzmann</a:t>
            </a:r>
            <a:r>
              <a:rPr lang="zh-CN" altLang="en-US" sz="2400">
                <a:ea typeface="黑体" panose="02010609060101010101" pitchFamily="49" charset="-122"/>
              </a:rPr>
              <a:t>分布率可知体系粒子占据某个</a:t>
            </a:r>
            <a:r>
              <a:rPr lang="zh-CN" altLang="en-US" sz="2400">
                <a:solidFill>
                  <a:schemeClr val="tx2"/>
                </a:solidFill>
                <a:ea typeface="黑体" panose="02010609060101010101" pitchFamily="49" charset="-122"/>
              </a:rPr>
              <a:t>量子态</a:t>
            </a:r>
            <a:r>
              <a:rPr lang="en-US" altLang="zh-CN" sz="2400" i="1">
                <a:solidFill>
                  <a:schemeClr val="tx2"/>
                </a:solidFill>
                <a:ea typeface="黑体" panose="02010609060101010101" pitchFamily="49" charset="-122"/>
              </a:rPr>
              <a:t>i</a:t>
            </a:r>
            <a:r>
              <a:rPr lang="zh-CN" altLang="en-US" sz="2400">
                <a:ea typeface="黑体" panose="02010609060101010101" pitchFamily="49" charset="-122"/>
              </a:rPr>
              <a:t>的几率为：</a:t>
            </a:r>
          </a:p>
        </p:txBody>
      </p:sp>
      <p:sp>
        <p:nvSpPr>
          <p:cNvPr id="4" name="内容占位符 2"/>
          <p:cNvSpPr txBox="1">
            <a:spLocks/>
          </p:cNvSpPr>
          <p:nvPr/>
        </p:nvSpPr>
        <p:spPr bwMode="auto">
          <a:xfrm>
            <a:off x="1841501" y="2384426"/>
            <a:ext cx="860107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kern="0" dirty="0">
                <a:solidFill>
                  <a:srgbClr val="FFFFFF"/>
                </a:solidFill>
                <a:ea typeface="黑体" panose="02010609060101010101" pitchFamily="49" charset="-122"/>
              </a:rPr>
              <a:t>则两个量子态</a:t>
            </a:r>
            <a:r>
              <a:rPr lang="en-US" altLang="zh-CN" sz="2400" b="1" i="1" kern="0" dirty="0" err="1">
                <a:solidFill>
                  <a:srgbClr val="FFFF00"/>
                </a:solidFill>
                <a:ea typeface="黑体" panose="02010609060101010101" pitchFamily="49" charset="-122"/>
              </a:rPr>
              <a:t>i</a:t>
            </a:r>
            <a:r>
              <a:rPr lang="zh-CN" altLang="en-US" sz="2400" kern="0" dirty="0">
                <a:solidFill>
                  <a:srgbClr val="FFFFFF"/>
                </a:solidFill>
                <a:ea typeface="黑体" panose="02010609060101010101" pitchFamily="49" charset="-122"/>
              </a:rPr>
              <a:t>、</a:t>
            </a:r>
            <a:r>
              <a:rPr lang="en-US" altLang="zh-CN" sz="2400" b="1" i="1" kern="0" dirty="0">
                <a:solidFill>
                  <a:srgbClr val="FFFF00"/>
                </a:solidFill>
                <a:ea typeface="黑体" panose="02010609060101010101" pitchFamily="49" charset="-122"/>
              </a:rPr>
              <a:t>j</a:t>
            </a:r>
            <a:r>
              <a:rPr lang="zh-CN" altLang="en-US" sz="2400" kern="0" dirty="0">
                <a:solidFill>
                  <a:srgbClr val="FFFFFF"/>
                </a:solidFill>
                <a:ea typeface="黑体" panose="02010609060101010101" pitchFamily="49" charset="-122"/>
              </a:rPr>
              <a:t>的占据几率比当为：</a:t>
            </a:r>
          </a:p>
        </p:txBody>
      </p:sp>
      <p:graphicFrame>
        <p:nvGraphicFramePr>
          <p:cNvPr id="57349" name="对象 1"/>
          <p:cNvGraphicFramePr>
            <a:graphicFrameLocks noChangeAspect="1"/>
          </p:cNvGraphicFramePr>
          <p:nvPr/>
        </p:nvGraphicFramePr>
        <p:xfrm>
          <a:off x="2279650" y="1755775"/>
          <a:ext cx="3365500" cy="577850"/>
        </p:xfrm>
        <a:graphic>
          <a:graphicData uri="http://schemas.openxmlformats.org/presentationml/2006/ole">
            <mc:AlternateContent xmlns:mc="http://schemas.openxmlformats.org/markup-compatibility/2006">
              <mc:Choice xmlns:v="urn:schemas-microsoft-com:vml" Requires="v">
                <p:oleObj spid="_x0000_s30914" name="公式" r:id="rId3" imgW="1473200" imgH="254000" progId="Equation.3">
                  <p:embed/>
                </p:oleObj>
              </mc:Choice>
              <mc:Fallback>
                <p:oleObj name="公式" r:id="rId3" imgW="1473200" imgH="254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650" y="1755775"/>
                        <a:ext cx="3365500" cy="577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326" name="对象 5"/>
          <p:cNvGraphicFramePr>
            <a:graphicFrameLocks noChangeAspect="1"/>
          </p:cNvGraphicFramePr>
          <p:nvPr/>
        </p:nvGraphicFramePr>
        <p:xfrm>
          <a:off x="2279651" y="2874963"/>
          <a:ext cx="4176713" cy="603250"/>
        </p:xfrm>
        <a:graphic>
          <a:graphicData uri="http://schemas.openxmlformats.org/presentationml/2006/ole">
            <mc:AlternateContent xmlns:mc="http://schemas.openxmlformats.org/markup-compatibility/2006">
              <mc:Choice xmlns:v="urn:schemas-microsoft-com:vml" Requires="v">
                <p:oleObj spid="_x0000_s30915" name="公式" r:id="rId5" imgW="1930400" imgH="279400" progId="Equation.3">
                  <p:embed/>
                </p:oleObj>
              </mc:Choice>
              <mc:Fallback>
                <p:oleObj name="公式" r:id="rId5" imgW="1930400" imgH="279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9651" y="2874963"/>
                        <a:ext cx="4176713" cy="6032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内容占位符 2"/>
          <p:cNvSpPr txBox="1">
            <a:spLocks/>
          </p:cNvSpPr>
          <p:nvPr/>
        </p:nvSpPr>
        <p:spPr bwMode="auto">
          <a:xfrm>
            <a:off x="1758950" y="3716338"/>
            <a:ext cx="6630988"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kern="0" dirty="0">
                <a:solidFill>
                  <a:srgbClr val="FFFFFF"/>
                </a:solidFill>
                <a:ea typeface="黑体" panose="02010609060101010101" pitchFamily="49" charset="-122"/>
              </a:rPr>
              <a:t>同理，粒子占据某个</a:t>
            </a:r>
            <a:r>
              <a:rPr lang="zh-CN" altLang="en-US" sz="2400" kern="0" dirty="0">
                <a:solidFill>
                  <a:srgbClr val="FFFF00"/>
                </a:solidFill>
                <a:ea typeface="黑体" panose="02010609060101010101" pitchFamily="49" charset="-122"/>
              </a:rPr>
              <a:t>能级</a:t>
            </a:r>
            <a:r>
              <a:rPr lang="en-US" altLang="zh-CN" sz="2400" b="1" i="1" kern="0" dirty="0" err="1">
                <a:solidFill>
                  <a:srgbClr val="FFFF00"/>
                </a:solidFill>
                <a:ea typeface="黑体" panose="02010609060101010101" pitchFamily="49" charset="-122"/>
              </a:rPr>
              <a:t>i</a:t>
            </a:r>
            <a:r>
              <a:rPr lang="zh-CN" altLang="en-US" sz="2400" kern="0" dirty="0">
                <a:solidFill>
                  <a:srgbClr val="FFFFFF"/>
                </a:solidFill>
                <a:ea typeface="黑体" panose="02010609060101010101" pitchFamily="49" charset="-122"/>
              </a:rPr>
              <a:t>的几率为：</a:t>
            </a:r>
            <a:endParaRPr lang="en-US" altLang="zh-CN" sz="2400" kern="0" dirty="0">
              <a:solidFill>
                <a:srgbClr val="FFFFFF"/>
              </a:solidFill>
              <a:ea typeface="黑体" panose="02010609060101010101" pitchFamily="49" charset="-122"/>
            </a:endParaRPr>
          </a:p>
        </p:txBody>
      </p:sp>
      <p:graphicFrame>
        <p:nvGraphicFramePr>
          <p:cNvPr id="56328" name="对象 1"/>
          <p:cNvGraphicFramePr>
            <a:graphicFrameLocks noChangeAspect="1"/>
          </p:cNvGraphicFramePr>
          <p:nvPr/>
        </p:nvGraphicFramePr>
        <p:xfrm>
          <a:off x="2279651" y="4211638"/>
          <a:ext cx="3051175" cy="527050"/>
        </p:xfrm>
        <a:graphic>
          <a:graphicData uri="http://schemas.openxmlformats.org/presentationml/2006/ole">
            <mc:AlternateContent xmlns:mc="http://schemas.openxmlformats.org/markup-compatibility/2006">
              <mc:Choice xmlns:v="urn:schemas-microsoft-com:vml" Requires="v">
                <p:oleObj spid="_x0000_s30916" name="公式" r:id="rId7" imgW="1397000" imgH="241300" progId="Equation.3">
                  <p:embed/>
                </p:oleObj>
              </mc:Choice>
              <mc:Fallback>
                <p:oleObj name="公式" r:id="rId7" imgW="13970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79651" y="4211638"/>
                        <a:ext cx="3051175" cy="5270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353" name="TextBox 7"/>
          <p:cNvSpPr txBox="1">
            <a:spLocks noChangeArrowheads="1"/>
          </p:cNvSpPr>
          <p:nvPr/>
        </p:nvSpPr>
        <p:spPr bwMode="auto">
          <a:xfrm>
            <a:off x="8616950" y="1844676"/>
            <a:ext cx="172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2.10</a:t>
            </a:r>
            <a:r>
              <a:rPr lang="zh-CN" altLang="en-US" sz="2400">
                <a:solidFill>
                  <a:srgbClr val="FFFFFF"/>
                </a:solidFill>
                <a:ea typeface="隶书" panose="02010509060101010101" pitchFamily="49" charset="-122"/>
              </a:rPr>
              <a:t>）</a:t>
            </a:r>
          </a:p>
        </p:txBody>
      </p:sp>
      <p:sp>
        <p:nvSpPr>
          <p:cNvPr id="56331" name="TextBox 7"/>
          <p:cNvSpPr txBox="1">
            <a:spLocks noChangeArrowheads="1"/>
          </p:cNvSpPr>
          <p:nvPr/>
        </p:nvSpPr>
        <p:spPr bwMode="auto">
          <a:xfrm>
            <a:off x="8616950" y="3141663"/>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2.11</a:t>
            </a:r>
            <a:r>
              <a:rPr lang="zh-CN" altLang="en-US" sz="2400">
                <a:solidFill>
                  <a:srgbClr val="FFFFFF"/>
                </a:solidFill>
                <a:ea typeface="隶书" panose="02010509060101010101" pitchFamily="49" charset="-122"/>
              </a:rPr>
              <a:t>）</a:t>
            </a:r>
          </a:p>
        </p:txBody>
      </p:sp>
      <p:sp>
        <p:nvSpPr>
          <p:cNvPr id="56332" name="TextBox 7"/>
          <p:cNvSpPr txBox="1">
            <a:spLocks noChangeArrowheads="1"/>
          </p:cNvSpPr>
          <p:nvPr/>
        </p:nvSpPr>
        <p:spPr bwMode="auto">
          <a:xfrm>
            <a:off x="8739188" y="452913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2.12</a:t>
            </a:r>
            <a:r>
              <a:rPr lang="zh-CN" altLang="en-US" sz="2400">
                <a:solidFill>
                  <a:srgbClr val="FFFFFF"/>
                </a:solidFill>
                <a:ea typeface="隶书" panose="02010509060101010101" pitchFamily="49" charset="-122"/>
              </a:rPr>
              <a:t>）</a:t>
            </a:r>
          </a:p>
        </p:txBody>
      </p:sp>
      <p:sp>
        <p:nvSpPr>
          <p:cNvPr id="56333" name="TextBox 7"/>
          <p:cNvSpPr txBox="1">
            <a:spLocks noChangeArrowheads="1"/>
          </p:cNvSpPr>
          <p:nvPr/>
        </p:nvSpPr>
        <p:spPr bwMode="auto">
          <a:xfrm>
            <a:off x="8747125" y="542448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2.13</a:t>
            </a:r>
            <a:r>
              <a:rPr lang="zh-CN" altLang="en-US" sz="2400">
                <a:solidFill>
                  <a:srgbClr val="FFFFFF"/>
                </a:solidFill>
                <a:ea typeface="隶书" panose="02010509060101010101" pitchFamily="49" charset="-122"/>
              </a:rPr>
              <a:t>）</a:t>
            </a:r>
          </a:p>
        </p:txBody>
      </p:sp>
      <p:sp>
        <p:nvSpPr>
          <p:cNvPr id="14" name="内容占位符 2"/>
          <p:cNvSpPr txBox="1">
            <a:spLocks/>
          </p:cNvSpPr>
          <p:nvPr/>
        </p:nvSpPr>
        <p:spPr bwMode="auto">
          <a:xfrm>
            <a:off x="1878014" y="4846638"/>
            <a:ext cx="5551487" cy="54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kern="0" dirty="0">
                <a:solidFill>
                  <a:srgbClr val="FFFFFF"/>
                </a:solidFill>
                <a:ea typeface="黑体" panose="02010609060101010101" pitchFamily="49" charset="-122"/>
              </a:rPr>
              <a:t>两个</a:t>
            </a:r>
            <a:r>
              <a:rPr lang="zh-CN" altLang="en-US" sz="2400" kern="0" dirty="0">
                <a:solidFill>
                  <a:srgbClr val="FFFF00"/>
                </a:solidFill>
                <a:ea typeface="黑体" panose="02010609060101010101" pitchFamily="49" charset="-122"/>
              </a:rPr>
              <a:t>能级</a:t>
            </a:r>
            <a:r>
              <a:rPr lang="en-US" altLang="zh-CN" sz="2400" b="1" i="1" kern="0" dirty="0" err="1">
                <a:solidFill>
                  <a:srgbClr val="FFFF00"/>
                </a:solidFill>
                <a:ea typeface="黑体" panose="02010609060101010101" pitchFamily="49" charset="-122"/>
              </a:rPr>
              <a:t>i</a:t>
            </a:r>
            <a:r>
              <a:rPr lang="zh-CN" altLang="en-US" sz="2400" b="1" i="1" kern="0" dirty="0">
                <a:solidFill>
                  <a:srgbClr val="FFFF00"/>
                </a:solidFill>
                <a:ea typeface="黑体" panose="02010609060101010101" pitchFamily="49" charset="-122"/>
              </a:rPr>
              <a:t>、</a:t>
            </a:r>
            <a:r>
              <a:rPr lang="en-US" altLang="zh-CN" sz="2400" b="1" i="1" kern="0" dirty="0">
                <a:solidFill>
                  <a:srgbClr val="FFFF00"/>
                </a:solidFill>
                <a:ea typeface="黑体" panose="02010609060101010101" pitchFamily="49" charset="-122"/>
              </a:rPr>
              <a:t>j</a:t>
            </a:r>
            <a:r>
              <a:rPr lang="zh-CN" altLang="en-US" sz="2400" kern="0" dirty="0">
                <a:solidFill>
                  <a:srgbClr val="FFFFFF"/>
                </a:solidFill>
                <a:ea typeface="黑体" panose="02010609060101010101" pitchFamily="49" charset="-122"/>
              </a:rPr>
              <a:t>的占据几率比当为：</a:t>
            </a:r>
          </a:p>
        </p:txBody>
      </p:sp>
      <p:graphicFrame>
        <p:nvGraphicFramePr>
          <p:cNvPr id="2" name="对象 1"/>
          <p:cNvGraphicFramePr>
            <a:graphicFrameLocks noChangeAspect="1"/>
          </p:cNvGraphicFramePr>
          <p:nvPr/>
        </p:nvGraphicFramePr>
        <p:xfrm>
          <a:off x="2279651" y="5364163"/>
          <a:ext cx="4513263" cy="519112"/>
        </p:xfrm>
        <a:graphic>
          <a:graphicData uri="http://schemas.openxmlformats.org/presentationml/2006/ole">
            <mc:AlternateContent xmlns:mc="http://schemas.openxmlformats.org/markup-compatibility/2006">
              <mc:Choice xmlns:v="urn:schemas-microsoft-com:vml" Requires="v">
                <p:oleObj spid="_x0000_s30917" name="公式" r:id="rId9" imgW="2425700" imgH="279400" progId="Equation.3">
                  <p:embed/>
                </p:oleObj>
              </mc:Choice>
              <mc:Fallback>
                <p:oleObj name="公式" r:id="rId9" imgW="2425700" imgH="279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79651" y="5364163"/>
                        <a:ext cx="4513263" cy="5191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494736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6326"/>
                                        </p:tgtEl>
                                        <p:attrNameLst>
                                          <p:attrName>style.visibility</p:attrName>
                                        </p:attrNameLst>
                                      </p:cBhvr>
                                      <p:to>
                                        <p:strVal val="visible"/>
                                      </p:to>
                                    </p:set>
                                    <p:animEffect transition="in" filter="fade">
                                      <p:cBhvr>
                                        <p:cTn id="10" dur="500"/>
                                        <p:tgtEl>
                                          <p:spTgt spid="563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331"/>
                                        </p:tgtEl>
                                        <p:attrNameLst>
                                          <p:attrName>style.visibility</p:attrName>
                                        </p:attrNameLst>
                                      </p:cBhvr>
                                      <p:to>
                                        <p:strVal val="visible"/>
                                      </p:to>
                                    </p:set>
                                    <p:animEffect transition="in" filter="fade">
                                      <p:cBhvr>
                                        <p:cTn id="13" dur="500"/>
                                        <p:tgtEl>
                                          <p:spTgt spid="5633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nodeType="withEffect">
                                  <p:stCondLst>
                                    <p:cond delay="0"/>
                                  </p:stCondLst>
                                  <p:childTnLst>
                                    <p:set>
                                      <p:cBhvr>
                                        <p:cTn id="20" dur="1" fill="hold">
                                          <p:stCondLst>
                                            <p:cond delay="0"/>
                                          </p:stCondLst>
                                        </p:cTn>
                                        <p:tgtEl>
                                          <p:spTgt spid="56328"/>
                                        </p:tgtEl>
                                        <p:attrNameLst>
                                          <p:attrName>style.visibility</p:attrName>
                                        </p:attrNameLst>
                                      </p:cBhvr>
                                      <p:to>
                                        <p:strVal val="visible"/>
                                      </p:to>
                                    </p:set>
                                    <p:animEffect transition="in" filter="fade">
                                      <p:cBhvr>
                                        <p:cTn id="21" dur="500"/>
                                        <p:tgtEl>
                                          <p:spTgt spid="5632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6332"/>
                                        </p:tgtEl>
                                        <p:attrNameLst>
                                          <p:attrName>style.visibility</p:attrName>
                                        </p:attrNameLst>
                                      </p:cBhvr>
                                      <p:to>
                                        <p:strVal val="visible"/>
                                      </p:to>
                                    </p:set>
                                    <p:animEffect transition="in" filter="fade">
                                      <p:cBhvr>
                                        <p:cTn id="24" dur="500"/>
                                        <p:tgtEl>
                                          <p:spTgt spid="5633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6333"/>
                                        </p:tgtEl>
                                        <p:attrNameLst>
                                          <p:attrName>style.visibility</p:attrName>
                                        </p:attrNameLst>
                                      </p:cBhvr>
                                      <p:to>
                                        <p:strVal val="visible"/>
                                      </p:to>
                                    </p:set>
                                    <p:animEffect transition="in" filter="fade">
                                      <p:cBhvr>
                                        <p:cTn id="32" dur="500"/>
                                        <p:tgtEl>
                                          <p:spTgt spid="56333"/>
                                        </p:tgtEl>
                                      </p:cBhvr>
                                    </p:animEffect>
                                  </p:childTnLst>
                                </p:cTn>
                              </p:par>
                              <p:par>
                                <p:cTn id="33" presetID="10"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56331" grpId="0"/>
      <p:bldP spid="56332" grpId="0"/>
      <p:bldP spid="5633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050"/>
          <p:cNvSpPr>
            <a:spLocks noGrp="1" noChangeArrowheads="1"/>
          </p:cNvSpPr>
          <p:nvPr>
            <p:ph type="title"/>
          </p:nvPr>
        </p:nvSpPr>
        <p:spPr>
          <a:xfrm>
            <a:off x="614477" y="941388"/>
            <a:ext cx="5334000" cy="762000"/>
          </a:xfrm>
        </p:spPr>
        <p:txBody>
          <a:bodyPr/>
          <a:lstStyle/>
          <a:p>
            <a:pPr algn="l" eaLnBrk="1" hangingPunct="1"/>
            <a:r>
              <a:rPr lang="zh-CN" altLang="en-US" sz="3600" b="1" dirty="0">
                <a:latin typeface="黑体" panose="02010609060101010101" pitchFamily="49" charset="-122"/>
                <a:ea typeface="黑体" panose="02010609060101010101" pitchFamily="49" charset="-122"/>
              </a:rPr>
              <a:t>局限性</a:t>
            </a:r>
          </a:p>
        </p:txBody>
      </p:sp>
      <p:sp>
        <p:nvSpPr>
          <p:cNvPr id="14339" name="Rectangle 2051"/>
          <p:cNvSpPr>
            <a:spLocks noGrp="1" noChangeArrowheads="1"/>
          </p:cNvSpPr>
          <p:nvPr>
            <p:ph type="body" idx="1"/>
          </p:nvPr>
        </p:nvSpPr>
        <p:spPr>
          <a:xfrm>
            <a:off x="445424" y="1733550"/>
            <a:ext cx="11460826" cy="5545138"/>
          </a:xfrm>
        </p:spPr>
        <p:txBody>
          <a:bodyPr/>
          <a:lstStyle/>
          <a:p>
            <a:pPr eaLnBrk="1" hangingPunct="1">
              <a:lnSpc>
                <a:spcPct val="150000"/>
              </a:lnSpc>
              <a:spcBef>
                <a:spcPts val="1800"/>
              </a:spcBef>
            </a:pPr>
            <a:r>
              <a:rPr lang="zh-CN" altLang="en-US" sz="2600" dirty="0">
                <a:latin typeface="黑体" panose="02010609060101010101" pitchFamily="49" charset="-122"/>
                <a:ea typeface="黑体" panose="02010609060101010101" pitchFamily="49" charset="-122"/>
              </a:rPr>
              <a:t>不能断言个别事件（如单个分子运动）的确切行为，仅笼统预测个别事件发生的可能性及最可几事件出现的几率。</a:t>
            </a:r>
          </a:p>
          <a:p>
            <a:pPr eaLnBrk="1" hangingPunct="1">
              <a:lnSpc>
                <a:spcPct val="150000"/>
              </a:lnSpc>
              <a:spcBef>
                <a:spcPts val="1800"/>
              </a:spcBef>
            </a:pPr>
            <a:r>
              <a:rPr lang="zh-CN" altLang="en-US" sz="2600" dirty="0">
                <a:latin typeface="黑体" panose="02010609060101010101" pitchFamily="49" charset="-122"/>
                <a:ea typeface="黑体" panose="02010609060101010101" pitchFamily="49" charset="-122"/>
              </a:rPr>
              <a:t>对非理想体系，粒子间相互作用的复杂性，体系模型的构思通常会遇到诸多处理手段（包括物理或数学）的困难。简化或粗放处理可能导致处理结果脱离实际。</a:t>
            </a:r>
          </a:p>
        </p:txBody>
      </p:sp>
    </p:spTree>
    <p:extLst>
      <p:ext uri="{BB962C8B-B14F-4D97-AF65-F5344CB8AC3E}">
        <p14:creationId xmlns:p14="http://schemas.microsoft.com/office/powerpoint/2010/main" val="12243704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2"/>
          <p:cNvSpPr txBox="1">
            <a:spLocks/>
          </p:cNvSpPr>
          <p:nvPr/>
        </p:nvSpPr>
        <p:spPr bwMode="auto">
          <a:xfrm>
            <a:off x="399010" y="908050"/>
            <a:ext cx="11366269" cy="1181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400" kern="0" dirty="0">
                <a:solidFill>
                  <a:srgbClr val="FFFFFF"/>
                </a:solidFill>
                <a:ea typeface="黑体" panose="02010609060101010101" pitchFamily="49" charset="-122"/>
              </a:rPr>
              <a:t>     根据</a:t>
            </a:r>
            <a:r>
              <a:rPr lang="en-US" altLang="zh-CN" sz="2400" kern="0" dirty="0">
                <a:solidFill>
                  <a:srgbClr val="FFFFFF"/>
                </a:solidFill>
                <a:ea typeface="黑体" panose="02010609060101010101" pitchFamily="49" charset="-122"/>
              </a:rPr>
              <a:t>Boltzmann</a:t>
            </a:r>
            <a:r>
              <a:rPr lang="zh-CN" altLang="en-US" sz="2400" kern="0" dirty="0">
                <a:solidFill>
                  <a:srgbClr val="FFFFFF"/>
                </a:solidFill>
                <a:ea typeface="黑体" panose="02010609060101010101" pitchFamily="49" charset="-122"/>
              </a:rPr>
              <a:t>分布率来实现统计力学计算之关键 </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 </a:t>
            </a:r>
            <a:r>
              <a:rPr lang="zh-CN" altLang="en-US" sz="2400" kern="0" dirty="0">
                <a:solidFill>
                  <a:srgbClr val="FFFF00"/>
                </a:solidFill>
                <a:ea typeface="黑体" panose="02010609060101010101" pitchFamily="49" charset="-122"/>
              </a:rPr>
              <a:t>分子配分函数的推算</a:t>
            </a:r>
            <a:r>
              <a:rPr lang="zh-CN" altLang="en-US" sz="2400" kern="0" dirty="0">
                <a:solidFill>
                  <a:srgbClr val="FFFFFF"/>
                </a:solidFill>
                <a:ea typeface="黑体" panose="02010609060101010101" pitchFamily="49" charset="-122"/>
              </a:rPr>
              <a:t>。表观上，需知道分子各可及能级及简并度</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或</a:t>
            </a:r>
            <a:r>
              <a:rPr lang="zh-CN" altLang="en-US" sz="2400" kern="0" dirty="0">
                <a:solidFill>
                  <a:srgbClr val="FFFF00"/>
                </a:solidFill>
                <a:ea typeface="黑体" panose="02010609060101010101" pitchFamily="49" charset="-122"/>
              </a:rPr>
              <a:t>各可及量子态</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，这看似难以获得。</a:t>
            </a:r>
            <a:endParaRPr lang="en-US" altLang="zh-CN" sz="2400" kern="0" dirty="0">
              <a:solidFill>
                <a:srgbClr val="FFFFFF"/>
              </a:solidFill>
              <a:ea typeface="黑体" panose="02010609060101010101" pitchFamily="49" charset="-122"/>
            </a:endParaRPr>
          </a:p>
        </p:txBody>
      </p:sp>
      <p:graphicFrame>
        <p:nvGraphicFramePr>
          <p:cNvPr id="57348" name="对象 7"/>
          <p:cNvGraphicFramePr>
            <a:graphicFrameLocks noChangeAspect="1"/>
          </p:cNvGraphicFramePr>
          <p:nvPr>
            <p:extLst>
              <p:ext uri="{D42A27DB-BD31-4B8C-83A1-F6EECF244321}">
                <p14:modId xmlns:p14="http://schemas.microsoft.com/office/powerpoint/2010/main" val="3442128685"/>
              </p:ext>
            </p:extLst>
          </p:nvPr>
        </p:nvGraphicFramePr>
        <p:xfrm>
          <a:off x="1790273" y="3190875"/>
          <a:ext cx="4832350" cy="649288"/>
        </p:xfrm>
        <a:graphic>
          <a:graphicData uri="http://schemas.openxmlformats.org/presentationml/2006/ole">
            <mc:AlternateContent xmlns:mc="http://schemas.openxmlformats.org/markup-compatibility/2006">
              <mc:Choice xmlns:v="urn:schemas-microsoft-com:vml" Requires="v">
                <p:oleObj spid="_x0000_s31942" name="公式" r:id="rId3" imgW="1701800" imgH="228600" progId="Equation.3">
                  <p:embed/>
                </p:oleObj>
              </mc:Choice>
              <mc:Fallback>
                <p:oleObj name="公式" r:id="rId3" imgW="1701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273" y="3190875"/>
                        <a:ext cx="4832350" cy="6492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7349" name="对象 8"/>
          <p:cNvGraphicFramePr>
            <a:graphicFrameLocks noChangeAspect="1"/>
          </p:cNvGraphicFramePr>
          <p:nvPr/>
        </p:nvGraphicFramePr>
        <p:xfrm>
          <a:off x="1809750" y="4005263"/>
          <a:ext cx="1549400" cy="677862"/>
        </p:xfrm>
        <a:graphic>
          <a:graphicData uri="http://schemas.openxmlformats.org/presentationml/2006/ole">
            <mc:AlternateContent xmlns:mc="http://schemas.openxmlformats.org/markup-compatibility/2006">
              <mc:Choice xmlns:v="urn:schemas-microsoft-com:vml" Requires="v">
                <p:oleObj spid="_x0000_s31943" name="公式" r:id="rId5" imgW="812447" imgH="355446" progId="Equation.3">
                  <p:embed/>
                </p:oleObj>
              </mc:Choice>
              <mc:Fallback>
                <p:oleObj name="公式" r:id="rId5" imgW="812447"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9750" y="4005263"/>
                        <a:ext cx="1549400" cy="6778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内容占位符 2"/>
          <p:cNvSpPr>
            <a:spLocks noGrp="1"/>
          </p:cNvSpPr>
          <p:nvPr>
            <p:ph idx="1"/>
          </p:nvPr>
        </p:nvSpPr>
        <p:spPr>
          <a:xfrm>
            <a:off x="482139" y="4724401"/>
            <a:ext cx="11033758" cy="1584325"/>
          </a:xfrm>
        </p:spPr>
        <p:txBody>
          <a:bodyPr/>
          <a:lstStyle/>
          <a:p>
            <a:pPr marL="0" indent="0">
              <a:lnSpc>
                <a:spcPct val="120000"/>
              </a:lnSpc>
              <a:buNone/>
            </a:pPr>
            <a:r>
              <a:rPr lang="zh-CN" altLang="en-US" sz="2400" dirty="0">
                <a:ea typeface="黑体" panose="02010609060101010101" pitchFamily="49" charset="-122"/>
              </a:rPr>
              <a:t>      其中</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t</a:t>
            </a:r>
            <a:r>
              <a:rPr lang="zh-CN" altLang="en-US" sz="2400" i="1" dirty="0">
                <a:ea typeface="黑体" panose="02010609060101010101" pitchFamily="49" charset="-122"/>
              </a:rPr>
              <a:t>、</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r</a:t>
            </a:r>
            <a:r>
              <a:rPr lang="zh-CN" altLang="en-US" sz="2400" i="1" dirty="0">
                <a:ea typeface="黑体" panose="02010609060101010101" pitchFamily="49" charset="-122"/>
              </a:rPr>
              <a:t>、</a:t>
            </a:r>
            <a:r>
              <a:rPr lang="en-US" altLang="zh-CN" sz="2400" b="1" i="1" dirty="0">
                <a:ea typeface="黑体" panose="02010609060101010101" pitchFamily="49" charset="-122"/>
              </a:rPr>
              <a:t>q</a:t>
            </a:r>
            <a:r>
              <a:rPr lang="en-US" altLang="zh-CN" sz="2400" b="1" i="1" baseline="-25000" dirty="0">
                <a:ea typeface="黑体" panose="02010609060101010101" pitchFamily="49" charset="-122"/>
              </a:rPr>
              <a:t>v</a:t>
            </a:r>
            <a:r>
              <a:rPr lang="zh-CN" altLang="en-US" sz="2400" i="1" dirty="0">
                <a:ea typeface="黑体" panose="02010609060101010101" pitchFamily="49" charset="-122"/>
              </a:rPr>
              <a:t>、</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e</a:t>
            </a:r>
            <a:r>
              <a:rPr lang="zh-CN" altLang="en-US" sz="2400" i="1" dirty="0">
                <a:ea typeface="黑体" panose="02010609060101010101" pitchFamily="49" charset="-122"/>
              </a:rPr>
              <a:t>、</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n</a:t>
            </a:r>
            <a:r>
              <a:rPr lang="zh-CN" altLang="en-US" sz="2400" dirty="0">
                <a:ea typeface="黑体" panose="02010609060101010101" pitchFamily="49" charset="-122"/>
              </a:rPr>
              <a:t>分别为分子平动、转动、振动、分子內电子运动、核自旋等运动的配分函数，为相应运动形式的各可及量子态的</a:t>
            </a:r>
            <a:r>
              <a:rPr lang="en-US" altLang="zh-CN" sz="2400" dirty="0">
                <a:ea typeface="黑体" panose="02010609060101010101" pitchFamily="49" charset="-122"/>
              </a:rPr>
              <a:t>Boltzmann</a:t>
            </a:r>
            <a:r>
              <a:rPr lang="zh-CN" altLang="en-US" sz="2400" dirty="0">
                <a:ea typeface="黑体" panose="02010609060101010101" pitchFamily="49" charset="-122"/>
              </a:rPr>
              <a:t>因子求和。</a:t>
            </a:r>
            <a:r>
              <a:rPr lang="zh-CN" altLang="en-US" sz="2400" dirty="0">
                <a:solidFill>
                  <a:schemeClr val="tx2"/>
                </a:solidFill>
                <a:ea typeface="黑体" panose="02010609060101010101" pitchFamily="49" charset="-122"/>
              </a:rPr>
              <a:t>分子全配分函数也因此求得！</a:t>
            </a:r>
          </a:p>
        </p:txBody>
      </p:sp>
      <p:sp>
        <p:nvSpPr>
          <p:cNvPr id="57351" name="TextBox 7"/>
          <p:cNvSpPr txBox="1">
            <a:spLocks noChangeArrowheads="1"/>
          </p:cNvSpPr>
          <p:nvPr/>
        </p:nvSpPr>
        <p:spPr bwMode="auto">
          <a:xfrm>
            <a:off x="9264650" y="4221163"/>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2.14</a:t>
            </a:r>
            <a:r>
              <a:rPr lang="zh-CN" altLang="en-US" sz="2400">
                <a:solidFill>
                  <a:srgbClr val="FFFFFF"/>
                </a:solidFill>
                <a:ea typeface="隶书" panose="02010509060101010101" pitchFamily="49" charset="-122"/>
              </a:rPr>
              <a:t>）</a:t>
            </a:r>
          </a:p>
        </p:txBody>
      </p:sp>
      <p:sp>
        <p:nvSpPr>
          <p:cNvPr id="58375" name="标题 1"/>
          <p:cNvSpPr>
            <a:spLocks noGrp="1"/>
          </p:cNvSpPr>
          <p:nvPr>
            <p:ph type="title"/>
          </p:nvPr>
        </p:nvSpPr>
        <p:spPr>
          <a:xfrm>
            <a:off x="1774826" y="44451"/>
            <a:ext cx="3744913" cy="792163"/>
          </a:xfrm>
        </p:spPr>
        <p:txBody>
          <a:bodyPr/>
          <a:lstStyle/>
          <a:p>
            <a:pPr algn="l"/>
            <a:r>
              <a:rPr lang="zh-CN" altLang="en-US" sz="3200">
                <a:solidFill>
                  <a:srgbClr val="FFFF99"/>
                </a:solidFill>
                <a:ea typeface="黑体" panose="02010609060101010101" pitchFamily="49" charset="-122"/>
              </a:rPr>
              <a:t>二、析因子性质</a:t>
            </a:r>
            <a:endParaRPr lang="zh-CN" altLang="en-US" sz="3200"/>
          </a:p>
        </p:txBody>
      </p:sp>
      <p:sp>
        <p:nvSpPr>
          <p:cNvPr id="9" name="内容占位符 2"/>
          <p:cNvSpPr txBox="1">
            <a:spLocks/>
          </p:cNvSpPr>
          <p:nvPr/>
        </p:nvSpPr>
        <p:spPr bwMode="auto">
          <a:xfrm>
            <a:off x="482138" y="2205040"/>
            <a:ext cx="11033759" cy="9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400" kern="0" dirty="0">
                <a:solidFill>
                  <a:srgbClr val="FFFFFF"/>
                </a:solidFill>
                <a:ea typeface="黑体" panose="02010609060101010101" pitchFamily="49" charset="-122"/>
              </a:rPr>
              <a:t>        一般分子具</a:t>
            </a:r>
            <a:r>
              <a:rPr lang="zh-CN" altLang="en-US" sz="2400" kern="0" dirty="0">
                <a:solidFill>
                  <a:srgbClr val="FFFF00"/>
                </a:solidFill>
                <a:ea typeface="黑体" panose="02010609060101010101" pitchFamily="49" charset="-122"/>
              </a:rPr>
              <a:t>平动</a:t>
            </a:r>
            <a:r>
              <a:rPr lang="zh-CN" altLang="en-US" sz="2400" kern="0" dirty="0">
                <a:solidFill>
                  <a:srgbClr val="FFFFFF"/>
                </a:solidFill>
                <a:ea typeface="黑体" panose="02010609060101010101" pitchFamily="49" charset="-122"/>
              </a:rPr>
              <a:t>、</a:t>
            </a:r>
            <a:r>
              <a:rPr lang="zh-CN" altLang="en-US" sz="2400" kern="0" dirty="0">
                <a:solidFill>
                  <a:srgbClr val="FFFF00"/>
                </a:solidFill>
                <a:ea typeface="黑体" panose="02010609060101010101" pitchFamily="49" charset="-122"/>
              </a:rPr>
              <a:t>转动</a:t>
            </a:r>
            <a:r>
              <a:rPr lang="zh-CN" altLang="en-US" sz="2400" kern="0" dirty="0">
                <a:solidFill>
                  <a:srgbClr val="FFFFFF"/>
                </a:solidFill>
                <a:ea typeface="黑体" panose="02010609060101010101" pitchFamily="49" charset="-122"/>
              </a:rPr>
              <a:t>、</a:t>
            </a:r>
            <a:r>
              <a:rPr lang="zh-CN" altLang="en-US" sz="2400" kern="0" dirty="0">
                <a:solidFill>
                  <a:srgbClr val="FFFF00"/>
                </a:solidFill>
                <a:ea typeface="黑体" panose="02010609060101010101" pitchFamily="49" charset="-122"/>
              </a:rPr>
              <a:t>振动</a:t>
            </a:r>
            <a:r>
              <a:rPr lang="zh-CN" altLang="en-US" sz="2400" kern="0" dirty="0">
                <a:solidFill>
                  <a:srgbClr val="FFFFFF"/>
                </a:solidFill>
                <a:ea typeface="黑体" panose="02010609060101010101" pitchFamily="49" charset="-122"/>
              </a:rPr>
              <a:t>以及</a:t>
            </a:r>
            <a:r>
              <a:rPr lang="zh-CN" altLang="en-US" sz="2400" kern="0" dirty="0">
                <a:solidFill>
                  <a:srgbClr val="FFFF00"/>
                </a:solidFill>
                <a:ea typeface="黑体" panose="02010609060101010101" pitchFamily="49" charset="-122"/>
              </a:rPr>
              <a:t>分子内部电子运动</a:t>
            </a:r>
            <a:r>
              <a:rPr lang="zh-CN" altLang="en-US" sz="2400" kern="0" dirty="0">
                <a:solidFill>
                  <a:srgbClr val="FFFFFF"/>
                </a:solidFill>
                <a:ea typeface="黑体" panose="02010609060101010101" pitchFamily="49" charset="-122"/>
              </a:rPr>
              <a:t>、</a:t>
            </a:r>
            <a:r>
              <a:rPr lang="zh-CN" altLang="en-US" sz="2400" kern="0" dirty="0">
                <a:solidFill>
                  <a:srgbClr val="FFFF00"/>
                </a:solidFill>
                <a:ea typeface="黑体" panose="02010609060101010101" pitchFamily="49" charset="-122"/>
              </a:rPr>
              <a:t>核自旋</a:t>
            </a:r>
            <a:r>
              <a:rPr lang="zh-CN" altLang="en-US" sz="2400" kern="0" dirty="0">
                <a:solidFill>
                  <a:srgbClr val="FFFFFF"/>
                </a:solidFill>
                <a:ea typeface="黑体" panose="02010609060101010101" pitchFamily="49" charset="-122"/>
              </a:rPr>
              <a:t>等运动形式且</a:t>
            </a:r>
            <a:r>
              <a:rPr lang="zh-CN" altLang="en-US" sz="2400" kern="0" dirty="0">
                <a:solidFill>
                  <a:srgbClr val="FFFF00"/>
                </a:solidFill>
                <a:ea typeface="黑体" panose="02010609060101010101" pitchFamily="49" charset="-122"/>
              </a:rPr>
              <a:t>各自独立</a:t>
            </a:r>
            <a:r>
              <a:rPr lang="zh-CN" altLang="en-US" sz="2400" kern="0" dirty="0">
                <a:solidFill>
                  <a:srgbClr val="FFFFFF"/>
                </a:solidFill>
                <a:ea typeface="黑体" panose="02010609060101010101" pitchFamily="49" charset="-122"/>
              </a:rPr>
              <a:t>，分子</a:t>
            </a:r>
            <a:r>
              <a:rPr lang="zh-CN" altLang="en-US" sz="2400" kern="0" dirty="0">
                <a:solidFill>
                  <a:srgbClr val="FFFF00"/>
                </a:solidFill>
                <a:ea typeface="黑体" panose="02010609060101010101" pitchFamily="49" charset="-122"/>
              </a:rPr>
              <a:t>量子态</a:t>
            </a:r>
            <a:r>
              <a:rPr lang="en-US" altLang="zh-CN" sz="2400" i="1" kern="0" dirty="0" err="1">
                <a:solidFill>
                  <a:srgbClr val="FFFF00"/>
                </a:solidFill>
                <a:ea typeface="黑体" panose="02010609060101010101" pitchFamily="49" charset="-122"/>
              </a:rPr>
              <a:t>i</a:t>
            </a:r>
            <a:r>
              <a:rPr lang="zh-CN" altLang="en-US" sz="2400" kern="0" dirty="0">
                <a:solidFill>
                  <a:srgbClr val="FFFFFF"/>
                </a:solidFill>
                <a:ea typeface="黑体" panose="02010609060101010101" pitchFamily="49" charset="-122"/>
              </a:rPr>
              <a:t>的</a:t>
            </a:r>
            <a:r>
              <a:rPr lang="zh-CN" altLang="en-US" sz="2400" kern="0" dirty="0">
                <a:solidFill>
                  <a:srgbClr val="FFFF00"/>
                </a:solidFill>
                <a:ea typeface="黑体" panose="02010609060101010101" pitchFamily="49" charset="-122"/>
              </a:rPr>
              <a:t>运动能量</a:t>
            </a:r>
            <a:r>
              <a:rPr lang="zh-CN" altLang="en-US" sz="2400" kern="0" dirty="0">
                <a:solidFill>
                  <a:srgbClr val="FFFFFF"/>
                </a:solidFill>
                <a:ea typeface="黑体" panose="02010609060101010101" pitchFamily="49" charset="-122"/>
              </a:rPr>
              <a:t>是</a:t>
            </a:r>
            <a:r>
              <a:rPr lang="zh-CN" altLang="en-US" sz="2400" kern="0" dirty="0">
                <a:solidFill>
                  <a:srgbClr val="FFFF00"/>
                </a:solidFill>
                <a:ea typeface="黑体" panose="02010609060101010101" pitchFamily="49" charset="-122"/>
              </a:rPr>
              <a:t>各运动形态的能量之和</a:t>
            </a:r>
            <a:r>
              <a:rPr lang="zh-CN" altLang="en-US" sz="2400" kern="0" dirty="0">
                <a:solidFill>
                  <a:srgbClr val="FFFFFF"/>
                </a:solidFill>
                <a:ea typeface="黑体" panose="02010609060101010101" pitchFamily="49" charset="-122"/>
              </a:rPr>
              <a:t>：</a:t>
            </a:r>
          </a:p>
        </p:txBody>
      </p:sp>
      <p:graphicFrame>
        <p:nvGraphicFramePr>
          <p:cNvPr id="58377" name="对象 2"/>
          <p:cNvGraphicFramePr>
            <a:graphicFrameLocks noChangeAspect="1"/>
          </p:cNvGraphicFramePr>
          <p:nvPr/>
        </p:nvGraphicFramePr>
        <p:xfrm>
          <a:off x="6427788" y="115888"/>
          <a:ext cx="1377950" cy="711200"/>
        </p:xfrm>
        <a:graphic>
          <a:graphicData uri="http://schemas.openxmlformats.org/presentationml/2006/ole">
            <mc:AlternateContent xmlns:mc="http://schemas.openxmlformats.org/markup-compatibility/2006">
              <mc:Choice xmlns:v="urn:schemas-microsoft-com:vml" Requires="v">
                <p:oleObj spid="_x0000_s31944" name="公式" r:id="rId7" imgW="685800" imgH="355320" progId="Equation.3">
                  <p:embed/>
                </p:oleObj>
              </mc:Choice>
              <mc:Fallback>
                <p:oleObj name="公式" r:id="rId7" imgW="685800" imgH="355320" progId="Equation.3">
                  <p:embed/>
                  <p:pic>
                    <p:nvPicPr>
                      <p:cNvPr id="0" name=""/>
                      <p:cNvPicPr>
                        <a:picLocks noChangeAspect="1" noChangeArrowheads="1"/>
                      </p:cNvPicPr>
                      <p:nvPr/>
                    </p:nvPicPr>
                    <p:blipFill>
                      <a:blip r:embed="rId8"/>
                      <a:srcRect/>
                      <a:stretch>
                        <a:fillRect/>
                      </a:stretch>
                    </p:blipFill>
                    <p:spPr bwMode="auto">
                      <a:xfrm>
                        <a:off x="6427788" y="115888"/>
                        <a:ext cx="1377950" cy="7112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右箭头 3"/>
          <p:cNvSpPr>
            <a:spLocks noChangeArrowheads="1"/>
          </p:cNvSpPr>
          <p:nvPr/>
        </p:nvSpPr>
        <p:spPr bwMode="auto">
          <a:xfrm>
            <a:off x="9336088" y="3357564"/>
            <a:ext cx="576262" cy="287337"/>
          </a:xfrm>
          <a:prstGeom prst="rightArrow">
            <a:avLst>
              <a:gd name="adj1" fmla="val 50000"/>
              <a:gd name="adj2" fmla="val 50138"/>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endParaRPr lang="zh-CN" altLang="en-US" sz="3000" b="1">
              <a:solidFill>
                <a:srgbClr val="FFFFFF"/>
              </a:solidFill>
              <a:ea typeface="隶书" panose="02010509060101010101" pitchFamily="49" charset="-122"/>
            </a:endParaRPr>
          </a:p>
        </p:txBody>
      </p:sp>
      <p:graphicFrame>
        <p:nvGraphicFramePr>
          <p:cNvPr id="5" name="对象 4"/>
          <p:cNvGraphicFramePr>
            <a:graphicFrameLocks noChangeAspect="1"/>
          </p:cNvGraphicFramePr>
          <p:nvPr/>
        </p:nvGraphicFramePr>
        <p:xfrm>
          <a:off x="3359151" y="4005263"/>
          <a:ext cx="6348413" cy="677862"/>
        </p:xfrm>
        <a:graphic>
          <a:graphicData uri="http://schemas.openxmlformats.org/presentationml/2006/ole">
            <mc:AlternateContent xmlns:mc="http://schemas.openxmlformats.org/markup-compatibility/2006">
              <mc:Choice xmlns:v="urn:schemas-microsoft-com:vml" Requires="v">
                <p:oleObj spid="_x0000_s31945" name="公式" r:id="rId9" imgW="3568700" imgH="381000" progId="Equation.3">
                  <p:embed/>
                </p:oleObj>
              </mc:Choice>
              <mc:Fallback>
                <p:oleObj name="公式" r:id="rId9" imgW="3568700" imgH="3810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59151" y="4005263"/>
                        <a:ext cx="6348413" cy="6778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8380" name="TextBox 5"/>
          <p:cNvSpPr txBox="1">
            <a:spLocks noChangeArrowheads="1"/>
          </p:cNvSpPr>
          <p:nvPr/>
        </p:nvSpPr>
        <p:spPr bwMode="auto">
          <a:xfrm>
            <a:off x="7464426" y="188913"/>
            <a:ext cx="2843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latin typeface="黑体" panose="02010609060101010101" pitchFamily="49" charset="-122"/>
                <a:ea typeface="黑体" panose="02010609060101010101" pitchFamily="49" charset="-122"/>
              </a:rPr>
              <a:t>（量子态求和）</a:t>
            </a:r>
          </a:p>
        </p:txBody>
      </p:sp>
    </p:spTree>
    <p:extLst>
      <p:ext uri="{BB962C8B-B14F-4D97-AF65-F5344CB8AC3E}">
        <p14:creationId xmlns:p14="http://schemas.microsoft.com/office/powerpoint/2010/main" val="1310059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57348"/>
                                        </p:tgtEl>
                                        <p:attrNameLst>
                                          <p:attrName>style.visibility</p:attrName>
                                        </p:attrNameLst>
                                      </p:cBhvr>
                                      <p:to>
                                        <p:strVal val="visible"/>
                                      </p:to>
                                    </p:set>
                                    <p:animEffect transition="in" filter="fade">
                                      <p:cBhvr>
                                        <p:cTn id="11" dur="500"/>
                                        <p:tgtEl>
                                          <p:spTgt spid="573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57349"/>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57351"/>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57351" grpId="0"/>
      <p:bldP spid="9" grpId="0"/>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标题 1"/>
          <p:cNvSpPr>
            <a:spLocks noGrp="1"/>
          </p:cNvSpPr>
          <p:nvPr>
            <p:ph type="title"/>
          </p:nvPr>
        </p:nvSpPr>
        <p:spPr>
          <a:xfrm>
            <a:off x="2033588" y="6351"/>
            <a:ext cx="7772400" cy="720725"/>
          </a:xfrm>
        </p:spPr>
        <p:txBody>
          <a:bodyPr/>
          <a:lstStyle/>
          <a:p>
            <a:r>
              <a:rPr lang="zh-CN" altLang="en-US" smtClean="0">
                <a:latin typeface="黑体" panose="02010609060101010101" pitchFamily="49" charset="-122"/>
                <a:ea typeface="黑体" panose="02010609060101010101" pitchFamily="49" charset="-122"/>
              </a:rPr>
              <a:t>配分函数的性质</a:t>
            </a:r>
          </a:p>
        </p:txBody>
      </p:sp>
      <p:sp>
        <p:nvSpPr>
          <p:cNvPr id="7" name="内容占位符 2"/>
          <p:cNvSpPr txBox="1">
            <a:spLocks/>
          </p:cNvSpPr>
          <p:nvPr/>
        </p:nvSpPr>
        <p:spPr bwMode="auto">
          <a:xfrm>
            <a:off x="921386" y="735014"/>
            <a:ext cx="8748713"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800" kern="0" dirty="0">
                <a:solidFill>
                  <a:srgbClr val="FFFF99"/>
                </a:solidFill>
                <a:ea typeface="黑体" panose="02010609060101010101" pitchFamily="49" charset="-122"/>
              </a:rPr>
              <a:t>三、零点能标度：</a:t>
            </a:r>
            <a:endParaRPr lang="en-US" altLang="zh-CN" sz="2800" kern="0" dirty="0">
              <a:solidFill>
                <a:srgbClr val="FFFF99"/>
              </a:solidFill>
              <a:ea typeface="黑体" panose="02010609060101010101" pitchFamily="49" charset="-122"/>
            </a:endParaRPr>
          </a:p>
          <a:p>
            <a:pPr marL="0" indent="0">
              <a:lnSpc>
                <a:spcPct val="110000"/>
              </a:lnSpc>
              <a:buNone/>
              <a:defRPr/>
            </a:pPr>
            <a:r>
              <a:rPr lang="zh-CN" altLang="en-US" sz="2400" kern="0" dirty="0">
                <a:solidFill>
                  <a:srgbClr val="FFFFFF"/>
                </a:solidFill>
                <a:ea typeface="黑体" panose="02010609060101010101" pitchFamily="49" charset="-122"/>
              </a:rPr>
              <a:t>      </a:t>
            </a:r>
          </a:p>
        </p:txBody>
      </p:sp>
      <p:graphicFrame>
        <p:nvGraphicFramePr>
          <p:cNvPr id="59396" name="对象 1"/>
          <p:cNvGraphicFramePr>
            <a:graphicFrameLocks noChangeAspect="1"/>
          </p:cNvGraphicFramePr>
          <p:nvPr>
            <p:extLst>
              <p:ext uri="{D42A27DB-BD31-4B8C-83A1-F6EECF244321}">
                <p14:modId xmlns:p14="http://schemas.microsoft.com/office/powerpoint/2010/main" val="4004526902"/>
              </p:ext>
            </p:extLst>
          </p:nvPr>
        </p:nvGraphicFramePr>
        <p:xfrm>
          <a:off x="1033347" y="1916114"/>
          <a:ext cx="4298950" cy="700087"/>
        </p:xfrm>
        <a:graphic>
          <a:graphicData uri="http://schemas.openxmlformats.org/presentationml/2006/ole">
            <mc:AlternateContent xmlns:mc="http://schemas.openxmlformats.org/markup-compatibility/2006">
              <mc:Choice xmlns:v="urn:schemas-microsoft-com:vml" Requires="v">
                <p:oleObj spid="_x0000_s32866" name="公式" r:id="rId3" imgW="2183452" imgH="355446" progId="Equation.3">
                  <p:embed/>
                </p:oleObj>
              </mc:Choice>
              <mc:Fallback>
                <p:oleObj name="公式" r:id="rId3" imgW="2183452" imgH="35544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3347" y="1916114"/>
                        <a:ext cx="4298950" cy="7000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内容占位符 2"/>
          <p:cNvSpPr txBox="1">
            <a:spLocks/>
          </p:cNvSpPr>
          <p:nvPr/>
        </p:nvSpPr>
        <p:spPr bwMode="auto">
          <a:xfrm>
            <a:off x="1196574" y="1377663"/>
            <a:ext cx="874871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400" kern="0" dirty="0">
                <a:solidFill>
                  <a:srgbClr val="FFFFFF"/>
                </a:solidFill>
                <a:ea typeface="黑体" panose="02010609060101010101" pitchFamily="49" charset="-122"/>
              </a:rPr>
              <a:t>    令分子基态能量为</a:t>
            </a:r>
            <a:r>
              <a:rPr lang="zh-CN" altLang="en-US" sz="2400" b="1" i="1" kern="0" dirty="0">
                <a:solidFill>
                  <a:srgbClr val="FFFF00"/>
                </a:solidFill>
                <a:ea typeface="黑体" panose="02010609060101010101" pitchFamily="49" charset="-122"/>
                <a:sym typeface="Symbol"/>
              </a:rPr>
              <a:t></a:t>
            </a:r>
            <a:r>
              <a:rPr lang="en-US" altLang="zh-CN" sz="2400" b="1" i="1" kern="0" baseline="-25000" dirty="0">
                <a:solidFill>
                  <a:srgbClr val="FFFF00"/>
                </a:solidFill>
                <a:ea typeface="黑体" panose="02010609060101010101" pitchFamily="49" charset="-122"/>
                <a:sym typeface="Symbol"/>
              </a:rPr>
              <a:t>0</a:t>
            </a:r>
            <a:r>
              <a:rPr lang="zh-CN" altLang="en-US" sz="2400" kern="0" dirty="0">
                <a:solidFill>
                  <a:srgbClr val="FFFFFF"/>
                </a:solidFill>
                <a:ea typeface="黑体" panose="02010609060101010101" pitchFamily="49" charset="-122"/>
              </a:rPr>
              <a:t>， 配分函数可表示为： </a:t>
            </a:r>
            <a:endParaRPr lang="en-US" altLang="zh-CN" sz="2400" kern="0" dirty="0">
              <a:solidFill>
                <a:srgbClr val="FFFFFF"/>
              </a:solidFill>
              <a:ea typeface="黑体" panose="02010609060101010101" pitchFamily="49" charset="-122"/>
            </a:endParaRPr>
          </a:p>
        </p:txBody>
      </p:sp>
      <p:sp>
        <p:nvSpPr>
          <p:cNvPr id="9" name="内容占位符 2"/>
          <p:cNvSpPr txBox="1">
            <a:spLocks/>
          </p:cNvSpPr>
          <p:nvPr/>
        </p:nvSpPr>
        <p:spPr bwMode="auto">
          <a:xfrm>
            <a:off x="1050204" y="3716338"/>
            <a:ext cx="8748712"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en-US" altLang="zh-CN" sz="2400" b="1" i="1" kern="0" dirty="0">
                <a:solidFill>
                  <a:srgbClr val="FFFF00"/>
                </a:solidFill>
                <a:ea typeface="黑体" panose="02010609060101010101" pitchFamily="49" charset="-122"/>
              </a:rPr>
              <a:t>q</a:t>
            </a:r>
            <a:r>
              <a:rPr lang="en-US" altLang="zh-CN" sz="2400" b="1" i="1" kern="0" baseline="-25000" dirty="0">
                <a:solidFill>
                  <a:srgbClr val="FFFF00"/>
                </a:solidFill>
                <a:ea typeface="黑体" panose="02010609060101010101" pitchFamily="49" charset="-122"/>
              </a:rPr>
              <a:t>0</a:t>
            </a:r>
            <a:r>
              <a:rPr lang="en-US" altLang="zh-CN" sz="2400" b="1" i="1" kern="0" dirty="0">
                <a:solidFill>
                  <a:srgbClr val="FFFF00"/>
                </a:solidFill>
                <a:ea typeface="黑体" panose="02010609060101010101" pitchFamily="49" charset="-122"/>
              </a:rPr>
              <a:t> </a:t>
            </a:r>
            <a:r>
              <a:rPr lang="zh-CN" altLang="en-US" sz="2400" kern="0" dirty="0">
                <a:solidFill>
                  <a:srgbClr val="FFFFFF"/>
                </a:solidFill>
                <a:ea typeface="黑体" panose="02010609060101010101" pitchFamily="49" charset="-122"/>
              </a:rPr>
              <a:t>即指定为基态能量为零的配分函数。 </a:t>
            </a:r>
            <a:endParaRPr lang="en-US" altLang="zh-CN" sz="2400" kern="0" dirty="0">
              <a:solidFill>
                <a:srgbClr val="FFFFFF"/>
              </a:solidFill>
              <a:ea typeface="黑体" panose="02010609060101010101" pitchFamily="49" charset="-122"/>
            </a:endParaRPr>
          </a:p>
        </p:txBody>
      </p:sp>
      <p:graphicFrame>
        <p:nvGraphicFramePr>
          <p:cNvPr id="59399" name="对象 2"/>
          <p:cNvGraphicFramePr>
            <a:graphicFrameLocks noChangeAspect="1"/>
          </p:cNvGraphicFramePr>
          <p:nvPr>
            <p:extLst>
              <p:ext uri="{D42A27DB-BD31-4B8C-83A1-F6EECF244321}">
                <p14:modId xmlns:p14="http://schemas.microsoft.com/office/powerpoint/2010/main" val="3100238335"/>
              </p:ext>
            </p:extLst>
          </p:nvPr>
        </p:nvGraphicFramePr>
        <p:xfrm>
          <a:off x="1033348" y="2852739"/>
          <a:ext cx="1900237" cy="700087"/>
        </p:xfrm>
        <a:graphic>
          <a:graphicData uri="http://schemas.openxmlformats.org/presentationml/2006/ole">
            <mc:AlternateContent xmlns:mc="http://schemas.openxmlformats.org/markup-compatibility/2006">
              <mc:Choice xmlns:v="urn:schemas-microsoft-com:vml" Requires="v">
                <p:oleObj spid="_x0000_s32867" name="公式" r:id="rId5" imgW="964781" imgH="355446" progId="Equation.3">
                  <p:embed/>
                </p:oleObj>
              </mc:Choice>
              <mc:Fallback>
                <p:oleObj name="公式" r:id="rId5" imgW="964781"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3348" y="2852739"/>
                        <a:ext cx="1900237" cy="7000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9400" name="TextBox 7"/>
          <p:cNvSpPr txBox="1">
            <a:spLocks noChangeArrowheads="1"/>
          </p:cNvSpPr>
          <p:nvPr/>
        </p:nvSpPr>
        <p:spPr bwMode="auto">
          <a:xfrm>
            <a:off x="8543925" y="306863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2.15</a:t>
            </a:r>
            <a:r>
              <a:rPr lang="zh-CN" altLang="en-US" sz="2400">
                <a:solidFill>
                  <a:srgbClr val="FFFFFF"/>
                </a:solidFill>
                <a:ea typeface="隶书" panose="02010509060101010101" pitchFamily="49" charset="-122"/>
              </a:rPr>
              <a:t>）</a:t>
            </a:r>
          </a:p>
        </p:txBody>
      </p:sp>
      <p:sp>
        <p:nvSpPr>
          <p:cNvPr id="59401" name="TextBox 1"/>
          <p:cNvSpPr txBox="1">
            <a:spLocks noChangeArrowheads="1"/>
          </p:cNvSpPr>
          <p:nvPr/>
        </p:nvSpPr>
        <p:spPr bwMode="auto">
          <a:xfrm>
            <a:off x="744047" y="4673600"/>
            <a:ext cx="862488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en-US" altLang="zh-CN" sz="3000" dirty="0">
                <a:solidFill>
                  <a:srgbClr val="FFFF00"/>
                </a:solidFill>
                <a:latin typeface="黑体" panose="02010609060101010101" pitchFamily="49" charset="-122"/>
                <a:ea typeface="黑体" panose="02010609060101010101" pitchFamily="49" charset="-122"/>
              </a:rPr>
              <a:t>……</a:t>
            </a:r>
            <a:r>
              <a:rPr lang="zh-CN" altLang="en-US" sz="3000" dirty="0">
                <a:solidFill>
                  <a:srgbClr val="FFFF00"/>
                </a:solidFill>
                <a:latin typeface="黑体" panose="02010609060101010101" pitchFamily="49" charset="-122"/>
                <a:ea typeface="黑体" panose="02010609060101010101" pitchFamily="49" charset="-122"/>
              </a:rPr>
              <a:t>分子配分函数计算、绝对熵！  </a:t>
            </a:r>
          </a:p>
        </p:txBody>
      </p:sp>
    </p:spTree>
    <p:extLst>
      <p:ext uri="{BB962C8B-B14F-4D97-AF65-F5344CB8AC3E}">
        <p14:creationId xmlns:p14="http://schemas.microsoft.com/office/powerpoint/2010/main" val="17864350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标题 1"/>
          <p:cNvSpPr>
            <a:spLocks noGrp="1"/>
          </p:cNvSpPr>
          <p:nvPr>
            <p:ph type="title"/>
          </p:nvPr>
        </p:nvSpPr>
        <p:spPr>
          <a:xfrm>
            <a:off x="2173288" y="2349500"/>
            <a:ext cx="7772400" cy="1143000"/>
          </a:xfrm>
        </p:spPr>
        <p:txBody>
          <a:bodyPr/>
          <a:lstStyle/>
          <a:p>
            <a:endParaRPr lang="zh-CN" altLang="en-US" smtClean="0"/>
          </a:p>
        </p:txBody>
      </p:sp>
      <p:sp>
        <p:nvSpPr>
          <p:cNvPr id="14339" name="内容占位符 2"/>
          <p:cNvSpPr>
            <a:spLocks noGrp="1"/>
          </p:cNvSpPr>
          <p:nvPr>
            <p:ph idx="1"/>
          </p:nvPr>
        </p:nvSpPr>
        <p:spPr>
          <a:xfrm>
            <a:off x="620685" y="620903"/>
            <a:ext cx="10928464" cy="5688359"/>
          </a:xfrm>
        </p:spPr>
        <p:txBody>
          <a:bodyPr/>
          <a:lstStyle/>
          <a:p>
            <a:pPr marL="0" indent="0">
              <a:lnSpc>
                <a:spcPct val="120000"/>
              </a:lnSpc>
              <a:spcBef>
                <a:spcPts val="1200"/>
              </a:spcBef>
              <a:buNone/>
              <a:defRPr/>
            </a:pPr>
            <a:r>
              <a:rPr lang="zh-CN" altLang="en-US" sz="2800" dirty="0">
                <a:ea typeface="黑体" panose="02010609060101010101" pitchFamily="49" charset="-122"/>
              </a:rPr>
              <a:t>作业： </a:t>
            </a:r>
            <a:endParaRPr lang="en-US" altLang="zh-CN" sz="2800" dirty="0">
              <a:ea typeface="黑体" panose="02010609060101010101" pitchFamily="49" charset="-122"/>
            </a:endParaRPr>
          </a:p>
          <a:p>
            <a:pPr marL="514350" indent="-514350">
              <a:lnSpc>
                <a:spcPct val="120000"/>
              </a:lnSpc>
              <a:spcBef>
                <a:spcPts val="1200"/>
              </a:spcBef>
              <a:buFontTx/>
              <a:buAutoNum type="arabicPeriod"/>
              <a:defRPr/>
            </a:pPr>
            <a:r>
              <a:rPr lang="zh-CN" altLang="en-US" sz="2800" dirty="0">
                <a:ea typeface="黑体" panose="02010609060101010101" pitchFamily="49" charset="-122"/>
              </a:rPr>
              <a:t>复习热力学基础内容（即</a:t>
            </a:r>
            <a:r>
              <a:rPr lang="en-US" altLang="zh-CN" sz="2800" dirty="0">
                <a:ea typeface="黑体" panose="02010609060101010101" pitchFamily="49" charset="-122"/>
              </a:rPr>
              <a:t>Chandler</a:t>
            </a:r>
            <a:r>
              <a:rPr lang="zh-CN" altLang="en-US" sz="2800" dirty="0">
                <a:ea typeface="黑体" panose="02010609060101010101" pitchFamily="49" charset="-122"/>
              </a:rPr>
              <a:t>所著的</a:t>
            </a:r>
            <a:r>
              <a:rPr lang="en-US" altLang="zh-CN" sz="2800" dirty="0">
                <a:ea typeface="黑体" panose="02010609060101010101" pitchFamily="49" charset="-122"/>
              </a:rPr>
              <a:t>Introduction to Modern Statistical Mechanics</a:t>
            </a:r>
            <a:r>
              <a:rPr lang="zh-CN" altLang="en-US" sz="2800" dirty="0">
                <a:ea typeface="黑体" panose="02010609060101010101" pitchFamily="49" charset="-122"/>
              </a:rPr>
              <a:t>第一、二章）</a:t>
            </a:r>
            <a:endParaRPr lang="en-US" altLang="zh-CN" sz="2800" dirty="0">
              <a:ea typeface="黑体" panose="02010609060101010101" pitchFamily="49" charset="-122"/>
            </a:endParaRPr>
          </a:p>
          <a:p>
            <a:pPr marL="514350" indent="-514350">
              <a:lnSpc>
                <a:spcPct val="120000"/>
              </a:lnSpc>
              <a:spcBef>
                <a:spcPts val="1200"/>
              </a:spcBef>
              <a:buFontTx/>
              <a:buAutoNum type="arabicPeriod" startAt="2"/>
              <a:defRPr/>
            </a:pPr>
            <a:r>
              <a:rPr lang="zh-CN" altLang="en-US" sz="2800" dirty="0">
                <a:ea typeface="黑体" panose="02010609060101010101" pitchFamily="49" charset="-122"/>
              </a:rPr>
              <a:t>自学分子配分函数计算的内容</a:t>
            </a:r>
            <a:endParaRPr lang="en-US" altLang="zh-CN" sz="2800" dirty="0">
              <a:ea typeface="黑体" panose="02010609060101010101" pitchFamily="49" charset="-122"/>
            </a:endParaRPr>
          </a:p>
          <a:p>
            <a:pPr marL="0" indent="0">
              <a:lnSpc>
                <a:spcPct val="120000"/>
              </a:lnSpc>
              <a:spcBef>
                <a:spcPts val="1200"/>
              </a:spcBef>
              <a:buNone/>
              <a:defRPr/>
            </a:pPr>
            <a:r>
              <a:rPr lang="en-US" altLang="zh-CN" sz="2800" dirty="0">
                <a:ea typeface="黑体" panose="02010609060101010101" pitchFamily="49" charset="-122"/>
              </a:rPr>
              <a:t>       (“</a:t>
            </a:r>
            <a:r>
              <a:rPr lang="zh-CN" altLang="en-US" sz="2800" dirty="0">
                <a:ea typeface="黑体" panose="02010609060101010101" pitchFamily="49" charset="-122"/>
              </a:rPr>
              <a:t>系综原理</a:t>
            </a:r>
            <a:r>
              <a:rPr lang="en-US" altLang="zh-CN" sz="2800" dirty="0">
                <a:ea typeface="黑体" panose="02010609060101010101" pitchFamily="49" charset="-122"/>
              </a:rPr>
              <a:t>” pp38-75)</a:t>
            </a:r>
          </a:p>
          <a:p>
            <a:pPr marL="514350" indent="-514350">
              <a:lnSpc>
                <a:spcPct val="120000"/>
              </a:lnSpc>
              <a:spcBef>
                <a:spcPts val="1200"/>
              </a:spcBef>
              <a:buAutoNum type="arabicPeriod" startAt="3"/>
              <a:defRPr/>
            </a:pPr>
            <a:r>
              <a:rPr lang="en-US" altLang="zh-CN" sz="2800" dirty="0">
                <a:ea typeface="黑体" panose="02010609060101010101" pitchFamily="49" charset="-122"/>
              </a:rPr>
              <a:t>“</a:t>
            </a:r>
            <a:r>
              <a:rPr lang="zh-CN" altLang="en-US" sz="2800" dirty="0">
                <a:ea typeface="黑体" panose="02010609060101010101" pitchFamily="49" charset="-122"/>
              </a:rPr>
              <a:t>系综原理</a:t>
            </a:r>
            <a:r>
              <a:rPr lang="en-US" altLang="zh-CN" sz="2800" dirty="0">
                <a:ea typeface="黑体" panose="02010609060101010101" pitchFamily="49" charset="-122"/>
              </a:rPr>
              <a:t>” pp76-77, 7-9,11</a:t>
            </a:r>
            <a:r>
              <a:rPr lang="en-US" altLang="zh-CN" sz="2800" dirty="0" smtClean="0">
                <a:ea typeface="黑体" panose="02010609060101010101" pitchFamily="49" charset="-122"/>
              </a:rPr>
              <a:t>.</a:t>
            </a:r>
          </a:p>
          <a:p>
            <a:pPr marL="514350" indent="-514350">
              <a:lnSpc>
                <a:spcPct val="120000"/>
              </a:lnSpc>
              <a:spcBef>
                <a:spcPts val="1200"/>
              </a:spcBef>
              <a:buAutoNum type="arabicPeriod" startAt="3"/>
              <a:defRPr/>
            </a:pPr>
            <a:r>
              <a:rPr lang="en-US" altLang="zh-CN" sz="2800" dirty="0" smtClean="0">
                <a:ea typeface="黑体" panose="02010609060101010101" pitchFamily="49" charset="-122"/>
              </a:rPr>
              <a:t>In-class assignments</a:t>
            </a:r>
            <a:endParaRPr lang="en-US" altLang="zh-CN" sz="2800" dirty="0">
              <a:ea typeface="黑体" panose="02010609060101010101" pitchFamily="49" charset="-122"/>
            </a:endParaRPr>
          </a:p>
          <a:p>
            <a:pPr marL="514350" indent="-514350">
              <a:lnSpc>
                <a:spcPct val="120000"/>
              </a:lnSpc>
              <a:spcBef>
                <a:spcPts val="1200"/>
              </a:spcBef>
              <a:buFontTx/>
              <a:buAutoNum type="arabicPeriod" startAt="3"/>
              <a:defRPr/>
            </a:pPr>
            <a:endParaRPr lang="en-US" altLang="zh-CN"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087239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590550" y="793750"/>
            <a:ext cx="3352800" cy="533400"/>
          </a:xfrm>
          <a:ln>
            <a:solidFill>
              <a:srgbClr val="99FFCC"/>
            </a:solidFill>
            <a:miter lim="800000"/>
            <a:headEnd/>
            <a:tailEnd/>
          </a:ln>
        </p:spPr>
        <p:txBody>
          <a:bodyPr/>
          <a:lstStyle/>
          <a:p>
            <a:pPr algn="l" eaLnBrk="1" hangingPunct="1"/>
            <a:r>
              <a:rPr lang="en-US" altLang="zh-CN" sz="3600" b="1">
                <a:latin typeface="黑体" panose="02010609060101010101" pitchFamily="49" charset="-122"/>
                <a:ea typeface="黑体" panose="02010609060101010101" pitchFamily="49" charset="-122"/>
              </a:rPr>
              <a:t>1  </a:t>
            </a:r>
            <a:r>
              <a:rPr lang="zh-CN" altLang="en-US" sz="3600" b="1">
                <a:latin typeface="黑体" panose="02010609060101010101" pitchFamily="49" charset="-122"/>
                <a:ea typeface="黑体" panose="02010609060101010101" pitchFamily="49" charset="-122"/>
              </a:rPr>
              <a:t>有关概率</a:t>
            </a:r>
          </a:p>
        </p:txBody>
      </p:sp>
      <p:sp>
        <p:nvSpPr>
          <p:cNvPr id="10243" name="Rectangle 1027"/>
          <p:cNvSpPr>
            <a:spLocks noGrp="1" noChangeArrowheads="1"/>
          </p:cNvSpPr>
          <p:nvPr>
            <p:ph type="body" idx="1"/>
          </p:nvPr>
        </p:nvSpPr>
        <p:spPr>
          <a:xfrm>
            <a:off x="447329" y="1981200"/>
            <a:ext cx="11344101" cy="4876800"/>
          </a:xfrm>
        </p:spPr>
        <p:txBody>
          <a:bodyPr/>
          <a:lstStyle/>
          <a:p>
            <a:pPr marL="0" indent="0" eaLnBrk="1" hangingPunct="1">
              <a:lnSpc>
                <a:spcPct val="110000"/>
              </a:lnSpc>
              <a:buNone/>
              <a:defRPr/>
            </a:pPr>
            <a:r>
              <a:rPr lang="en-US" altLang="zh-CN" sz="2600" b="1" dirty="0">
                <a:solidFill>
                  <a:schemeClr val="tx2"/>
                </a:solidFill>
                <a:latin typeface="黑体" pitchFamily="49" charset="-122"/>
                <a:ea typeface="黑体" pitchFamily="49" charset="-122"/>
              </a:rPr>
              <a:t>1.1  </a:t>
            </a:r>
            <a:r>
              <a:rPr lang="zh-CN" altLang="en-US" sz="2600" b="1" dirty="0">
                <a:solidFill>
                  <a:schemeClr val="tx2"/>
                </a:solidFill>
                <a:latin typeface="黑体" pitchFamily="49" charset="-122"/>
                <a:ea typeface="黑体" pitchFamily="49" charset="-122"/>
              </a:rPr>
              <a:t>统计概率：</a:t>
            </a:r>
          </a:p>
          <a:p>
            <a:pPr marL="0" indent="0" eaLnBrk="1" hangingPunct="1">
              <a:lnSpc>
                <a:spcPct val="110000"/>
              </a:lnSpc>
              <a:defRPr/>
            </a:pPr>
            <a:r>
              <a:rPr lang="zh-CN" altLang="en-US" sz="2600" dirty="0">
                <a:latin typeface="黑体" pitchFamily="49" charset="-122"/>
                <a:ea typeface="黑体" pitchFamily="49" charset="-122"/>
              </a:rPr>
              <a:t>自然现象大体分为两大类：</a:t>
            </a:r>
            <a:endParaRPr lang="en-US" altLang="zh-CN" sz="2600" dirty="0">
              <a:latin typeface="黑体" pitchFamily="49" charset="-122"/>
              <a:ea typeface="黑体" pitchFamily="49" charset="-122"/>
            </a:endParaRPr>
          </a:p>
          <a:p>
            <a:pPr marL="0" indent="0" eaLnBrk="1" hangingPunct="1">
              <a:lnSpc>
                <a:spcPct val="110000"/>
              </a:lnSpc>
              <a:buNone/>
              <a:defRPr/>
            </a:pPr>
            <a:r>
              <a:rPr lang="zh-CN" altLang="en-US" sz="2600" dirty="0">
                <a:solidFill>
                  <a:schemeClr val="tx2"/>
                </a:solidFill>
                <a:latin typeface="黑体" pitchFamily="49" charset="-122"/>
                <a:ea typeface="黑体" pitchFamily="49" charset="-122"/>
              </a:rPr>
              <a:t>  必然性现象  </a:t>
            </a:r>
            <a:r>
              <a:rPr lang="en-US" altLang="zh-CN" sz="2600" dirty="0">
                <a:latin typeface="黑体" pitchFamily="49" charset="-122"/>
                <a:ea typeface="黑体" pitchFamily="49" charset="-122"/>
              </a:rPr>
              <a:t>(</a:t>
            </a:r>
            <a:r>
              <a:rPr lang="zh-CN" altLang="en-US" sz="2600" dirty="0">
                <a:latin typeface="黑体" pitchFamily="49" charset="-122"/>
                <a:ea typeface="黑体" pitchFamily="49" charset="-122"/>
              </a:rPr>
              <a:t>如水在标准压力和</a:t>
            </a:r>
            <a:r>
              <a:rPr lang="en-US" altLang="zh-CN" sz="2600" dirty="0">
                <a:latin typeface="黑体" pitchFamily="49" charset="-122"/>
                <a:ea typeface="黑体" pitchFamily="49" charset="-122"/>
              </a:rPr>
              <a:t>0</a:t>
            </a:r>
            <a:r>
              <a:rPr lang="en-US" altLang="zh-CN" sz="2600" dirty="0">
                <a:latin typeface="黑体" pitchFamily="49" charset="-122"/>
                <a:ea typeface="黑体" pitchFamily="49" charset="-122"/>
                <a:cs typeface="Times New Roman" charset="0"/>
                <a:sym typeface="Symbol" pitchFamily="18" charset="2"/>
              </a:rPr>
              <a:t></a:t>
            </a:r>
            <a:r>
              <a:rPr lang="en-US" altLang="zh-CN" sz="2600" dirty="0">
                <a:latin typeface="黑体" pitchFamily="49" charset="-122"/>
                <a:ea typeface="黑体" pitchFamily="49" charset="-122"/>
                <a:cs typeface="Times New Roman" charset="0"/>
              </a:rPr>
              <a:t>C</a:t>
            </a:r>
            <a:r>
              <a:rPr lang="zh-CN" altLang="en-US" sz="2600" dirty="0">
                <a:latin typeface="黑体" pitchFamily="49" charset="-122"/>
                <a:ea typeface="黑体" pitchFamily="49" charset="-122"/>
                <a:cs typeface="Times New Roman" charset="0"/>
              </a:rPr>
              <a:t>下结成冰</a:t>
            </a:r>
            <a:r>
              <a:rPr lang="en-US" altLang="zh-CN" sz="2600" dirty="0">
                <a:latin typeface="黑体" pitchFamily="49" charset="-122"/>
                <a:ea typeface="黑体" pitchFamily="49" charset="-122"/>
              </a:rPr>
              <a:t>)</a:t>
            </a:r>
          </a:p>
          <a:p>
            <a:pPr marL="0" indent="0" eaLnBrk="1" hangingPunct="1">
              <a:lnSpc>
                <a:spcPct val="110000"/>
              </a:lnSpc>
              <a:buNone/>
              <a:defRPr/>
            </a:pPr>
            <a:r>
              <a:rPr lang="en-US" altLang="zh-CN" sz="2600" dirty="0">
                <a:solidFill>
                  <a:schemeClr val="tx2"/>
                </a:solidFill>
                <a:latin typeface="黑体" pitchFamily="49" charset="-122"/>
                <a:ea typeface="黑体" pitchFamily="49" charset="-122"/>
              </a:rPr>
              <a:t>  </a:t>
            </a:r>
            <a:r>
              <a:rPr lang="zh-CN" altLang="en-US" sz="2600" dirty="0">
                <a:solidFill>
                  <a:schemeClr val="tx2"/>
                </a:solidFill>
                <a:latin typeface="黑体" pitchFamily="49" charset="-122"/>
                <a:ea typeface="黑体" pitchFamily="49" charset="-122"/>
              </a:rPr>
              <a:t>偶然性现象  </a:t>
            </a:r>
            <a:r>
              <a:rPr lang="en-US" altLang="zh-CN" sz="2600" dirty="0">
                <a:latin typeface="黑体" pitchFamily="49" charset="-122"/>
                <a:ea typeface="黑体" pitchFamily="49" charset="-122"/>
              </a:rPr>
              <a:t>(</a:t>
            </a:r>
            <a:r>
              <a:rPr lang="zh-CN" altLang="en-US" sz="2600" dirty="0">
                <a:latin typeface="黑体" pitchFamily="49" charset="-122"/>
                <a:ea typeface="黑体" pitchFamily="49" charset="-122"/>
              </a:rPr>
              <a:t>如掷硬币出现正面或反面</a:t>
            </a:r>
            <a:r>
              <a:rPr lang="en-US" altLang="zh-CN" sz="2600" dirty="0">
                <a:latin typeface="黑体" pitchFamily="49" charset="-122"/>
                <a:ea typeface="黑体" pitchFamily="49" charset="-122"/>
              </a:rPr>
              <a:t>)  </a:t>
            </a:r>
          </a:p>
          <a:p>
            <a:pPr marL="0" indent="0" eaLnBrk="1" hangingPunct="1">
              <a:lnSpc>
                <a:spcPct val="110000"/>
              </a:lnSpc>
              <a:spcBef>
                <a:spcPts val="1800"/>
              </a:spcBef>
              <a:defRPr/>
            </a:pPr>
            <a:r>
              <a:rPr lang="en-US" altLang="zh-CN" sz="2600" dirty="0">
                <a:latin typeface="黑体" pitchFamily="49" charset="-122"/>
                <a:ea typeface="黑体" pitchFamily="49" charset="-122"/>
              </a:rPr>
              <a:t> </a:t>
            </a:r>
            <a:r>
              <a:rPr lang="zh-CN" altLang="en-US" sz="2600" dirty="0">
                <a:latin typeface="黑体" pitchFamily="49" charset="-122"/>
                <a:ea typeface="黑体" pitchFamily="49" charset="-122"/>
              </a:rPr>
              <a:t>偶然性事件：其</a:t>
            </a:r>
            <a:r>
              <a:rPr lang="zh-CN" altLang="en-US" sz="2600" dirty="0" smtClean="0">
                <a:latin typeface="黑体" pitchFamily="49" charset="-122"/>
                <a:ea typeface="黑体" pitchFamily="49" charset="-122"/>
              </a:rPr>
              <a:t>发生存在</a:t>
            </a:r>
            <a:r>
              <a:rPr lang="zh-CN" altLang="en-US" sz="2600" dirty="0">
                <a:latin typeface="黑体" pitchFamily="49" charset="-122"/>
                <a:ea typeface="黑体" pitchFamily="49" charset="-122"/>
              </a:rPr>
              <a:t>一定的统计规律</a:t>
            </a:r>
            <a:r>
              <a:rPr lang="zh-CN" altLang="en-US" sz="2600" dirty="0" smtClean="0">
                <a:latin typeface="黑体" pitchFamily="49" charset="-122"/>
                <a:ea typeface="黑体" pitchFamily="49" charset="-122"/>
              </a:rPr>
              <a:t>，“</a:t>
            </a:r>
            <a:r>
              <a:rPr lang="zh-CN" altLang="en-US" sz="2600" dirty="0">
                <a:solidFill>
                  <a:schemeClr val="tx2">
                    <a:lumMod val="60000"/>
                    <a:lumOff val="40000"/>
                  </a:schemeClr>
                </a:solidFill>
                <a:latin typeface="黑体" pitchFamily="49" charset="-122"/>
                <a:ea typeface="黑体" pitchFamily="49" charset="-122"/>
              </a:rPr>
              <a:t>偶然之中包含必然</a:t>
            </a:r>
            <a:r>
              <a:rPr lang="zh-CN" altLang="en-US" sz="2600" dirty="0">
                <a:latin typeface="黑体" pitchFamily="49" charset="-122"/>
                <a:ea typeface="黑体" pitchFamily="49" charset="-122"/>
              </a:rPr>
              <a:t>”</a:t>
            </a:r>
            <a:r>
              <a:rPr lang="zh-CN" altLang="en-US" sz="2600" dirty="0" smtClean="0">
                <a:latin typeface="黑体" pitchFamily="49" charset="-122"/>
                <a:ea typeface="黑体" pitchFamily="49" charset="-122"/>
              </a:rPr>
              <a:t>。</a:t>
            </a:r>
            <a:endParaRPr lang="en-US" altLang="zh-CN" sz="2600" dirty="0">
              <a:latin typeface="黑体" pitchFamily="49" charset="-122"/>
              <a:ea typeface="黑体" pitchFamily="49" charset="-122"/>
            </a:endParaRPr>
          </a:p>
          <a:p>
            <a:pPr marL="0" indent="357188" eaLnBrk="1" hangingPunct="1">
              <a:lnSpc>
                <a:spcPct val="110000"/>
              </a:lnSpc>
              <a:spcBef>
                <a:spcPts val="2400"/>
              </a:spcBef>
              <a:tabLst>
                <a:tab pos="90488" algn="l"/>
              </a:tabLst>
              <a:defRPr/>
            </a:pPr>
            <a:r>
              <a:rPr lang="zh-CN" altLang="en-US" sz="2600" dirty="0">
                <a:solidFill>
                  <a:schemeClr val="tx2"/>
                </a:solidFill>
                <a:latin typeface="黑体" pitchFamily="49" charset="-122"/>
                <a:ea typeface="黑体" pitchFamily="49" charset="-122"/>
              </a:rPr>
              <a:t>概率</a:t>
            </a:r>
            <a:r>
              <a:rPr lang="en-US" altLang="zh-CN" sz="2600" dirty="0">
                <a:solidFill>
                  <a:schemeClr val="tx2"/>
                </a:solidFill>
                <a:latin typeface="黑体" pitchFamily="49" charset="-122"/>
                <a:ea typeface="黑体" pitchFamily="49" charset="-122"/>
              </a:rPr>
              <a:t>(</a:t>
            </a:r>
            <a:r>
              <a:rPr lang="zh-CN" altLang="en-US" sz="2600" dirty="0">
                <a:solidFill>
                  <a:schemeClr val="tx2"/>
                </a:solidFill>
                <a:latin typeface="黑体" pitchFamily="49" charset="-122"/>
                <a:ea typeface="黑体" pitchFamily="49" charset="-122"/>
              </a:rPr>
              <a:t>几率</a:t>
            </a:r>
            <a:r>
              <a:rPr lang="en-US" altLang="zh-CN" sz="2600" dirty="0" smtClean="0">
                <a:solidFill>
                  <a:schemeClr val="tx2"/>
                </a:solidFill>
                <a:latin typeface="黑体" pitchFamily="49" charset="-122"/>
                <a:ea typeface="黑体" pitchFamily="49" charset="-122"/>
              </a:rPr>
              <a:t>): </a:t>
            </a:r>
            <a:r>
              <a:rPr lang="zh-CN" altLang="en-US" sz="2600" dirty="0" smtClean="0">
                <a:latin typeface="黑体" pitchFamily="49" charset="-122"/>
                <a:ea typeface="黑体" pitchFamily="49" charset="-122"/>
              </a:rPr>
              <a:t>表示</a:t>
            </a:r>
            <a:r>
              <a:rPr lang="zh-CN" altLang="en-US" sz="2600" dirty="0">
                <a:solidFill>
                  <a:schemeClr val="tx2"/>
                </a:solidFill>
                <a:latin typeface="黑体" pitchFamily="49" charset="-122"/>
                <a:ea typeface="黑体" pitchFamily="49" charset="-122"/>
              </a:rPr>
              <a:t>偶然性事件</a:t>
            </a:r>
            <a:r>
              <a:rPr lang="zh-CN" altLang="en-US" sz="2600" dirty="0">
                <a:latin typeface="黑体" pitchFamily="49" charset="-122"/>
                <a:ea typeface="黑体" pitchFamily="49" charset="-122"/>
              </a:rPr>
              <a:t>出现的可能性大小的一个基本</a:t>
            </a:r>
            <a:r>
              <a:rPr lang="zh-CN" altLang="en-US" sz="2600" dirty="0" smtClean="0">
                <a:latin typeface="黑体" pitchFamily="49" charset="-122"/>
                <a:ea typeface="黑体" pitchFamily="49" charset="-122"/>
              </a:rPr>
              <a:t>量度</a:t>
            </a:r>
            <a:endParaRPr lang="zh-CN" altLang="en-US" sz="2600" dirty="0">
              <a:latin typeface="黑体" pitchFamily="49" charset="-122"/>
              <a:ea typeface="黑体" pitchFamily="49" charset="-122"/>
            </a:endParaRPr>
          </a:p>
        </p:txBody>
      </p:sp>
    </p:spTree>
    <p:extLst>
      <p:ext uri="{BB962C8B-B14F-4D97-AF65-F5344CB8AC3E}">
        <p14:creationId xmlns:p14="http://schemas.microsoft.com/office/powerpoint/2010/main" val="2637661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Effect transition="in" filter="fade">
                                      <p:cBhvr>
                                        <p:cTn id="7" dur="500"/>
                                        <p:tgtEl>
                                          <p:spTgt spid="1024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3" end="3"/>
                                            </p:txEl>
                                          </p:spTgt>
                                        </p:tgtEl>
                                        <p:attrNameLst>
                                          <p:attrName>style.visibility</p:attrName>
                                        </p:attrNameLst>
                                      </p:cBhvr>
                                      <p:to>
                                        <p:strVal val="visible"/>
                                      </p:to>
                                    </p:set>
                                    <p:animEffect transition="in" filter="fade">
                                      <p:cBhvr>
                                        <p:cTn id="12" dur="500"/>
                                        <p:tgtEl>
                                          <p:spTgt spid="1024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animEffect transition="in" filter="fade">
                                      <p:cBhvr>
                                        <p:cTn id="17" dur="500"/>
                                        <p:tgtEl>
                                          <p:spTgt spid="1024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5" end="5"/>
                                            </p:txEl>
                                          </p:spTgt>
                                        </p:tgtEl>
                                        <p:attrNameLst>
                                          <p:attrName>style.visibility</p:attrName>
                                        </p:attrNameLst>
                                      </p:cBhvr>
                                      <p:to>
                                        <p:strVal val="visible"/>
                                      </p:to>
                                    </p:set>
                                    <p:animEffect transition="in" filter="fade">
                                      <p:cBhvr>
                                        <p:cTn id="22"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7"/>
          <p:cNvSpPr>
            <a:spLocks noGrp="1" noChangeArrowheads="1"/>
          </p:cNvSpPr>
          <p:nvPr>
            <p:ph type="body" idx="1"/>
          </p:nvPr>
        </p:nvSpPr>
        <p:spPr>
          <a:xfrm>
            <a:off x="611216" y="1130300"/>
            <a:ext cx="11055928" cy="4876800"/>
          </a:xfrm>
        </p:spPr>
        <p:txBody>
          <a:bodyPr/>
          <a:lstStyle/>
          <a:p>
            <a:pPr marL="0" indent="265113" eaLnBrk="1" hangingPunct="1">
              <a:lnSpc>
                <a:spcPct val="120000"/>
              </a:lnSpc>
              <a:spcBef>
                <a:spcPts val="1200"/>
              </a:spcBef>
              <a:defRPr/>
            </a:pPr>
            <a:r>
              <a:rPr lang="zh-CN" altLang="en-US" sz="2800" dirty="0" smtClean="0">
                <a:solidFill>
                  <a:schemeClr val="tx2"/>
                </a:solidFill>
                <a:latin typeface="黑体" pitchFamily="49" charset="-122"/>
                <a:ea typeface="黑体" pitchFamily="49" charset="-122"/>
              </a:rPr>
              <a:t>复合事件</a:t>
            </a:r>
            <a:r>
              <a:rPr lang="zh-CN" altLang="en-US" sz="2800" dirty="0" smtClean="0">
                <a:latin typeface="黑体" pitchFamily="49" charset="-122"/>
                <a:ea typeface="黑体" pitchFamily="49" charset="-122"/>
              </a:rPr>
              <a:t>：数学上，把每一个可能出现多种不同结果的随机性事件称为</a:t>
            </a:r>
            <a:r>
              <a:rPr lang="zh-CN" altLang="en-US" sz="2800" dirty="0" smtClean="0">
                <a:solidFill>
                  <a:schemeClr val="tx2"/>
                </a:solidFill>
                <a:latin typeface="黑体" pitchFamily="49" charset="-122"/>
                <a:ea typeface="黑体" pitchFamily="49" charset="-122"/>
              </a:rPr>
              <a:t>复合事件</a:t>
            </a:r>
            <a:r>
              <a:rPr lang="zh-CN" altLang="en-US" sz="2800" dirty="0" smtClean="0">
                <a:latin typeface="黑体" pitchFamily="49" charset="-122"/>
                <a:ea typeface="黑体" pitchFamily="49" charset="-122"/>
              </a:rPr>
              <a:t>。</a:t>
            </a:r>
            <a:endParaRPr lang="en-US" altLang="zh-CN" sz="2800" dirty="0" smtClean="0">
              <a:latin typeface="黑体" pitchFamily="49" charset="-122"/>
              <a:ea typeface="黑体" pitchFamily="49" charset="-122"/>
            </a:endParaRPr>
          </a:p>
          <a:p>
            <a:pPr marL="0" indent="0" eaLnBrk="1" hangingPunct="1">
              <a:lnSpc>
                <a:spcPct val="120000"/>
              </a:lnSpc>
              <a:spcBef>
                <a:spcPts val="1200"/>
              </a:spcBef>
              <a:buNone/>
              <a:defRPr/>
            </a:pPr>
            <a:r>
              <a:rPr lang="en-US" altLang="zh-CN" sz="2800" dirty="0" smtClean="0">
                <a:latin typeface="黑体" pitchFamily="49" charset="-122"/>
                <a:ea typeface="黑体" pitchFamily="49" charset="-122"/>
              </a:rPr>
              <a:t>     </a:t>
            </a:r>
            <a:r>
              <a:rPr lang="zh-CN" altLang="en-US" sz="2800" dirty="0" smtClean="0">
                <a:latin typeface="黑体" pitchFamily="49" charset="-122"/>
                <a:ea typeface="黑体" pitchFamily="49" charset="-122"/>
              </a:rPr>
              <a:t>如： 掷一颗骰子</a:t>
            </a:r>
          </a:p>
          <a:p>
            <a:pPr marL="0" indent="0" eaLnBrk="1" hangingPunct="1">
              <a:lnSpc>
                <a:spcPct val="120000"/>
              </a:lnSpc>
              <a:spcBef>
                <a:spcPts val="1200"/>
              </a:spcBef>
              <a:buNone/>
              <a:defRPr/>
            </a:pPr>
            <a:r>
              <a:rPr lang="zh-CN" altLang="en-US" sz="2800" dirty="0" smtClean="0">
                <a:latin typeface="黑体" pitchFamily="49" charset="-122"/>
                <a:ea typeface="黑体" pitchFamily="49" charset="-122"/>
              </a:rPr>
              <a:t>   复合事件中的每一种偶然情况叫</a:t>
            </a:r>
            <a:r>
              <a:rPr lang="zh-CN" altLang="en-US" sz="2800" dirty="0" smtClean="0">
                <a:solidFill>
                  <a:schemeClr val="tx2"/>
                </a:solidFill>
                <a:latin typeface="黑体" pitchFamily="49" charset="-122"/>
                <a:ea typeface="黑体" pitchFamily="49" charset="-122"/>
              </a:rPr>
              <a:t>偶然事件</a:t>
            </a:r>
            <a:r>
              <a:rPr lang="zh-CN" altLang="en-US" sz="2800" dirty="0" smtClean="0">
                <a:latin typeface="黑体" pitchFamily="49" charset="-122"/>
                <a:ea typeface="黑体" pitchFamily="49" charset="-122"/>
              </a:rPr>
              <a:t>。</a:t>
            </a:r>
          </a:p>
          <a:p>
            <a:pPr marL="0" indent="0" eaLnBrk="1" hangingPunct="1">
              <a:lnSpc>
                <a:spcPct val="120000"/>
              </a:lnSpc>
              <a:spcBef>
                <a:spcPts val="3000"/>
              </a:spcBef>
              <a:defRPr/>
            </a:pPr>
            <a:r>
              <a:rPr lang="zh-CN" altLang="en-US" sz="2800" dirty="0" smtClean="0">
                <a:solidFill>
                  <a:schemeClr val="tx2"/>
                </a:solidFill>
                <a:latin typeface="黑体" pitchFamily="49" charset="-122"/>
                <a:ea typeface="黑体" pitchFamily="49" charset="-122"/>
              </a:rPr>
              <a:t> 基本事件</a:t>
            </a:r>
            <a:r>
              <a:rPr lang="en-US" altLang="zh-CN" sz="2800" dirty="0" smtClean="0">
                <a:solidFill>
                  <a:schemeClr val="tx2"/>
                </a:solidFill>
                <a:latin typeface="黑体" pitchFamily="49" charset="-122"/>
                <a:ea typeface="黑体" pitchFamily="49" charset="-122"/>
              </a:rPr>
              <a:t>: </a:t>
            </a:r>
            <a:r>
              <a:rPr lang="zh-CN" altLang="en-US" sz="2800" dirty="0" smtClean="0">
                <a:latin typeface="黑体" pitchFamily="49" charset="-122"/>
                <a:ea typeface="黑体" pitchFamily="49" charset="-122"/>
              </a:rPr>
              <a:t>复合事件中不可再细分的偶然事件。如掷一颗骰子，每一种点数的出现就是基本事件。</a:t>
            </a:r>
            <a:endParaRPr lang="zh-CN" altLang="en-US" sz="2800" dirty="0">
              <a:latin typeface="黑体" pitchFamily="49" charset="-122"/>
              <a:ea typeface="黑体" pitchFamily="49" charset="-122"/>
            </a:endParaRPr>
          </a:p>
        </p:txBody>
      </p:sp>
    </p:spTree>
    <p:extLst>
      <p:ext uri="{BB962C8B-B14F-4D97-AF65-F5344CB8AC3E}">
        <p14:creationId xmlns:p14="http://schemas.microsoft.com/office/powerpoint/2010/main" val="1561459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7"/>
          <p:cNvSpPr>
            <a:spLocks noGrp="1" noChangeArrowheads="1"/>
          </p:cNvSpPr>
          <p:nvPr>
            <p:ph type="body" idx="1"/>
          </p:nvPr>
        </p:nvSpPr>
        <p:spPr>
          <a:xfrm>
            <a:off x="545926" y="1008033"/>
            <a:ext cx="11303173" cy="1149350"/>
          </a:xfrm>
        </p:spPr>
        <p:txBody>
          <a:bodyPr/>
          <a:lstStyle/>
          <a:p>
            <a:pPr eaLnBrk="1" hangingPunct="1">
              <a:lnSpc>
                <a:spcPct val="110000"/>
              </a:lnSpc>
            </a:pPr>
            <a:r>
              <a:rPr lang="zh-CN" altLang="en-US" sz="2600" b="1" dirty="0">
                <a:ea typeface="黑体" panose="02010609060101010101" pitchFamily="49" charset="-122"/>
              </a:rPr>
              <a:t>欲观测、评价某随机事件出现的几率，原则上</a:t>
            </a:r>
            <a:r>
              <a:rPr lang="zh-CN" altLang="en-US" sz="2600" b="1" u="sng" dirty="0">
                <a:ea typeface="黑体" panose="02010609060101010101" pitchFamily="49" charset="-122"/>
              </a:rPr>
              <a:t>应大量重复该复合事件的实验次数</a:t>
            </a:r>
            <a:r>
              <a:rPr lang="zh-CN" altLang="en-US" sz="2600" b="1" dirty="0" smtClean="0">
                <a:ea typeface="黑体" panose="02010609060101010101" pitchFamily="49" charset="-122"/>
              </a:rPr>
              <a:t>。</a:t>
            </a:r>
            <a:endParaRPr lang="en-US" altLang="zh-CN" sz="2600" b="1" dirty="0">
              <a:ea typeface="黑体" panose="02010609060101010101" pitchFamily="49" charset="-122"/>
            </a:endParaRPr>
          </a:p>
        </p:txBody>
      </p:sp>
      <p:graphicFrame>
        <p:nvGraphicFramePr>
          <p:cNvPr id="17411" name="Object 1029"/>
          <p:cNvGraphicFramePr>
            <a:graphicFrameLocks noChangeAspect="1"/>
          </p:cNvGraphicFramePr>
          <p:nvPr>
            <p:extLst>
              <p:ext uri="{D42A27DB-BD31-4B8C-83A1-F6EECF244321}">
                <p14:modId xmlns:p14="http://schemas.microsoft.com/office/powerpoint/2010/main" val="3814073171"/>
              </p:ext>
            </p:extLst>
          </p:nvPr>
        </p:nvGraphicFramePr>
        <p:xfrm>
          <a:off x="3781425" y="3837882"/>
          <a:ext cx="3214688" cy="738188"/>
        </p:xfrm>
        <a:graphic>
          <a:graphicData uri="http://schemas.openxmlformats.org/presentationml/2006/ole">
            <mc:AlternateContent xmlns:mc="http://schemas.openxmlformats.org/markup-compatibility/2006">
              <mc:Choice xmlns:v="urn:schemas-microsoft-com:vml" Requires="v">
                <p:oleObj spid="_x0000_s2100" name="公式" r:id="rId3" imgW="1218960" imgH="279360" progId="Equation.3">
                  <p:embed/>
                </p:oleObj>
              </mc:Choice>
              <mc:Fallback>
                <p:oleObj name="公式" r:id="rId3" imgW="1218960" imgH="279360" progId="Equation.3">
                  <p:embed/>
                  <p:pic>
                    <p:nvPicPr>
                      <p:cNvPr id="0" name=""/>
                      <p:cNvPicPr>
                        <a:picLocks noChangeAspect="1" noChangeArrowheads="1"/>
                      </p:cNvPicPr>
                      <p:nvPr/>
                    </p:nvPicPr>
                    <p:blipFill>
                      <a:blip r:embed="rId4"/>
                      <a:srcRect/>
                      <a:stretch>
                        <a:fillRect/>
                      </a:stretch>
                    </p:blipFill>
                    <p:spPr bwMode="auto">
                      <a:xfrm>
                        <a:off x="3781425" y="3837882"/>
                        <a:ext cx="3214688" cy="7381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1027"/>
          <p:cNvSpPr txBox="1">
            <a:spLocks noChangeArrowheads="1"/>
          </p:cNvSpPr>
          <p:nvPr/>
        </p:nvSpPr>
        <p:spPr bwMode="auto">
          <a:xfrm>
            <a:off x="545926" y="1706533"/>
            <a:ext cx="11246024" cy="279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pPr>
            <a:endParaRPr lang="zh-CN" altLang="en-US" sz="2600" b="1" kern="0" dirty="0" smtClean="0">
              <a:ea typeface="黑体" panose="02010609060101010101" pitchFamily="49" charset="-122"/>
            </a:endParaRPr>
          </a:p>
          <a:p>
            <a:pPr eaLnBrk="1" hangingPunct="1">
              <a:lnSpc>
                <a:spcPct val="110000"/>
              </a:lnSpc>
            </a:pPr>
            <a:r>
              <a:rPr lang="zh-CN" altLang="en-US" sz="2600" b="1" kern="0" dirty="0" smtClean="0">
                <a:ea typeface="黑体" panose="02010609060101010101" pitchFamily="49" charset="-122"/>
              </a:rPr>
              <a:t>若设实验次数为</a:t>
            </a:r>
            <a:r>
              <a:rPr lang="en-US" altLang="zh-CN" sz="2600" b="1" i="1" kern="0" dirty="0" smtClean="0">
                <a:solidFill>
                  <a:schemeClr val="tx2"/>
                </a:solidFill>
                <a:ea typeface="黑体" panose="02010609060101010101" pitchFamily="49" charset="-122"/>
              </a:rPr>
              <a:t>M</a:t>
            </a:r>
            <a:r>
              <a:rPr lang="zh-CN" altLang="en-US" sz="2600" b="1" kern="0" dirty="0" smtClean="0">
                <a:ea typeface="黑体" panose="02010609060101010101" pitchFamily="49" charset="-122"/>
              </a:rPr>
              <a:t>（足够大），而</a:t>
            </a:r>
            <a:r>
              <a:rPr lang="en-US" altLang="zh-CN" sz="2600" b="1" i="1" kern="0" dirty="0" smtClean="0">
                <a:solidFill>
                  <a:schemeClr val="tx2"/>
                </a:solidFill>
                <a:ea typeface="黑体" panose="02010609060101010101" pitchFamily="49" charset="-122"/>
              </a:rPr>
              <a:t>N</a:t>
            </a:r>
            <a:r>
              <a:rPr lang="en-US" altLang="zh-CN" sz="2600" b="1" i="1" kern="0" baseline="-25000" dirty="0" smtClean="0">
                <a:solidFill>
                  <a:schemeClr val="tx2"/>
                </a:solidFill>
                <a:ea typeface="黑体" panose="02010609060101010101" pitchFamily="49" charset="-122"/>
              </a:rPr>
              <a:t>A</a:t>
            </a:r>
            <a:r>
              <a:rPr lang="zh-CN" altLang="en-US" sz="2600" b="1" kern="0" dirty="0" smtClean="0">
                <a:ea typeface="黑体" panose="02010609060101010101" pitchFamily="49" charset="-122"/>
              </a:rPr>
              <a:t>为事件</a:t>
            </a:r>
            <a:r>
              <a:rPr lang="en-US" altLang="zh-CN" sz="2600" b="1" i="1" kern="0" dirty="0" smtClean="0">
                <a:solidFill>
                  <a:schemeClr val="tx2"/>
                </a:solidFill>
                <a:ea typeface="黑体" panose="02010609060101010101" pitchFamily="49" charset="-122"/>
              </a:rPr>
              <a:t>A</a:t>
            </a:r>
            <a:r>
              <a:rPr lang="zh-CN" altLang="en-US" sz="2600" b="1" kern="0" dirty="0" smtClean="0">
                <a:ea typeface="黑体" panose="02010609060101010101" pitchFamily="49" charset="-122"/>
              </a:rPr>
              <a:t>的出现次数，则事件</a:t>
            </a:r>
            <a:r>
              <a:rPr lang="en-US" altLang="zh-CN" sz="2600" b="1" i="1" kern="0" dirty="0" smtClean="0">
                <a:solidFill>
                  <a:schemeClr val="tx2"/>
                </a:solidFill>
                <a:ea typeface="黑体" panose="02010609060101010101" pitchFamily="49" charset="-122"/>
              </a:rPr>
              <a:t>A</a:t>
            </a:r>
            <a:r>
              <a:rPr lang="zh-CN" altLang="en-US" sz="2600" b="1" kern="0" dirty="0" smtClean="0">
                <a:ea typeface="黑体" panose="02010609060101010101" pitchFamily="49" charset="-122"/>
              </a:rPr>
              <a:t>出现的几率可表示为：</a:t>
            </a:r>
          </a:p>
          <a:p>
            <a:pPr algn="ctr" eaLnBrk="1" hangingPunct="1">
              <a:lnSpc>
                <a:spcPct val="110000"/>
              </a:lnSpc>
              <a:buFontTx/>
              <a:buNone/>
            </a:pPr>
            <a:r>
              <a:rPr lang="en-US" altLang="zh-CN" sz="2600" b="1" i="1" kern="0" dirty="0" smtClean="0">
                <a:solidFill>
                  <a:schemeClr val="tx2"/>
                </a:solidFill>
                <a:ea typeface="黑体" panose="02010609060101010101" pitchFamily="49" charset="-122"/>
              </a:rPr>
              <a:t>P</a:t>
            </a:r>
            <a:r>
              <a:rPr lang="en-US" altLang="zh-CN" sz="2600" b="1" i="1" kern="0" baseline="-25000" dirty="0" smtClean="0">
                <a:solidFill>
                  <a:schemeClr val="tx2"/>
                </a:solidFill>
                <a:ea typeface="黑体" panose="02010609060101010101" pitchFamily="49" charset="-122"/>
              </a:rPr>
              <a:t>A</a:t>
            </a:r>
            <a:r>
              <a:rPr lang="en-US" altLang="zh-CN" sz="2600" b="1" i="1" kern="0" dirty="0" smtClean="0">
                <a:solidFill>
                  <a:schemeClr val="tx2"/>
                </a:solidFill>
                <a:ea typeface="黑体" panose="02010609060101010101" pitchFamily="49" charset="-122"/>
              </a:rPr>
              <a:t> = N</a:t>
            </a:r>
            <a:r>
              <a:rPr lang="en-US" altLang="zh-CN" sz="2600" b="1" i="1" kern="0" baseline="-25000" dirty="0" smtClean="0">
                <a:solidFill>
                  <a:schemeClr val="tx2"/>
                </a:solidFill>
                <a:ea typeface="黑体" panose="02010609060101010101" pitchFamily="49" charset="-122"/>
              </a:rPr>
              <a:t>A</a:t>
            </a:r>
            <a:r>
              <a:rPr lang="en-US" altLang="zh-CN" sz="2600" b="1" i="1" kern="0" dirty="0" smtClean="0">
                <a:solidFill>
                  <a:schemeClr val="tx2"/>
                </a:solidFill>
                <a:ea typeface="黑体" panose="02010609060101010101" pitchFamily="49" charset="-122"/>
              </a:rPr>
              <a:t>/M</a:t>
            </a:r>
            <a:r>
              <a:rPr lang="en-US" altLang="zh-CN" sz="2600" b="1" i="1" kern="0" dirty="0" smtClean="0">
                <a:ea typeface="黑体" panose="02010609060101010101" pitchFamily="49" charset="-122"/>
              </a:rPr>
              <a:t>                                       </a:t>
            </a:r>
            <a:r>
              <a:rPr lang="zh-CN" altLang="en-US" sz="2600" kern="0" dirty="0" smtClean="0">
                <a:ea typeface="黑体" panose="02010609060101010101" pitchFamily="49" charset="-122"/>
              </a:rPr>
              <a:t>（</a:t>
            </a:r>
            <a:r>
              <a:rPr lang="en-US" altLang="zh-CN" sz="2600" kern="0" dirty="0" smtClean="0">
                <a:ea typeface="黑体" panose="02010609060101010101" pitchFamily="49" charset="-122"/>
              </a:rPr>
              <a:t>1.1</a:t>
            </a:r>
            <a:r>
              <a:rPr lang="zh-CN" altLang="en-US" sz="2600" kern="0" dirty="0" smtClean="0">
                <a:ea typeface="黑体" panose="02010609060101010101" pitchFamily="49" charset="-122"/>
              </a:rPr>
              <a:t>）</a:t>
            </a:r>
            <a:r>
              <a:rPr lang="en-US" altLang="zh-CN" sz="2600" kern="0" dirty="0" smtClean="0">
                <a:ea typeface="黑体" panose="02010609060101010101" pitchFamily="49" charset="-122"/>
              </a:rPr>
              <a:t> </a:t>
            </a:r>
            <a:endParaRPr lang="en-US" altLang="zh-CN" sz="2600" kern="0" dirty="0" smtClean="0">
              <a:ea typeface="黑体" panose="02010609060101010101" pitchFamily="49" charset="-122"/>
            </a:endParaRPr>
          </a:p>
          <a:p>
            <a:pPr eaLnBrk="1" hangingPunct="1">
              <a:lnSpc>
                <a:spcPct val="110000"/>
              </a:lnSpc>
              <a:buFontTx/>
              <a:buNone/>
            </a:pPr>
            <a:r>
              <a:rPr lang="zh-CN" altLang="en-US" sz="2600" b="1" kern="0" dirty="0" smtClean="0">
                <a:ea typeface="黑体" panose="02010609060101010101" pitchFamily="49" charset="-122"/>
              </a:rPr>
              <a:t>或更精确地表示为 </a:t>
            </a:r>
            <a:r>
              <a:rPr lang="zh-CN" altLang="en-US" sz="2600" b="1" kern="0" dirty="0" smtClean="0">
                <a:ea typeface="黑体" panose="02010609060101010101" pitchFamily="49" charset="-122"/>
              </a:rPr>
              <a:t>                                                        </a:t>
            </a:r>
            <a:r>
              <a:rPr lang="en-US" altLang="zh-CN" sz="2600" kern="0" dirty="0" smtClean="0">
                <a:ea typeface="黑体" panose="02010609060101010101" pitchFamily="49" charset="-122"/>
              </a:rPr>
              <a:t>(1.2)</a:t>
            </a:r>
          </a:p>
        </p:txBody>
      </p:sp>
      <p:sp>
        <p:nvSpPr>
          <p:cNvPr id="5" name="Rectangle 1027"/>
          <p:cNvSpPr txBox="1">
            <a:spLocks noChangeArrowheads="1"/>
          </p:cNvSpPr>
          <p:nvPr/>
        </p:nvSpPr>
        <p:spPr bwMode="auto">
          <a:xfrm>
            <a:off x="599901" y="4854516"/>
            <a:ext cx="11430174" cy="1201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pPr>
            <a:r>
              <a:rPr lang="zh-CN" altLang="en-US" sz="2600" b="1" kern="0" dirty="0" smtClean="0">
                <a:ea typeface="黑体" panose="02010609060101010101" pitchFamily="49" charset="-122"/>
              </a:rPr>
              <a:t>也</a:t>
            </a:r>
            <a:r>
              <a:rPr lang="zh-CN" altLang="en-US" sz="2600" b="1" kern="0" dirty="0" smtClean="0">
                <a:ea typeface="黑体" panose="02010609060101010101" pitchFamily="49" charset="-122"/>
              </a:rPr>
              <a:t>可设想让</a:t>
            </a:r>
            <a:r>
              <a:rPr lang="en-US" altLang="zh-CN" sz="2600" b="1" kern="0" dirty="0" smtClean="0">
                <a:solidFill>
                  <a:schemeClr val="tx2"/>
                </a:solidFill>
                <a:ea typeface="黑体" panose="02010609060101010101" pitchFamily="49" charset="-122"/>
              </a:rPr>
              <a:t>M</a:t>
            </a:r>
            <a:r>
              <a:rPr lang="zh-CN" altLang="en-US" sz="2600" b="1" kern="0" dirty="0" smtClean="0">
                <a:ea typeface="黑体" panose="02010609060101010101" pitchFamily="49" charset="-122"/>
              </a:rPr>
              <a:t>个全同复合事件在相同实验条件下同时发生，再清点其中出现</a:t>
            </a:r>
            <a:r>
              <a:rPr lang="en-US" altLang="zh-CN" sz="2600" b="1" kern="0" dirty="0" smtClean="0">
                <a:solidFill>
                  <a:schemeClr val="tx2"/>
                </a:solidFill>
                <a:ea typeface="黑体" panose="02010609060101010101" pitchFamily="49" charset="-122"/>
              </a:rPr>
              <a:t>A</a:t>
            </a:r>
            <a:r>
              <a:rPr lang="zh-CN" altLang="en-US" sz="2600" b="1" kern="0" dirty="0" smtClean="0">
                <a:ea typeface="黑体" panose="02010609060101010101" pitchFamily="49" charset="-122"/>
              </a:rPr>
              <a:t>事件的个数。</a:t>
            </a:r>
          </a:p>
          <a:p>
            <a:pPr eaLnBrk="1" hangingPunct="1">
              <a:lnSpc>
                <a:spcPct val="110000"/>
              </a:lnSpc>
            </a:pPr>
            <a:endParaRPr lang="en-US" altLang="zh-CN" sz="2600" b="1" kern="0" dirty="0">
              <a:ea typeface="黑体" panose="02010609060101010101" pitchFamily="49" charset="-122"/>
            </a:endParaRPr>
          </a:p>
        </p:txBody>
      </p:sp>
    </p:spTree>
    <p:extLst>
      <p:ext uri="{BB962C8B-B14F-4D97-AF65-F5344CB8AC3E}">
        <p14:creationId xmlns:p14="http://schemas.microsoft.com/office/powerpoint/2010/main" val="415508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417166" y="439738"/>
            <a:ext cx="4620057" cy="609600"/>
          </a:xfrm>
          <a:ln>
            <a:solidFill>
              <a:srgbClr val="99FFCC"/>
            </a:solidFill>
            <a:miter lim="800000"/>
            <a:headEnd/>
            <a:tailEnd/>
          </a:ln>
        </p:spPr>
        <p:txBody>
          <a:bodyPr/>
          <a:lstStyle/>
          <a:p>
            <a:pPr algn="l" eaLnBrk="1" hangingPunct="1"/>
            <a:r>
              <a:rPr lang="en-US" altLang="zh-CN" sz="3600" b="1">
                <a:latin typeface="黑体" panose="02010609060101010101" pitchFamily="49" charset="-122"/>
                <a:ea typeface="黑体" panose="02010609060101010101" pitchFamily="49" charset="-122"/>
              </a:rPr>
              <a:t>1.2  </a:t>
            </a:r>
            <a:r>
              <a:rPr lang="zh-CN" altLang="en-US" sz="3600" b="1">
                <a:latin typeface="黑体" panose="02010609060101010101" pitchFamily="49" charset="-122"/>
                <a:ea typeface="黑体" panose="02010609060101010101" pitchFamily="49" charset="-122"/>
              </a:rPr>
              <a:t>概率的性质</a:t>
            </a:r>
          </a:p>
        </p:txBody>
      </p:sp>
      <p:sp>
        <p:nvSpPr>
          <p:cNvPr id="18435" name="Rectangle 1027"/>
          <p:cNvSpPr>
            <a:spLocks noGrp="1" noChangeArrowheads="1"/>
          </p:cNvSpPr>
          <p:nvPr>
            <p:ph type="body" idx="1"/>
          </p:nvPr>
        </p:nvSpPr>
        <p:spPr>
          <a:xfrm>
            <a:off x="370811" y="1079674"/>
            <a:ext cx="11538810" cy="1969509"/>
          </a:xfrm>
        </p:spPr>
        <p:txBody>
          <a:bodyPr/>
          <a:lstStyle/>
          <a:p>
            <a:pPr marL="609600" indent="-609600" eaLnBrk="1" hangingPunct="1">
              <a:lnSpc>
                <a:spcPct val="110000"/>
              </a:lnSpc>
            </a:pPr>
            <a:r>
              <a:rPr lang="zh-CN" altLang="en-US" sz="2600" b="1" dirty="0">
                <a:solidFill>
                  <a:schemeClr val="tx2"/>
                </a:solidFill>
                <a:ea typeface="黑体" panose="02010609060101010101" pitchFamily="49" charset="-122"/>
              </a:rPr>
              <a:t>概率具有稳定性</a:t>
            </a:r>
            <a:r>
              <a:rPr lang="zh-CN" altLang="en-US" sz="2600" b="1" dirty="0" smtClean="0">
                <a:ea typeface="黑体" panose="02010609060101010101" pitchFamily="49" charset="-122"/>
              </a:rPr>
              <a:t>。</a:t>
            </a:r>
            <a:endParaRPr lang="en-US" altLang="zh-CN" sz="2600" b="1" dirty="0" smtClean="0">
              <a:ea typeface="黑体" panose="02010609060101010101" pitchFamily="49" charset="-122"/>
            </a:endParaRPr>
          </a:p>
          <a:p>
            <a:pPr marL="0" indent="0" eaLnBrk="1" hangingPunct="1">
              <a:lnSpc>
                <a:spcPct val="110000"/>
              </a:lnSpc>
              <a:buNone/>
            </a:pPr>
            <a:r>
              <a:rPr lang="en-US" altLang="zh-CN" sz="2600" b="1" dirty="0">
                <a:ea typeface="黑体" panose="02010609060101010101" pitchFamily="49" charset="-122"/>
              </a:rPr>
              <a:t> </a:t>
            </a:r>
            <a:r>
              <a:rPr lang="en-US" altLang="zh-CN" sz="2600" b="1" dirty="0" smtClean="0">
                <a:ea typeface="黑体" panose="02010609060101010101" pitchFamily="49" charset="-122"/>
              </a:rPr>
              <a:t>      </a:t>
            </a:r>
            <a:r>
              <a:rPr lang="zh-CN" altLang="en-US" sz="2600" b="1" dirty="0" smtClean="0">
                <a:ea typeface="黑体" panose="02010609060101010101" pitchFamily="49" charset="-122"/>
              </a:rPr>
              <a:t>任何</a:t>
            </a:r>
            <a:r>
              <a:rPr lang="zh-CN" altLang="en-US" sz="2600" b="1" dirty="0">
                <a:ea typeface="黑体" panose="02010609060101010101" pitchFamily="49" charset="-122"/>
              </a:rPr>
              <a:t>一个复合事件只要在完全相同的情况下重演，其各偶然事件出现的几率总是固定不变的。</a:t>
            </a:r>
          </a:p>
          <a:p>
            <a:pPr marL="609600" indent="-609600" eaLnBrk="1" hangingPunct="1">
              <a:lnSpc>
                <a:spcPct val="110000"/>
              </a:lnSpc>
            </a:pPr>
            <a:r>
              <a:rPr lang="zh-CN" altLang="en-US" sz="2600" b="1" dirty="0">
                <a:ea typeface="黑体" panose="02010609060101010101" pitchFamily="49" charset="-122"/>
              </a:rPr>
              <a:t>概率计算的基本法则：</a:t>
            </a:r>
          </a:p>
          <a:p>
            <a:pPr marL="609600" indent="-609600" eaLnBrk="1" hangingPunct="1">
              <a:lnSpc>
                <a:spcPct val="110000"/>
              </a:lnSpc>
              <a:buNone/>
            </a:pPr>
            <a:r>
              <a:rPr lang="zh-CN" altLang="en-US" sz="2600" b="1" dirty="0">
                <a:ea typeface="黑体" panose="02010609060101010101" pitchFamily="49" charset="-122"/>
              </a:rPr>
              <a:t>      </a:t>
            </a:r>
            <a:endParaRPr lang="en-US" altLang="zh-CN" sz="2600" b="1" dirty="0">
              <a:ea typeface="黑体" panose="02010609060101010101" pitchFamily="49" charset="-122"/>
            </a:endParaRPr>
          </a:p>
        </p:txBody>
      </p:sp>
      <p:graphicFrame>
        <p:nvGraphicFramePr>
          <p:cNvPr id="18436" name="Object 1028"/>
          <p:cNvGraphicFramePr>
            <a:graphicFrameLocks noChangeAspect="1"/>
          </p:cNvGraphicFramePr>
          <p:nvPr>
            <p:extLst>
              <p:ext uri="{D42A27DB-BD31-4B8C-83A1-F6EECF244321}">
                <p14:modId xmlns:p14="http://schemas.microsoft.com/office/powerpoint/2010/main" val="361837311"/>
              </p:ext>
            </p:extLst>
          </p:nvPr>
        </p:nvGraphicFramePr>
        <p:xfrm>
          <a:off x="4159016" y="3736338"/>
          <a:ext cx="1981200" cy="877888"/>
        </p:xfrm>
        <a:graphic>
          <a:graphicData uri="http://schemas.openxmlformats.org/presentationml/2006/ole">
            <mc:AlternateContent xmlns:mc="http://schemas.openxmlformats.org/markup-compatibility/2006">
              <mc:Choice xmlns:v="urn:schemas-microsoft-com:vml" Requires="v">
                <p:oleObj spid="_x0000_s3178" name="Equation" r:id="rId3" imgW="774364" imgH="342751" progId="Equation.3">
                  <p:embed/>
                </p:oleObj>
              </mc:Choice>
              <mc:Fallback>
                <p:oleObj name="Equation" r:id="rId3" imgW="774364" imgH="34275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9016" y="3736338"/>
                        <a:ext cx="1981200" cy="8778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1029"/>
          <p:cNvGraphicFramePr>
            <a:graphicFrameLocks noChangeAspect="1"/>
          </p:cNvGraphicFramePr>
          <p:nvPr>
            <p:extLst>
              <p:ext uri="{D42A27DB-BD31-4B8C-83A1-F6EECF244321}">
                <p14:modId xmlns:p14="http://schemas.microsoft.com/office/powerpoint/2010/main" val="609467964"/>
              </p:ext>
            </p:extLst>
          </p:nvPr>
        </p:nvGraphicFramePr>
        <p:xfrm>
          <a:off x="4198167" y="5297214"/>
          <a:ext cx="2057400" cy="576262"/>
        </p:xfrm>
        <a:graphic>
          <a:graphicData uri="http://schemas.openxmlformats.org/presentationml/2006/ole">
            <mc:AlternateContent xmlns:mc="http://schemas.openxmlformats.org/markup-compatibility/2006">
              <mc:Choice xmlns:v="urn:schemas-microsoft-com:vml" Requires="v">
                <p:oleObj spid="_x0000_s3179" name="Equation" r:id="rId5" imgW="812447" imgH="228501" progId="Equation.3">
                  <p:embed/>
                </p:oleObj>
              </mc:Choice>
              <mc:Fallback>
                <p:oleObj name="Equation" r:id="rId5" imgW="812447" imgH="228501"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8167" y="5297214"/>
                        <a:ext cx="2057400" cy="5762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1027"/>
          <p:cNvSpPr txBox="1">
            <a:spLocks noChangeArrowheads="1"/>
          </p:cNvSpPr>
          <p:nvPr/>
        </p:nvSpPr>
        <p:spPr bwMode="auto">
          <a:xfrm>
            <a:off x="780596" y="3183378"/>
            <a:ext cx="11349446" cy="934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eaLnBrk="1" hangingPunct="1">
              <a:lnSpc>
                <a:spcPct val="110000"/>
              </a:lnSpc>
              <a:spcBef>
                <a:spcPts val="1800"/>
              </a:spcBef>
              <a:buAutoNum type="arabicParenR"/>
            </a:pPr>
            <a:r>
              <a:rPr lang="zh-CN" altLang="en-US" sz="2600" b="1" kern="0" dirty="0" smtClean="0">
                <a:ea typeface="黑体" panose="02010609060101010101" pitchFamily="49" charset="-122"/>
              </a:rPr>
              <a:t>复合事件中各偶然事件</a:t>
            </a:r>
            <a:r>
              <a:rPr lang="en-US" altLang="zh-CN" sz="2600" b="1" i="1" kern="0" dirty="0" smtClean="0">
                <a:solidFill>
                  <a:schemeClr val="tx2"/>
                </a:solidFill>
                <a:ea typeface="黑体" panose="02010609060101010101" pitchFamily="49" charset="-122"/>
              </a:rPr>
              <a:t>A</a:t>
            </a:r>
            <a:r>
              <a:rPr lang="en-US" altLang="zh-CN" sz="2600" b="1" i="1" kern="0" baseline="-25000" dirty="0" smtClean="0">
                <a:solidFill>
                  <a:schemeClr val="tx2"/>
                </a:solidFill>
                <a:ea typeface="黑体" panose="02010609060101010101" pitchFamily="49" charset="-122"/>
              </a:rPr>
              <a:t>i</a:t>
            </a:r>
            <a:r>
              <a:rPr lang="zh-CN" altLang="en-US" sz="2600" b="1" kern="0" dirty="0" smtClean="0">
                <a:ea typeface="黑体" panose="02010609060101010101" pitchFamily="49" charset="-122"/>
              </a:rPr>
              <a:t>出现的几率之和为</a:t>
            </a:r>
            <a:r>
              <a:rPr lang="en-US" altLang="zh-CN" sz="2600" b="1" kern="0" dirty="0" smtClean="0">
                <a:solidFill>
                  <a:schemeClr val="tx2"/>
                </a:solidFill>
                <a:ea typeface="黑体" panose="02010609060101010101" pitchFamily="49" charset="-122"/>
              </a:rPr>
              <a:t>1</a:t>
            </a:r>
            <a:r>
              <a:rPr lang="zh-CN" altLang="en-US" sz="2600" b="1" kern="0" dirty="0" smtClean="0">
                <a:ea typeface="黑体" panose="02010609060101010101" pitchFamily="49" charset="-122"/>
              </a:rPr>
              <a:t>， 可表示为：                                                </a:t>
            </a:r>
            <a:endParaRPr lang="en-US" altLang="zh-CN" sz="2600" b="1" kern="0" dirty="0" smtClean="0">
              <a:ea typeface="黑体" panose="02010609060101010101" pitchFamily="49" charset="-122"/>
            </a:endParaRPr>
          </a:p>
          <a:p>
            <a:pPr marL="0" indent="0" eaLnBrk="1" hangingPunct="1">
              <a:lnSpc>
                <a:spcPct val="110000"/>
              </a:lnSpc>
              <a:spcBef>
                <a:spcPts val="1800"/>
              </a:spcBef>
              <a:buNone/>
            </a:pPr>
            <a:r>
              <a:rPr lang="en-US" altLang="zh-CN" sz="2600" b="1" kern="0" dirty="0">
                <a:ea typeface="黑体" panose="02010609060101010101" pitchFamily="49" charset="-122"/>
              </a:rPr>
              <a:t> </a:t>
            </a:r>
            <a:r>
              <a:rPr lang="en-US" altLang="zh-CN" sz="2600" b="1" kern="0" dirty="0" smtClean="0">
                <a:ea typeface="黑体" panose="02010609060101010101" pitchFamily="49" charset="-122"/>
              </a:rPr>
              <a:t>                                                                                                  (1.3)</a:t>
            </a:r>
            <a:endParaRPr lang="en-US" altLang="zh-CN" sz="2600" b="1" kern="0" dirty="0">
              <a:ea typeface="黑体" panose="02010609060101010101" pitchFamily="49" charset="-122"/>
            </a:endParaRPr>
          </a:p>
        </p:txBody>
      </p:sp>
      <p:sp>
        <p:nvSpPr>
          <p:cNvPr id="7" name="Rectangle 1027"/>
          <p:cNvSpPr txBox="1">
            <a:spLocks noChangeArrowheads="1"/>
          </p:cNvSpPr>
          <p:nvPr/>
        </p:nvSpPr>
        <p:spPr bwMode="auto">
          <a:xfrm>
            <a:off x="806814" y="4693641"/>
            <a:ext cx="11349444" cy="79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pPr>
            <a:r>
              <a:rPr lang="en-US" altLang="zh-CN" sz="2600" b="1" kern="0" dirty="0" smtClean="0">
                <a:ea typeface="黑体" panose="02010609060101010101" pitchFamily="49" charset="-122"/>
              </a:rPr>
              <a:t>2) </a:t>
            </a:r>
            <a:r>
              <a:rPr lang="zh-CN" altLang="en-US" sz="2600" b="1" kern="0" dirty="0" smtClean="0">
                <a:ea typeface="黑体" panose="02010609060101010101" pitchFamily="49" charset="-122"/>
              </a:rPr>
              <a:t>任一偶然事件</a:t>
            </a:r>
            <a:r>
              <a:rPr lang="en-US" altLang="zh-CN" sz="2600" b="1" i="1" kern="0" dirty="0" smtClean="0">
                <a:solidFill>
                  <a:schemeClr val="tx2"/>
                </a:solidFill>
                <a:ea typeface="黑体" panose="02010609060101010101" pitchFamily="49" charset="-122"/>
              </a:rPr>
              <a:t>A</a:t>
            </a:r>
            <a:r>
              <a:rPr lang="en-US" altLang="zh-CN" sz="2600" b="1" i="1" kern="0" baseline="-25000" dirty="0" smtClean="0">
                <a:solidFill>
                  <a:schemeClr val="tx2"/>
                </a:solidFill>
                <a:ea typeface="黑体" panose="02010609060101010101" pitchFamily="49" charset="-122"/>
              </a:rPr>
              <a:t>i</a:t>
            </a:r>
            <a:r>
              <a:rPr lang="zh-CN" altLang="en-US" sz="2600" b="1" kern="0" dirty="0" smtClean="0">
                <a:ea typeface="黑体" panose="02010609060101010101" pitchFamily="49" charset="-122"/>
              </a:rPr>
              <a:t>的出现几率必介于</a:t>
            </a:r>
            <a:r>
              <a:rPr lang="en-US" altLang="zh-CN" sz="2600" b="1" kern="0" dirty="0" smtClean="0">
                <a:solidFill>
                  <a:schemeClr val="tx2"/>
                </a:solidFill>
                <a:ea typeface="黑体" panose="02010609060101010101" pitchFamily="49" charset="-122"/>
              </a:rPr>
              <a:t>1</a:t>
            </a:r>
            <a:r>
              <a:rPr lang="zh-CN" altLang="en-US" sz="2600" b="1" kern="0" dirty="0" smtClean="0">
                <a:solidFill>
                  <a:schemeClr val="tx2"/>
                </a:solidFill>
                <a:ea typeface="黑体" panose="02010609060101010101" pitchFamily="49" charset="-122"/>
              </a:rPr>
              <a:t>与</a:t>
            </a:r>
            <a:r>
              <a:rPr lang="en-US" altLang="zh-CN" sz="2600" b="1" kern="0" dirty="0" smtClean="0">
                <a:solidFill>
                  <a:schemeClr val="tx2"/>
                </a:solidFill>
                <a:ea typeface="黑体" panose="02010609060101010101" pitchFamily="49" charset="-122"/>
              </a:rPr>
              <a:t>0</a:t>
            </a:r>
            <a:r>
              <a:rPr lang="zh-CN" altLang="en-US" sz="2600" b="1" kern="0" dirty="0" smtClean="0">
                <a:ea typeface="黑体" panose="02010609060101010101" pitchFamily="49" charset="-122"/>
              </a:rPr>
              <a:t>之间，即</a:t>
            </a:r>
            <a:endParaRPr lang="en-US" altLang="zh-CN" sz="2600" b="1" kern="0" dirty="0" smtClean="0">
              <a:ea typeface="黑体" panose="02010609060101010101" pitchFamily="49" charset="-122"/>
            </a:endParaRPr>
          </a:p>
          <a:p>
            <a:pPr marL="0" indent="0" eaLnBrk="1" hangingPunct="1">
              <a:lnSpc>
                <a:spcPct val="110000"/>
              </a:lnSpc>
              <a:buNone/>
            </a:pPr>
            <a:r>
              <a:rPr lang="en-US" altLang="zh-CN" sz="2600" b="1" kern="0" dirty="0">
                <a:ea typeface="黑体" panose="02010609060101010101" pitchFamily="49" charset="-122"/>
              </a:rPr>
              <a:t> </a:t>
            </a:r>
            <a:r>
              <a:rPr lang="en-US" altLang="zh-CN" sz="2600" b="1" kern="0" dirty="0" smtClean="0">
                <a:ea typeface="黑体" panose="02010609060101010101" pitchFamily="49" charset="-122"/>
              </a:rPr>
              <a:t>                                                 </a:t>
            </a:r>
            <a:r>
              <a:rPr lang="zh-CN" altLang="en-US" sz="2600" b="1" kern="0" dirty="0" smtClean="0">
                <a:ea typeface="黑体" panose="02010609060101010101" pitchFamily="49" charset="-122"/>
              </a:rPr>
              <a:t>                                                 </a:t>
            </a:r>
            <a:r>
              <a:rPr lang="en-US" altLang="zh-CN" sz="2600" b="1" kern="0" dirty="0" smtClean="0">
                <a:ea typeface="黑体" panose="02010609060101010101" pitchFamily="49" charset="-122"/>
              </a:rPr>
              <a:t>(1.4)</a:t>
            </a:r>
          </a:p>
        </p:txBody>
      </p:sp>
    </p:spTree>
    <p:extLst>
      <p:ext uri="{BB962C8B-B14F-4D97-AF65-F5344CB8AC3E}">
        <p14:creationId xmlns:p14="http://schemas.microsoft.com/office/powerpoint/2010/main" val="352224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8436"/>
                                        </p:tgtEl>
                                        <p:attrNameLst>
                                          <p:attrName>style.visibility</p:attrName>
                                        </p:attrNameLst>
                                      </p:cBhvr>
                                      <p:to>
                                        <p:strVal val="visible"/>
                                      </p:to>
                                    </p:set>
                                    <p:animEffect transition="in" filter="fade">
                                      <p:cBhvr>
                                        <p:cTn id="11" dur="500"/>
                                        <p:tgtEl>
                                          <p:spTgt spid="1843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8437"/>
                                        </p:tgtEl>
                                        <p:attrNameLst>
                                          <p:attrName>style.visibility</p:attrName>
                                        </p:attrNameLst>
                                      </p:cBhvr>
                                      <p:to>
                                        <p:strVal val="visible"/>
                                      </p:to>
                                    </p:set>
                                    <p:animEffect transition="in" filter="fade">
                                      <p:cBhvr>
                                        <p:cTn id="19" dur="500"/>
                                        <p:tgtEl>
                                          <p:spTgt spid="1843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P spid="6" grpId="0"/>
      <p:bldP spid="7" grpId="0"/>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3000" b="1" i="0" u="none" strike="noStrike" cap="none" normalizeH="0" baseline="0" smtClean="0">
            <a:ln>
              <a:noFill/>
            </a:ln>
            <a:solidFill>
              <a:schemeClr val="tx1"/>
            </a:solidFill>
            <a:effectLst/>
            <a:latin typeface="Times New Roman" pitchFamily="18" charset="0"/>
            <a:ea typeface="隶书"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3000" b="1" i="0" u="none" strike="noStrike" cap="none" normalizeH="0" baseline="0" smtClean="0">
            <a:ln>
              <a:noFill/>
            </a:ln>
            <a:solidFill>
              <a:schemeClr val="tx1"/>
            </a:solidFill>
            <a:effectLst/>
            <a:latin typeface="Times New Roman" pitchFamily="18" charset="0"/>
            <a:ea typeface="隶书"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1857</TotalTime>
  <Words>4373</Words>
  <Application>Microsoft Office PowerPoint</Application>
  <PresentationFormat>宽屏</PresentationFormat>
  <Paragraphs>336</Paragraphs>
  <Slides>52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3</vt:i4>
      </vt:variant>
      <vt:variant>
        <vt:lpstr>幻灯片标题</vt:lpstr>
      </vt:variant>
      <vt:variant>
        <vt:i4>52</vt:i4>
      </vt:variant>
    </vt:vector>
  </HeadingPairs>
  <TitlesOfParts>
    <vt:vector size="66" baseType="lpstr">
      <vt:lpstr>Malgun Gothic</vt:lpstr>
      <vt:lpstr>黑体</vt:lpstr>
      <vt:lpstr>楷体_GB2312</vt:lpstr>
      <vt:lpstr>隶书</vt:lpstr>
      <vt:lpstr>宋体</vt:lpstr>
      <vt:lpstr>Arial</vt:lpstr>
      <vt:lpstr>Symbol</vt:lpstr>
      <vt:lpstr>Times New Roman</vt:lpstr>
      <vt:lpstr>Verdana</vt:lpstr>
      <vt:lpstr>Wingdings</vt:lpstr>
      <vt:lpstr>默认设计模板</vt:lpstr>
      <vt:lpstr>公式</vt:lpstr>
      <vt:lpstr>Equation</vt:lpstr>
      <vt:lpstr>CS ChemDraw Drawing</vt:lpstr>
      <vt:lpstr>PowerPoint 演示文稿</vt:lpstr>
      <vt:lpstr>第一章  统计力学基本知识</vt:lpstr>
      <vt:lpstr>PowerPoint 演示文稿</vt:lpstr>
      <vt:lpstr>统计力学的理论领域</vt:lpstr>
      <vt:lpstr>局限性</vt:lpstr>
      <vt:lpstr>1  有关概率</vt:lpstr>
      <vt:lpstr>PowerPoint 演示文稿</vt:lpstr>
      <vt:lpstr>PowerPoint 演示文稿</vt:lpstr>
      <vt:lpstr>1.2  概率的性质</vt:lpstr>
      <vt:lpstr>PowerPoint 演示文稿</vt:lpstr>
      <vt:lpstr>PowerPoint 演示文稿</vt:lpstr>
      <vt:lpstr>1.3  条件概率</vt:lpstr>
      <vt:lpstr>PowerPoint 演示文稿</vt:lpstr>
      <vt:lpstr>1.4  随机变量</vt:lpstr>
      <vt:lpstr>PowerPoint 演示文稿</vt:lpstr>
      <vt:lpstr>PowerPoint 演示文稿</vt:lpstr>
      <vt:lpstr>PowerPoint 演示文稿</vt:lpstr>
      <vt:lpstr>2  统计力学体系的分类</vt:lpstr>
      <vt:lpstr>PowerPoint 演示文稿</vt:lpstr>
      <vt:lpstr>PowerPoint 演示文稿</vt:lpstr>
      <vt:lpstr>PowerPoint 演示文稿</vt:lpstr>
      <vt:lpstr>3. 体系的宏观态和微观态</vt:lpstr>
      <vt:lpstr>3.1 微观态的量子力学描述</vt:lpstr>
      <vt:lpstr>PowerPoint 演示文稿</vt:lpstr>
      <vt:lpstr>PowerPoint 演示文稿</vt:lpstr>
      <vt:lpstr>PowerPoint 演示文稿</vt:lpstr>
      <vt:lpstr>PowerPoint 演示文稿</vt:lpstr>
      <vt:lpstr>3.2 微观态的经典力学描述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4.3 内能与熵函数</vt:lpstr>
      <vt:lpstr>PowerPoint 演示文稿</vt:lpstr>
      <vt:lpstr>PowerPoint 演示文稿</vt:lpstr>
      <vt:lpstr>课后思考题3</vt:lpstr>
      <vt:lpstr>Chapter 2  M-B统计分布率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2.2  配分函数的性质</vt:lpstr>
      <vt:lpstr>二、析因子性质</vt:lpstr>
      <vt:lpstr>配分函数的性质</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Lu Xin</dc:creator>
  <cp:lastModifiedBy>Lu Xin</cp:lastModifiedBy>
  <cp:revision>75</cp:revision>
  <cp:lastPrinted>2021-09-12T09:38:06Z</cp:lastPrinted>
  <dcterms:created xsi:type="dcterms:W3CDTF">2019-11-18T08:12:25Z</dcterms:created>
  <dcterms:modified xsi:type="dcterms:W3CDTF">2022-09-13T13:48:28Z</dcterms:modified>
</cp:coreProperties>
</file>